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0" r:id="rId3"/>
    <p:sldId id="301" r:id="rId4"/>
    <p:sldId id="295" r:id="rId5"/>
    <p:sldId id="296" r:id="rId6"/>
    <p:sldId id="297" r:id="rId7"/>
    <p:sldId id="298" r:id="rId8"/>
    <p:sldId id="293" r:id="rId9"/>
    <p:sldId id="299" r:id="rId10"/>
    <p:sldId id="294" r:id="rId11"/>
    <p:sldId id="265" r:id="rId12"/>
    <p:sldId id="279" r:id="rId13"/>
    <p:sldId id="277" r:id="rId14"/>
    <p:sldId id="276" r:id="rId15"/>
    <p:sldId id="270" r:id="rId16"/>
    <p:sldId id="271" r:id="rId17"/>
    <p:sldId id="272" r:id="rId18"/>
    <p:sldId id="273" r:id="rId19"/>
    <p:sldId id="274" r:id="rId20"/>
    <p:sldId id="275" r:id="rId21"/>
    <p:sldId id="261" r:id="rId22"/>
    <p:sldId id="280" r:id="rId23"/>
    <p:sldId id="281" r:id="rId24"/>
    <p:sldId id="282" r:id="rId25"/>
    <p:sldId id="290" r:id="rId26"/>
    <p:sldId id="292" r:id="rId27"/>
    <p:sldId id="283" r:id="rId28"/>
    <p:sldId id="288" r:id="rId29"/>
    <p:sldId id="285" r:id="rId30"/>
    <p:sldId id="284" r:id="rId31"/>
    <p:sldId id="291" r:id="rId32"/>
    <p:sldId id="286" r:id="rId33"/>
    <p:sldId id="287" r:id="rId34"/>
    <p:sldId id="289" r:id="rId35"/>
    <p:sldId id="257" r:id="rId36"/>
    <p:sldId id="2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chie, Peter" initials="RP" lastIdx="1" clrIdx="0">
    <p:extLst>
      <p:ext uri="{19B8F6BF-5375-455C-9EA6-DF929625EA0E}">
        <p15:presenceInfo xmlns:p15="http://schemas.microsoft.com/office/powerpoint/2012/main" userId="S-1-5-21-1935655697-1788223648-725345543-2388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9406" autoAdjust="0"/>
  </p:normalViewPr>
  <p:slideViewPr>
    <p:cSldViewPr snapToGrid="0">
      <p:cViewPr varScale="1">
        <p:scale>
          <a:sx n="94" d="100"/>
          <a:sy n="94" d="100"/>
        </p:scale>
        <p:origin x="6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08:54:07.163" idx="1">
    <p:pos x="1651" y="2544"/>
    <p:text>Marshal</p:text>
    <p:extLst mod="1"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E6B48-7ADD-4627-A627-CF61DC280C2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D288-C668-4D14-9F18-99561745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4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Shepard/marshal.  I didn’t like “marshal”, but if you’re familiar with the term that’s what I’m getting at.</a:t>
            </a:r>
          </a:p>
          <a:p>
            <a:r>
              <a:rPr lang="en-US" dirty="0"/>
              <a:t>And yes, that is the acronym BADASS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8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cases: ala hexagonal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9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5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9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4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6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7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applications infrastructure is another domain application’s bridge.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3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hologram is the design/architecture of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0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0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7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0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6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78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1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688-5CBC-4695-AF05-7F8B3FD412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6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8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99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7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8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9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4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Service: Function</a:t>
            </a:r>
          </a:p>
          <a:p>
            <a:r>
              <a:rPr lang="en-US" dirty="0"/>
              <a:t>Method: Function</a:t>
            </a:r>
          </a:p>
          <a:p>
            <a:r>
              <a:rPr lang="en-US" dirty="0"/>
              <a:t>Object: State and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97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BD288-C668-4D14-9F18-99561745A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3086-FAA8-4B5F-B363-5B258926E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Urban Sketch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88006-3FB8-4DDE-A47B-E916EF8C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DEE1-B5C6-42A5-9793-79D1B7BC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5DA7-171E-4250-A264-2445D6BD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0FCA-6D30-4F47-9CD0-90D8862C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8743-417A-4B30-8E40-14FDCE6E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DBD27-8BE3-4970-BDA2-C414C041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6050-576F-4421-A4F5-D91542B1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7E27-2FCA-4C8B-96A0-74ED6099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FCAE-3A30-4A43-8F34-43DBEEB7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C1CBA-FBCF-4923-92A0-687BC9245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3302-105C-4D47-837E-FCE1DA33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5E25-7FA6-43B8-97E2-B8E1C92F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AD18-80AB-420C-8733-06E1ACB1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D69F-2337-49E5-A6A8-8F8B1382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2DCC-2CA9-4B97-BB89-0BC7FC0A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295A-31A3-4D49-A721-D278B744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7D9F-001E-4A08-8401-C8DC6944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4A46-28A5-4AF6-A48E-3D2E9FBD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D626-D165-4E07-AFD4-9A4B60E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20C-5274-4A50-AC67-CEC1EA4B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2589-6E6C-4675-9030-D1C521D9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A057-EE54-4493-B0AF-113118F6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FF9F-BB1F-4B02-B0AF-14BF856A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4BF2-1D08-499E-9882-0FE8AF03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445D-FE51-4840-94AD-D84AF68F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536D-FDA4-476D-BA34-6A3229EC7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80EDF-2FC2-4B44-AF8F-8495B0B9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3701-C2C2-42B0-808F-0D9E27C9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7D4A9-86B9-4651-912F-470A2FC2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1654-4AD0-4B85-AE7D-DBD03266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F78F-A525-44C8-82B9-C20A551C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B88F-33A2-49C5-B489-983554D0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DC4E3-67B9-4627-B780-3D59C1C9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0A992-4044-4961-BD97-0875247F0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6FF16-5320-4E01-8D53-0741F53D4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9637B-6E37-42E0-9A53-167D3C5D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D2372-FF11-4A4F-B152-A142476A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C895-BF2F-424F-8ACB-02B20E5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F1E5-3A6F-43AA-9D44-0504FE1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A0AD0-D958-4703-91F9-9FF8A46F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D3341-0C34-4D6C-B663-9731910F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3BDA-5770-4960-B141-41584658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87E7-15CF-40C5-BE71-8B35D757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B1A9E-97F2-4FD1-B2F0-30B1DE02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232E7-AA68-460D-813A-764A48E7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2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24FA-ED3E-4BC1-A6F9-65527D15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547-183C-4108-B5C6-C7279D20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75B46-0CF1-4F88-9494-D78138AD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ABF7-2815-4FE2-AC92-31607D68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09E5-104A-4B36-B3FB-9E714CE1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60F3-0044-4569-9F8F-6EF9D35B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64E6-A8CA-46AF-8FB2-DDC76BC4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2018C-17E4-44FA-8AB5-E5900DAE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9E70B-7D05-4C5B-A688-AAB555DA8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9EEF-4F09-42C7-807F-02115720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6C14-0F2A-4C4E-B795-B85E1C4F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84FF-2A4A-46FE-B708-B46FCD9A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677F0-242F-4E78-9207-6706CDF7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D421-8087-4597-B016-0F5E82ED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093B-9B24-4D90-9194-457F50CC6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EC34-656A-44DD-BB88-3B57A8A89C4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88D8-E14C-4CF2-ADEA-389431E8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4FDC-705F-468E-871C-778832855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7539-82CA-45A5-9ECD-0CA3561EB4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962F7-C370-4EE6-BD98-C931E35CD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13" y="5768874"/>
            <a:ext cx="1568387" cy="8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999C-7729-4B1A-B3BB-208DF3A2E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rban Sketch" panose="02000506000000020004" pitchFamily="2" charset="0"/>
              </a:rPr>
              <a:t>Integration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EB1E7-1C52-457B-BAFD-21A4B7215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Eaglefeather" panose="02000506040000020004" pitchFamily="2" charset="0"/>
              </a:rPr>
              <a:t>Peter Ritchie</a:t>
            </a:r>
          </a:p>
        </p:txBody>
      </p:sp>
    </p:spTree>
    <p:extLst>
      <p:ext uri="{BB962C8B-B14F-4D97-AF65-F5344CB8AC3E}">
        <p14:creationId xmlns:p14="http://schemas.microsoft.com/office/powerpoint/2010/main" val="354528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29CC-3300-429E-BE5C-6640C81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953" y="458787"/>
            <a:ext cx="3932237" cy="1600200"/>
          </a:xfrm>
        </p:spPr>
        <p:txBody>
          <a:bodyPr/>
          <a:lstStyle/>
          <a:p>
            <a:r>
              <a:rPr lang="en-US" dirty="0"/>
              <a:t>Loose Coupling?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EDD43-2BA2-4CAB-90A8-AD2D138F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3786" y="987425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0B5D-2EE0-468E-8017-2F3BFD68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3953" y="2058987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2D14D-1C11-4F1B-A739-37EEB4A1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22" y="633931"/>
            <a:ext cx="2266626" cy="5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1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7B5A-BA5E-489A-AF83-D8357CE9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Integration Architecture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B0ED-0FFA-4981-9304-73EB71D0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AKA: Bridge Application Domain Architectural Structure Standard</a:t>
            </a:r>
          </a:p>
          <a:p>
            <a:r>
              <a:rPr lang="en-US" dirty="0"/>
              <a:t>Hyper-focused on facilitating integration/composition</a:t>
            </a:r>
          </a:p>
          <a:p>
            <a:r>
              <a:rPr lang="en-US" dirty="0"/>
              <a:t>Clean/Hexagonal Architecture</a:t>
            </a:r>
          </a:p>
          <a:p>
            <a:r>
              <a:rPr lang="en-US" dirty="0"/>
              <a:t>Domain Driven Design</a:t>
            </a:r>
          </a:p>
          <a:p>
            <a:r>
              <a:rPr lang="en-US" dirty="0"/>
              <a:t>“Fractal”</a:t>
            </a:r>
          </a:p>
          <a:p>
            <a:pPr lvl="1"/>
            <a:r>
              <a:rPr lang="en-US" dirty="0"/>
              <a:t>Bridge</a:t>
            </a:r>
          </a:p>
          <a:p>
            <a:pPr lvl="2"/>
            <a:r>
              <a:rPr lang="en-US" dirty="0"/>
              <a:t>Sheppard data from public facing to implementation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An application of  the domain</a:t>
            </a:r>
          </a:p>
          <a:p>
            <a:pPr lvl="1"/>
            <a:r>
              <a:rPr lang="en-US" dirty="0"/>
              <a:t>Domain</a:t>
            </a:r>
          </a:p>
          <a:p>
            <a:pPr lvl="2"/>
            <a:r>
              <a:rPr lang="en-US" dirty="0"/>
              <a:t>domain-specific concepts and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9C90F-0E6E-446C-ACB9-77E7C0C94A5F}"/>
              </a:ext>
            </a:extLst>
          </p:cNvPr>
          <p:cNvSpPr/>
          <p:nvPr/>
        </p:nvSpPr>
        <p:spPr>
          <a:xfrm>
            <a:off x="4034372" y="1578373"/>
            <a:ext cx="2479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>
                  <a:noFill/>
                </a:ln>
                <a:solidFill>
                  <a:srgbClr val="FF0000"/>
                </a:solidFill>
                <a:effectLst>
                  <a:glow rad="101600">
                    <a:srgbClr val="FFFF00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BADASS</a:t>
            </a:r>
          </a:p>
        </p:txBody>
      </p:sp>
    </p:spTree>
    <p:extLst>
      <p:ext uri="{BB962C8B-B14F-4D97-AF65-F5344CB8AC3E}">
        <p14:creationId xmlns:p14="http://schemas.microsoft.com/office/powerpoint/2010/main" val="4421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FB5D-3B2E-46E1-B745-B1B703D9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B9A1-0E0C-4022-B688-24B74585C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Hierarchical, domains (sub-domains) within a domain</a:t>
            </a:r>
          </a:p>
          <a:p>
            <a:r>
              <a:rPr lang="en-US" dirty="0"/>
              <a:t>Domains are sub-domains of other domains.</a:t>
            </a:r>
          </a:p>
          <a:p>
            <a:r>
              <a:rPr lang="en-US" dirty="0"/>
              <a:t>Typically knowledge and activity scoped to provide business value</a:t>
            </a:r>
          </a:p>
          <a:p>
            <a:r>
              <a:rPr lang="en-US" dirty="0"/>
              <a:t>The Business Logic in a n-tier architecture</a:t>
            </a:r>
          </a:p>
          <a:p>
            <a:r>
              <a:rPr lang="en-US" dirty="0"/>
              <a:t>Nouns, Verbs</a:t>
            </a:r>
          </a:p>
          <a:p>
            <a:r>
              <a:rPr lang="en-US" dirty="0"/>
              <a:t>Parameters, activities, outcomes (inputs, process, outputs)</a:t>
            </a:r>
          </a:p>
          <a:p>
            <a:r>
              <a:rPr lang="en-US" dirty="0"/>
              <a:t>Entities, Aggregates, Behavior (aka Domain Driven Design)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FFD2B-9F8F-4DE9-B815-912C59B534E8}"/>
              </a:ext>
            </a:extLst>
          </p:cNvPr>
          <p:cNvSpPr txBox="1"/>
          <p:nvPr/>
        </p:nvSpPr>
        <p:spPr>
          <a:xfrm>
            <a:off x="6371925" y="358460"/>
            <a:ext cx="386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dōˈmān</a:t>
            </a:r>
            <a:r>
              <a:rPr lang="en-US" dirty="0"/>
              <a:t>/</a:t>
            </a:r>
          </a:p>
          <a:p>
            <a:r>
              <a:rPr lang="en-US" i="1" dirty="0"/>
              <a:t>noun</a:t>
            </a:r>
          </a:p>
          <a:p>
            <a:pPr lvl="1"/>
            <a:r>
              <a:rPr lang="en-US" dirty="0"/>
              <a:t>a sphere of knowledge, influence, or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80FA8-CECC-4C5D-92D9-29EEA6111639}"/>
              </a:ext>
            </a:extLst>
          </p:cNvPr>
          <p:cNvSpPr txBox="1"/>
          <p:nvPr/>
        </p:nvSpPr>
        <p:spPr>
          <a:xfrm rot="19080492">
            <a:off x="2326593" y="2127426"/>
            <a:ext cx="6284093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rgbClr val="FF0000"/>
                </a:solidFill>
                <a:latin typeface="Freestyle Script" panose="030804020302050B0404" pitchFamily="66" charset="0"/>
              </a:rPr>
              <a:t>The Why?</a:t>
            </a:r>
          </a:p>
        </p:txBody>
      </p:sp>
    </p:spTree>
    <p:extLst>
      <p:ext uri="{BB962C8B-B14F-4D97-AF65-F5344CB8AC3E}">
        <p14:creationId xmlns:p14="http://schemas.microsoft.com/office/powerpoint/2010/main" val="2908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AF01-915C-4C24-B24C-0E7F4C02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3876-DB81-4E39-AE4F-1873F57B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of a domain.</a:t>
            </a:r>
          </a:p>
          <a:p>
            <a:r>
              <a:rPr lang="en-US" dirty="0"/>
              <a:t>A set of use cases that use the domain</a:t>
            </a:r>
          </a:p>
          <a:p>
            <a:r>
              <a:rPr lang="en-US" dirty="0"/>
              <a:t>Use of Domain </a:t>
            </a:r>
            <a:r>
              <a:rPr lang="en-US" i="1" dirty="0"/>
              <a:t>within an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7300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CA8C-EBE8-4780-972F-F5026529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81DB-FF59-4E90-B81B-03434C7A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Domains are islands</a:t>
            </a:r>
          </a:p>
          <a:p>
            <a:r>
              <a:rPr lang="en-US" dirty="0"/>
              <a:t>Bridges connect islands together without creating one larger island</a:t>
            </a:r>
          </a:p>
          <a:p>
            <a:r>
              <a:rPr lang="en-US" dirty="0"/>
              <a:t>Allows island to retain its unique characteristics</a:t>
            </a:r>
          </a:p>
          <a:p>
            <a:r>
              <a:rPr lang="en-US" dirty="0"/>
              <a:t>Eliminates influence by other domains</a:t>
            </a:r>
          </a:p>
          <a:p>
            <a:r>
              <a:rPr lang="en-US" dirty="0"/>
              <a:t>Use of a domain is an </a:t>
            </a:r>
            <a:r>
              <a:rPr lang="en-US" i="1" dirty="0"/>
              <a:t>application</a:t>
            </a:r>
            <a:r>
              <a:rPr lang="en-US" dirty="0"/>
              <a:t> of domain, bridges bridge </a:t>
            </a:r>
            <a:r>
              <a:rPr lang="en-US" i="1" dirty="0"/>
              <a:t>applications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899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4CB66-241B-4CCD-A3DF-7C778872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30" y="681037"/>
            <a:ext cx="684943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8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4CB66-241B-4CCD-A3DF-7C778872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30" y="681037"/>
            <a:ext cx="6849431" cy="4572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6A4E9-8DD1-473F-A82D-47DFEF0E1556}"/>
              </a:ext>
            </a:extLst>
          </p:cNvPr>
          <p:cNvSpPr txBox="1"/>
          <p:nvPr/>
        </p:nvSpPr>
        <p:spPr>
          <a:xfrm rot="872057">
            <a:off x="4671591" y="2459503"/>
            <a:ext cx="2535310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Bridge</a:t>
            </a:r>
          </a:p>
          <a:p>
            <a:r>
              <a:rPr lang="en-US" sz="4400" dirty="0">
                <a:solidFill>
                  <a:srgbClr val="C00000"/>
                </a:solidFill>
              </a:rPr>
              <a:t>Application</a:t>
            </a:r>
          </a:p>
          <a:p>
            <a:r>
              <a:rPr lang="en-US" sz="4400" dirty="0">
                <a:solidFill>
                  <a:srgbClr val="C00000"/>
                </a:solidFill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05555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11260-ABEE-497C-8C87-CADF0A5B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42" y="1027906"/>
            <a:ext cx="7243059" cy="46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11260-ABEE-497C-8C87-CADF0A5B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42" y="1027906"/>
            <a:ext cx="7243059" cy="4665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55C46-BB60-443A-87ED-395763520E37}"/>
              </a:ext>
            </a:extLst>
          </p:cNvPr>
          <p:cNvSpPr txBox="1"/>
          <p:nvPr/>
        </p:nvSpPr>
        <p:spPr>
          <a:xfrm rot="18894607">
            <a:off x="4059358" y="1038441"/>
            <a:ext cx="2778005" cy="28007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Bridge</a:t>
            </a:r>
          </a:p>
          <a:p>
            <a:endParaRPr lang="en-US" sz="4400" dirty="0">
              <a:solidFill>
                <a:srgbClr val="C00000"/>
              </a:solidFill>
            </a:endParaRPr>
          </a:p>
          <a:p>
            <a:r>
              <a:rPr lang="en-US" sz="4400" dirty="0">
                <a:solidFill>
                  <a:srgbClr val="C00000"/>
                </a:solidFill>
              </a:rPr>
              <a:t>Application</a:t>
            </a:r>
          </a:p>
          <a:p>
            <a:r>
              <a:rPr lang="en-US" sz="4400" dirty="0">
                <a:solidFill>
                  <a:srgbClr val="C00000"/>
                </a:solidFill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23081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Fractal-like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pload.wikimedia.org/wikipedia/commons/thumb/a/a9/Fractal_tree.gif/220px-Fractal_tree.gif">
            <a:extLst>
              <a:ext uri="{FF2B5EF4-FFF2-40B4-BE49-F238E27FC236}">
                <a16:creationId xmlns:a16="http://schemas.microsoft.com/office/drawing/2014/main" id="{3296BE40-4682-404A-BCC6-084BAB97A5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3812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6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C006-E9BB-4EAF-86BA-2E523421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 Ritchie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3E89-C41B-44C2-AACD-34DD5476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Author</a:t>
            </a:r>
          </a:p>
          <a:p>
            <a:r>
              <a:rPr lang="en-US" sz="3600" dirty="0"/>
              <a:t>Speaker</a:t>
            </a:r>
          </a:p>
          <a:p>
            <a:r>
              <a:rPr lang="en-US" sz="3600" dirty="0"/>
              <a:t>Software Architect</a:t>
            </a:r>
          </a:p>
          <a:p>
            <a:r>
              <a:rPr lang="en-US" sz="3600" dirty="0"/>
              <a:t>In my 3</a:t>
            </a:r>
            <a:r>
              <a:rPr lang="en-US" sz="3600" baseline="30000" dirty="0"/>
              <a:t>rd</a:t>
            </a:r>
            <a:r>
              <a:rPr lang="en-US" sz="3600" dirty="0"/>
              <a:t> decade of professional software technologist</a:t>
            </a:r>
          </a:p>
          <a:p>
            <a:r>
              <a:rPr lang="en-US" sz="3600" dirty="0"/>
              <a:t>More than 3</a:t>
            </a:r>
            <a:r>
              <a:rPr lang="en-US" sz="3600" baseline="30000" dirty="0"/>
              <a:t>rd</a:t>
            </a:r>
            <a:r>
              <a:rPr lang="en-US" sz="3600" dirty="0"/>
              <a:t> decade writing software</a:t>
            </a:r>
          </a:p>
          <a:p>
            <a:pPr marL="0" indent="0" algn="ctr">
              <a:buNone/>
            </a:pPr>
            <a:r>
              <a:rPr lang="en-US" sz="3600" dirty="0"/>
              <a:t>@</a:t>
            </a:r>
            <a:r>
              <a:rPr lang="en-US" sz="3600" dirty="0" err="1"/>
              <a:t>PeterRitchie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Peter.Ritchie@Outlook.com</a:t>
            </a:r>
          </a:p>
        </p:txBody>
      </p:sp>
      <p:pic>
        <p:nvPicPr>
          <p:cNvPr id="4" name="Content Placeholder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D155911E-B860-4CF8-8D4C-1806D9DF0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10560" r="10400" b="10400"/>
          <a:stretch/>
        </p:blipFill>
        <p:spPr>
          <a:xfrm>
            <a:off x="9933432" y="0"/>
            <a:ext cx="2258568" cy="22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Holograms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A9509-E41D-4C18-8C11-C008A03B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4" y="1333207"/>
            <a:ext cx="381053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Bridge, Application, Domain is a implementation of a </a:t>
            </a:r>
            <a:r>
              <a:rPr lang="en-US" i="1" dirty="0"/>
              <a:t>server</a:t>
            </a:r>
          </a:p>
          <a:p>
            <a:r>
              <a:rPr lang="en-US" dirty="0"/>
              <a:t>Clients make requests to servers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Consumer/Producer</a:t>
            </a:r>
          </a:p>
          <a:p>
            <a:r>
              <a:rPr lang="en-US" dirty="0"/>
              <a:t>Caller/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Driver/Driven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1D950-E6B3-4D11-8EB2-8F21A8A3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37" y="2337114"/>
            <a:ext cx="1360517" cy="28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1D-FA08-493E-843B-65E2B2D4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EBC-842E-411E-BDCF-FA8D220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1D950-E6B3-4D11-8EB2-8F21A8A3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37" y="825338"/>
            <a:ext cx="1641525" cy="34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6286B-6CAC-4404-858A-2143AE9CE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96" y="825338"/>
            <a:ext cx="3168525" cy="4728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0C94B9-7170-4C8A-9A6A-3FA926877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6" y="301005"/>
            <a:ext cx="5688076" cy="5252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E4FE83-6035-40E5-82B2-D3654711A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603" y="-1064934"/>
            <a:ext cx="7110094" cy="66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3401-05A5-48BA-BAD7-C3FFB47D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C050-07FF-4FF4-B9B1-73A75DE1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0122B-036B-45CD-AD4D-BECF4525F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673" y="365125"/>
            <a:ext cx="5420453" cy="505114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629E76E-6611-42BA-89E2-FEB9D2C0D8BA}"/>
              </a:ext>
            </a:extLst>
          </p:cNvPr>
          <p:cNvSpPr/>
          <p:nvPr/>
        </p:nvSpPr>
        <p:spPr>
          <a:xfrm flipH="1">
            <a:off x="2176098" y="1592693"/>
            <a:ext cx="1100502" cy="644386"/>
          </a:xfrm>
          <a:prstGeom prst="wedgeEllipseCallout">
            <a:avLst>
              <a:gd name="adj1" fmla="val -95667"/>
              <a:gd name="adj2" fmla="val 66582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Client App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35B4971-2312-4EFA-92E7-F9DBFDB273CF}"/>
              </a:ext>
            </a:extLst>
          </p:cNvPr>
          <p:cNvSpPr/>
          <p:nvPr/>
        </p:nvSpPr>
        <p:spPr>
          <a:xfrm flipH="1">
            <a:off x="1866170" y="3679101"/>
            <a:ext cx="1219929" cy="644386"/>
          </a:xfrm>
          <a:prstGeom prst="wedgeEllipseCallout">
            <a:avLst>
              <a:gd name="adj1" fmla="val -70972"/>
              <a:gd name="adj2" fmla="val 112405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Task Service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5E7AE7C-0347-4165-858F-298EAC9651B0}"/>
              </a:ext>
            </a:extLst>
          </p:cNvPr>
          <p:cNvSpPr/>
          <p:nvPr/>
        </p:nvSpPr>
        <p:spPr>
          <a:xfrm flipH="1">
            <a:off x="7333520" y="3106807"/>
            <a:ext cx="1219929" cy="644386"/>
          </a:xfrm>
          <a:prstGeom prst="wedgeEllipseCallout">
            <a:avLst>
              <a:gd name="adj1" fmla="val 15695"/>
              <a:gd name="adj2" fmla="val -178791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Entity Service</a:t>
            </a:r>
          </a:p>
        </p:txBody>
      </p:sp>
    </p:spTree>
    <p:extLst>
      <p:ext uri="{BB962C8B-B14F-4D97-AF65-F5344CB8AC3E}">
        <p14:creationId xmlns:p14="http://schemas.microsoft.com/office/powerpoint/2010/main" val="235907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C09-86C1-4FE3-AF0C-4A1D59D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5E44-85E1-4939-9422-229493B4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1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Controller</a:t>
            </a:r>
          </a:p>
          <a:p>
            <a:r>
              <a:rPr lang="en-US" dirty="0"/>
              <a:t>Infrastructure 2</a:t>
            </a:r>
          </a:p>
          <a:p>
            <a:pPr lvl="1"/>
            <a:r>
              <a:rPr lang="en-US" dirty="0"/>
              <a:t>Windows, Azure, Linux, etc.</a:t>
            </a:r>
          </a:p>
          <a:p>
            <a:r>
              <a:rPr lang="en-US" dirty="0"/>
              <a:t>Model/View acts as a bridge to request pipeline/stack/etc.</a:t>
            </a:r>
          </a:p>
          <a:p>
            <a:r>
              <a:rPr lang="en-US" dirty="0"/>
              <a:t>Controller should bridge to Infrastructure 2 via abstractions</a:t>
            </a:r>
          </a:p>
          <a:p>
            <a:r>
              <a:rPr lang="en-US" dirty="0"/>
              <a:t>Application knows about infrastructure, but Controller should not.</a:t>
            </a:r>
          </a:p>
        </p:txBody>
      </p:sp>
    </p:spTree>
    <p:extLst>
      <p:ext uri="{BB962C8B-B14F-4D97-AF65-F5344CB8AC3E}">
        <p14:creationId xmlns:p14="http://schemas.microsoft.com/office/powerpoint/2010/main" val="2571037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C09-86C1-4FE3-AF0C-4A1D59D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5E44-85E1-4939-9422-229493B4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1</a:t>
            </a:r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/>
              <a:t>Configuration (arguments, parameters, secrets)</a:t>
            </a:r>
          </a:p>
          <a:p>
            <a:r>
              <a:rPr lang="en-US" dirty="0"/>
              <a:t>Infrastructure 2</a:t>
            </a:r>
          </a:p>
          <a:p>
            <a:pPr lvl="1"/>
            <a:r>
              <a:rPr lang="en-US" dirty="0"/>
              <a:t>Windows, Azure, Linux, etc.</a:t>
            </a:r>
          </a:p>
          <a:p>
            <a:r>
              <a:rPr lang="en-US" dirty="0"/>
              <a:t>Program acts as bridge to inputs (configuration)</a:t>
            </a:r>
          </a:p>
          <a:p>
            <a:r>
              <a:rPr lang="en-US" dirty="0"/>
              <a:t>Program should bridge to Infrastructure 2 via abstractions</a:t>
            </a:r>
          </a:p>
          <a:p>
            <a:r>
              <a:rPr lang="en-US" dirty="0"/>
              <a:t>Program invokes Domain with abstractions</a:t>
            </a:r>
          </a:p>
        </p:txBody>
      </p:sp>
    </p:spTree>
    <p:extLst>
      <p:ext uri="{BB962C8B-B14F-4D97-AF65-F5344CB8AC3E}">
        <p14:creationId xmlns:p14="http://schemas.microsoft.com/office/powerpoint/2010/main" val="46899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47BFA-0920-4035-8FA9-761FE352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90" y="-4763"/>
            <a:ext cx="51376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05984-DEC0-4A41-A0D6-7518F82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Through a More Common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F720-0EDA-40DC-9F3B-3D35B82B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7038F-4AF4-4795-A75F-2057BA126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C09-86C1-4FE3-AF0C-4A1D59D8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Clarity Through a More Common Language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5E44-85E1-4939-9422-229493B4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structure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  <a:p>
            <a:r>
              <a:rPr lang="en-US" dirty="0"/>
              <a:t>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615D4-7BF4-4205-BA25-472C910F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169" y="0"/>
            <a:ext cx="5137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96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7D7-9C1D-46A1-8507-E6448A5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A867-34B4-4108-B185-6F30CB7885D1}"/>
              </a:ext>
            </a:extLst>
          </p:cNvPr>
          <p:cNvSpPr txBox="1"/>
          <p:nvPr/>
        </p:nvSpPr>
        <p:spPr>
          <a:xfrm>
            <a:off x="983849" y="2303363"/>
            <a:ext cx="9676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 libraries in .NET Standard</a:t>
            </a:r>
          </a:p>
        </p:txBody>
      </p:sp>
    </p:spTree>
    <p:extLst>
      <p:ext uri="{BB962C8B-B14F-4D97-AF65-F5344CB8AC3E}">
        <p14:creationId xmlns:p14="http://schemas.microsoft.com/office/powerpoint/2010/main" val="410980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7D7-9C1D-46A1-8507-E6448A5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318F6-037F-4EF7-8F56-3B661C1AB29E}"/>
              </a:ext>
            </a:extLst>
          </p:cNvPr>
          <p:cNvSpPr txBox="1"/>
          <p:nvPr/>
        </p:nvSpPr>
        <p:spPr>
          <a:xfrm>
            <a:off x="983849" y="2303363"/>
            <a:ext cx="9676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Primitives project only references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Primitives project could be scoped to .NET Standard 1.0 (or 1.2 if no need to target 4.5)</a:t>
            </a:r>
          </a:p>
        </p:txBody>
      </p:sp>
    </p:spTree>
    <p:extLst>
      <p:ext uri="{BB962C8B-B14F-4D97-AF65-F5344CB8AC3E}">
        <p14:creationId xmlns:p14="http://schemas.microsoft.com/office/powerpoint/2010/main" val="34905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F8EF-5CA9-4525-8CB4-DAF6A263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B8215-F060-4E4E-914A-D562B9ABE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242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7D7-9C1D-46A1-8507-E6448A5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 - Abstractions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A867-34B4-4108-B185-6F30CB7885D1}"/>
              </a:ext>
            </a:extLst>
          </p:cNvPr>
          <p:cNvSpPr txBox="1"/>
          <p:nvPr/>
        </p:nvSpPr>
        <p:spPr>
          <a:xfrm>
            <a:off x="983849" y="2303363"/>
            <a:ext cx="9676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Abstractions Project only references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Abstractions project could be scoped to .NET Standard 1.0 (or 1.2 if no need to target 4.5)</a:t>
            </a:r>
          </a:p>
        </p:txBody>
      </p:sp>
    </p:spTree>
    <p:extLst>
      <p:ext uri="{BB962C8B-B14F-4D97-AF65-F5344CB8AC3E}">
        <p14:creationId xmlns:p14="http://schemas.microsoft.com/office/powerpoint/2010/main" val="62250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7D7-9C1D-46A1-8507-E6448A5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318F6-037F-4EF7-8F56-3B661C1AB29E}"/>
              </a:ext>
            </a:extLst>
          </p:cNvPr>
          <p:cNvSpPr txBox="1"/>
          <p:nvPr/>
        </p:nvSpPr>
        <p:spPr>
          <a:xfrm>
            <a:off x="983849" y="2303363"/>
            <a:ext cx="9676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Extends primitives and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Extensions project only references Abstractions (Primitives indirectly)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Extensions project could be scoped to .NET Standard 1.0 (or 1.2 if no need to target 4.5)</a:t>
            </a:r>
          </a:p>
        </p:txBody>
      </p:sp>
    </p:spTree>
    <p:extLst>
      <p:ext uri="{BB962C8B-B14F-4D97-AF65-F5344CB8AC3E}">
        <p14:creationId xmlns:p14="http://schemas.microsoft.com/office/powerpoint/2010/main" val="35071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7D7-9C1D-46A1-8507-E6448A5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D6855-FA5A-4793-8ADF-B3F090468EED}"/>
              </a:ext>
            </a:extLst>
          </p:cNvPr>
          <p:cNvSpPr txBox="1"/>
          <p:nvPr/>
        </p:nvSpPr>
        <p:spPr>
          <a:xfrm>
            <a:off x="983849" y="2303363"/>
            <a:ext cx="9676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Application project composes infrastructure implements and provides interface references to Domain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Application project references Infrastructure and Domain</a:t>
            </a:r>
          </a:p>
        </p:txBody>
      </p:sp>
    </p:spTree>
    <p:extLst>
      <p:ext uri="{BB962C8B-B14F-4D97-AF65-F5344CB8AC3E}">
        <p14:creationId xmlns:p14="http://schemas.microsoft.com/office/powerpoint/2010/main" val="854382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7D7-9C1D-46A1-8507-E6448A5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EEAA1-D808-49F9-8F53-54174024B459}"/>
              </a:ext>
            </a:extLst>
          </p:cNvPr>
          <p:cNvSpPr txBox="1"/>
          <p:nvPr/>
        </p:nvSpPr>
        <p:spPr>
          <a:xfrm>
            <a:off x="983849" y="2303363"/>
            <a:ext cx="9676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Domain project only references Abstractions and Extensions.  Primitives indirectly.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DD8265"/>
                </a:solidFill>
              </a:rPr>
              <a:t>Domain project never references Infrastructure nor Application</a:t>
            </a:r>
          </a:p>
        </p:txBody>
      </p:sp>
    </p:spTree>
    <p:extLst>
      <p:ext uri="{BB962C8B-B14F-4D97-AF65-F5344CB8AC3E}">
        <p14:creationId xmlns:p14="http://schemas.microsoft.com/office/powerpoint/2010/main" val="3110950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7D7-9C1D-46A1-8507-E6448A5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EEAA1-D808-49F9-8F53-54174024B459}"/>
              </a:ext>
            </a:extLst>
          </p:cNvPr>
          <p:cNvSpPr txBox="1"/>
          <p:nvPr/>
        </p:nvSpPr>
        <p:spPr>
          <a:xfrm>
            <a:off x="983849" y="2303363"/>
            <a:ext cx="9676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Unit/automated test as much of your success criteria as possible!</a:t>
            </a:r>
          </a:p>
        </p:txBody>
      </p:sp>
    </p:spTree>
    <p:extLst>
      <p:ext uri="{BB962C8B-B14F-4D97-AF65-F5344CB8AC3E}">
        <p14:creationId xmlns:p14="http://schemas.microsoft.com/office/powerpoint/2010/main" val="233386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EC05-6A1C-4819-A881-5BF28BA3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aglefeather" panose="02000506040000020004" pitchFamily="2" charset="0"/>
              </a:rPr>
              <a:t>Take </a:t>
            </a:r>
            <a:r>
              <a:rPr lang="en-US" dirty="0" err="1">
                <a:latin typeface="Eaglefeather" panose="02000506040000020004" pitchFamily="2" charset="0"/>
              </a:rPr>
              <a:t>Aways</a:t>
            </a:r>
            <a:endParaRPr lang="en-US" dirty="0">
              <a:latin typeface="Eaglefeather" panose="0200050604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186-13F9-4B50-9AC9-A938F4A5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Principles apply at all levels, despite naming differences</a:t>
            </a:r>
          </a:p>
          <a:p>
            <a:r>
              <a:rPr lang="en-US" dirty="0"/>
              <a:t>Recognize: </a:t>
            </a:r>
          </a:p>
          <a:p>
            <a:pPr lvl="1"/>
            <a:r>
              <a:rPr lang="en-US" dirty="0"/>
              <a:t>Deployments just another organization of functionality</a:t>
            </a:r>
          </a:p>
          <a:p>
            <a:pPr lvl="1"/>
            <a:r>
              <a:rPr lang="en-US" dirty="0"/>
              <a:t>Deployment recognizes infrastructure constrains and bridges</a:t>
            </a:r>
          </a:p>
          <a:p>
            <a:r>
              <a:rPr lang="en-US" dirty="0"/>
              <a:t>Minimum of three layers on all levels</a:t>
            </a:r>
          </a:p>
          <a:p>
            <a:r>
              <a:rPr lang="en-US" dirty="0"/>
              <a:t>Vigilant about abstractions between layers</a:t>
            </a:r>
          </a:p>
          <a:p>
            <a:r>
              <a:rPr lang="en-US" dirty="0"/>
              <a:t>Cross-layer abstractions should be singular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98644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4A1D-ABF6-4197-823A-82401876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FAEB-1CCA-48B9-A5E0-0C17C680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PeterRitchie</a:t>
            </a:r>
            <a:endParaRPr lang="en-US" dirty="0"/>
          </a:p>
          <a:p>
            <a:r>
              <a:rPr lang="en-US" dirty="0"/>
              <a:t>http://blog.peterritchie.com/</a:t>
            </a:r>
          </a:p>
          <a:p>
            <a:r>
              <a:rPr lang="en-US" dirty="0"/>
              <a:t>Peter.Ritchie@outlook.com</a:t>
            </a:r>
          </a:p>
          <a:p>
            <a:r>
              <a:rPr lang="en-US" dirty="0"/>
              <a:t>GitHub.com/</a:t>
            </a:r>
            <a:r>
              <a:rPr lang="en-US" dirty="0" err="1"/>
              <a:t>PeterARitchie</a:t>
            </a:r>
            <a:endParaRPr lang="en-US" dirty="0"/>
          </a:p>
        </p:txBody>
      </p:sp>
      <p:pic>
        <p:nvPicPr>
          <p:cNvPr id="5" name="Content Placeholder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63E907F2-3EB5-4894-BC8E-16D68DD02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10560" r="10400" b="10400"/>
          <a:stretch/>
        </p:blipFill>
        <p:spPr>
          <a:xfrm>
            <a:off x="9933432" y="0"/>
            <a:ext cx="2258568" cy="22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84A6-9BAC-46EB-883D-AE7CFC8F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D95AF-BB8B-4E9E-8CE6-4F64ED7FA7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6FC21-3979-4CC2-97A8-95368F69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E3BB-6767-49CD-AE17-EEF95571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98" y="630682"/>
            <a:ext cx="2268035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29CC-3300-429E-BE5C-6640C81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953" y="458787"/>
            <a:ext cx="3932237" cy="1600200"/>
          </a:xfrm>
        </p:spPr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EDD43-2BA2-4CAB-90A8-AD2D138F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3786" y="987425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0B5D-2EE0-468E-8017-2F3BFD68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3953" y="2058987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232-625E-4254-87E5-03D3EF63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32" y="1399178"/>
            <a:ext cx="5425908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29CC-3300-429E-BE5C-6640C81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953" y="458787"/>
            <a:ext cx="3932237" cy="1600200"/>
          </a:xfrm>
        </p:spPr>
        <p:txBody>
          <a:bodyPr/>
          <a:lstStyle/>
          <a:p>
            <a:r>
              <a:rPr lang="en-US" dirty="0"/>
              <a:t>Attempt at Reality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EDD43-2BA2-4CAB-90A8-AD2D138F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3786" y="987425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0B5D-2EE0-468E-8017-2F3BFD68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3953" y="2058987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C773F-EF5E-448E-A6FF-CDBC5758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868" y="630682"/>
            <a:ext cx="2268035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84A6-9BAC-46EB-883D-AE7CFC8F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D95AF-BB8B-4E9E-8CE6-4F64ED7FA7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6FC21-3979-4CC2-97A8-95368F69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F313-7FF1-42ED-A2A1-C099BB0E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9053"/>
            <a:ext cx="4767504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84A6-9BAC-46EB-883D-AE7CFC8F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D95AF-BB8B-4E9E-8CE6-4F64ED7FA7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6FC21-3979-4CC2-97A8-95368F69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0335B-8F86-4F8F-84C1-67108B50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15" y="1814287"/>
            <a:ext cx="2268035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29CC-3300-429E-BE5C-6640C81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953" y="458787"/>
            <a:ext cx="3932237" cy="1600200"/>
          </a:xfrm>
        </p:spPr>
        <p:txBody>
          <a:bodyPr/>
          <a:lstStyle/>
          <a:p>
            <a:r>
              <a:rPr lang="en-US" dirty="0"/>
              <a:t>Loose Coupling!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EDD43-2BA2-4CAB-90A8-AD2D138F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3786" y="987425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0B5D-2EE0-468E-8017-2F3BFD68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3953" y="2058987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B1651-97BF-4203-AAEA-ECB6F067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88" y="630936"/>
            <a:ext cx="2268035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23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tecture Drawing">
  <a:themeElements>
    <a:clrScheme name="Blueprint">
      <a:dk1>
        <a:sysClr val="windowText" lastClr="000000"/>
      </a:dk1>
      <a:lt1>
        <a:sysClr val="window" lastClr="FFFFFF"/>
      </a:lt1>
      <a:dk2>
        <a:srgbClr val="2E3561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Eaglefeath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tecture Drawing" id="{8DA61A8B-A357-45CB-8214-D3571569F82D}" vid="{395E0C59-F31B-4EA5-8467-E3EF64F3C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Drawing</Template>
  <TotalTime>495</TotalTime>
  <Words>724</Words>
  <Application>Microsoft Office PowerPoint</Application>
  <PresentationFormat>Widescreen</PresentationFormat>
  <Paragraphs>180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Eaglefeather</vt:lpstr>
      <vt:lpstr>Freestyle Script</vt:lpstr>
      <vt:lpstr>Urban Sketch</vt:lpstr>
      <vt:lpstr>Architecture Drawing</vt:lpstr>
      <vt:lpstr>Integration Architecture</vt:lpstr>
      <vt:lpstr>Peter Ritchie</vt:lpstr>
      <vt:lpstr>Motivation</vt:lpstr>
      <vt:lpstr>Layers</vt:lpstr>
      <vt:lpstr>Reality</vt:lpstr>
      <vt:lpstr>Attempt at Reality</vt:lpstr>
      <vt:lpstr>Reality</vt:lpstr>
      <vt:lpstr>PowerPoint Presentation</vt:lpstr>
      <vt:lpstr>Loose Coupling!</vt:lpstr>
      <vt:lpstr>Loose Coupling?</vt:lpstr>
      <vt:lpstr>The Integration Architecture Style</vt:lpstr>
      <vt:lpstr>Domain</vt:lpstr>
      <vt:lpstr>Application</vt:lpstr>
      <vt:lpstr>Bridge</vt:lpstr>
      <vt:lpstr>Clean</vt:lpstr>
      <vt:lpstr>Clean</vt:lpstr>
      <vt:lpstr>Hexagonal</vt:lpstr>
      <vt:lpstr>Hexagonal</vt:lpstr>
      <vt:lpstr>Fractal-like Pattern</vt:lpstr>
      <vt:lpstr>…or Holograms</vt:lpstr>
      <vt:lpstr>Client/Server</vt:lpstr>
      <vt:lpstr>Fractals</vt:lpstr>
      <vt:lpstr>PowerPoint Presentation</vt:lpstr>
      <vt:lpstr>MVC?</vt:lpstr>
      <vt:lpstr>Console?</vt:lpstr>
      <vt:lpstr>Clarity Through a More Common Language</vt:lpstr>
      <vt:lpstr>Clarity Through a More Common Language</vt:lpstr>
      <vt:lpstr>Success Criteria</vt:lpstr>
      <vt:lpstr>Success Criteria</vt:lpstr>
      <vt:lpstr>Success Criteria - Abstractions</vt:lpstr>
      <vt:lpstr>Success Criteria</vt:lpstr>
      <vt:lpstr>Success Criteria</vt:lpstr>
      <vt:lpstr>Success Criteria</vt:lpstr>
      <vt:lpstr>Success Criteria</vt:lpstr>
      <vt:lpstr>Take 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Architecture</dc:title>
  <dc:creator>Ritchie, Peter</dc:creator>
  <cp:lastModifiedBy>Peter Ritchie</cp:lastModifiedBy>
  <cp:revision>21</cp:revision>
  <dcterms:created xsi:type="dcterms:W3CDTF">2018-10-05T14:31:29Z</dcterms:created>
  <dcterms:modified xsi:type="dcterms:W3CDTF">2018-10-06T15:53:47Z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Ref">
    <vt:lpwstr>https://api.informationprotection.azure.com/api/e58c8e81-abd8-48a8-929d-eb67611b83bd</vt:lpwstr>
  </property>
  <property fmtid="{D5CDD505-2E9C-101B-9397-08002B2CF9AE}" pid="4" name="MSIP_Label_807724ff-9999-494f-b257-05dacc46ac87_AssignedBy">
    <vt:lpwstr>peterritchie@quickenloans.com</vt:lpwstr>
  </property>
  <property fmtid="{D5CDD505-2E9C-101B-9397-08002B2CF9AE}" pid="5" name="MSIP_Label_807724ff-9999-494f-b257-05dacc46ac87_DateCreated">
    <vt:lpwstr>2018-10-05T07:32:03.7276615-07:00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Extended_MSFT_Method">
    <vt:lpwstr>Automatic</vt:lpwstr>
  </property>
  <property fmtid="{D5CDD505-2E9C-101B-9397-08002B2CF9AE}" pid="8" name="Sensitivity">
    <vt:lpwstr>Wide Open</vt:lpwstr>
  </property>
</Properties>
</file>