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92" r:id="rId4"/>
    <p:sldId id="259" r:id="rId5"/>
    <p:sldId id="257" r:id="rId6"/>
    <p:sldId id="260" r:id="rId7"/>
    <p:sldId id="270" r:id="rId8"/>
    <p:sldId id="262" r:id="rId9"/>
    <p:sldId id="273" r:id="rId10"/>
    <p:sldId id="276" r:id="rId11"/>
    <p:sldId id="274" r:id="rId12"/>
    <p:sldId id="275" r:id="rId13"/>
    <p:sldId id="283" r:id="rId14"/>
    <p:sldId id="277" r:id="rId15"/>
    <p:sldId id="278" r:id="rId16"/>
    <p:sldId id="263" r:id="rId17"/>
    <p:sldId id="264" r:id="rId18"/>
    <p:sldId id="265" r:id="rId19"/>
    <p:sldId id="272" r:id="rId20"/>
    <p:sldId id="288" r:id="rId21"/>
    <p:sldId id="289" r:id="rId22"/>
    <p:sldId id="271" r:id="rId23"/>
    <p:sldId id="266" r:id="rId24"/>
    <p:sldId id="293" r:id="rId25"/>
    <p:sldId id="267" r:id="rId26"/>
    <p:sldId id="284" r:id="rId27"/>
    <p:sldId id="285" r:id="rId28"/>
    <p:sldId id="286" r:id="rId29"/>
    <p:sldId id="287" r:id="rId30"/>
    <p:sldId id="280" r:id="rId31"/>
    <p:sldId id="279" r:id="rId32"/>
    <p:sldId id="281" r:id="rId33"/>
    <p:sldId id="269" r:id="rId34"/>
    <p:sldId id="282" r:id="rId35"/>
    <p:sldId id="294" r:id="rId36"/>
    <p:sldId id="295" r:id="rId37"/>
    <p:sldId id="291" r:id="rId38"/>
    <p:sldId id="290" r:id="rId39"/>
    <p:sldId id="26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7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9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BE8FC-50E9-4513-94B9-EC5EE628F7F8}" type="datetimeFigureOut">
              <a:rPr lang="en-US" smtClean="0"/>
              <a:t>7/10/2017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83CDC-A0E6-42C1-A015-39A6C54F21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2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did I use the word “towards”?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3CDC-A0E6-42C1-A015-39A6C54F21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45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can stop software from being elastically scalable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3CDC-A0E6-42C1-A015-39A6C54F21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85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URL,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3CDC-A0E6-42C1-A015-39A6C54F21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449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I want to scale out one side, how does that effect a tightly-coupled client?  Server, needs to know about new URL or know how to pick which URL to use, if state is in memory, where does that state go?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3CDC-A0E6-42C1-A015-39A6C54F210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119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 up</a:t>
            </a:r>
            <a:r>
              <a:rPr lang="en-US" baseline="0" dirty="0"/>
              <a:t> load balancer with top-level name that off-loads to other servers that it is configured knows about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83CDC-A0E6-42C1-A015-39A6C54F210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63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7/10/2017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eeltoe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Towards Elastic Scalability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Peter Ritchie</a:t>
            </a:r>
          </a:p>
        </p:txBody>
      </p:sp>
    </p:spTree>
    <p:extLst>
      <p:ext uri="{BB962C8B-B14F-4D97-AF65-F5344CB8AC3E}">
        <p14:creationId xmlns:p14="http://schemas.microsoft.com/office/powerpoint/2010/main" val="823330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another server?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03284" y="2619088"/>
            <a:ext cx="3345470" cy="296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341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369" y="2560806"/>
            <a:ext cx="5776461" cy="267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83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389" y="2406190"/>
            <a:ext cx="5349704" cy="3040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87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1FDE5-4B02-45BD-8116-1F39A4E39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28011"/>
            <a:ext cx="8596668" cy="1320800"/>
          </a:xfrm>
        </p:spPr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C7E15-E395-4CC8-88A3-5EE01D5A9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100 % Automated deployment</a:t>
            </a:r>
          </a:p>
          <a:p>
            <a:r>
              <a:rPr lang="en-US" dirty="0"/>
              <a:t>100% uptime</a:t>
            </a:r>
          </a:p>
          <a:p>
            <a:pPr lvl="1"/>
            <a:r>
              <a:rPr lang="en-US" dirty="0"/>
              <a:t>deploying components one instance at a time</a:t>
            </a:r>
          </a:p>
          <a:p>
            <a:pPr lvl="1"/>
            <a:r>
              <a:rPr lang="en-US" dirty="0"/>
              <a:t>Multiple (usually two) versions running at a time</a:t>
            </a:r>
          </a:p>
          <a:p>
            <a:r>
              <a:rPr lang="en-US" dirty="0"/>
              <a:t>A fine granularity of what can be deployed independently</a:t>
            </a:r>
          </a:p>
          <a:p>
            <a:pPr lvl="1"/>
            <a:r>
              <a:rPr lang="en-US" dirty="0"/>
              <a:t>Avoiding “microliths”</a:t>
            </a:r>
          </a:p>
          <a:p>
            <a:r>
              <a:rPr lang="en-US" dirty="0"/>
              <a:t>Metrics to decide when to scale out and in</a:t>
            </a:r>
          </a:p>
          <a:p>
            <a:pPr lvl="1"/>
            <a:r>
              <a:rPr lang="en-US" dirty="0"/>
              <a:t>Health: differentiate between compensable and fatal </a:t>
            </a:r>
          </a:p>
          <a:p>
            <a:pPr lvl="1"/>
            <a:r>
              <a:rPr lang="en-US" dirty="0"/>
              <a:t>Load: amount of work that can be done and is being done</a:t>
            </a:r>
          </a:p>
          <a:p>
            <a:r>
              <a:rPr lang="en-US" dirty="0"/>
              <a:t>Designed to support deployments not known at design-time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22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Round-Robin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Distribute work based on load is more efficient</a:t>
            </a:r>
          </a:p>
          <a:p>
            <a:r>
              <a:rPr lang="en-US" dirty="0"/>
              <a:t>Requires “load” to be known or calculated</a:t>
            </a:r>
          </a:p>
          <a:p>
            <a:r>
              <a:rPr lang="en-US" dirty="0"/>
              <a:t>Shared/containerized environments, “load” is service-specific</a:t>
            </a:r>
          </a:p>
          <a:p>
            <a:r>
              <a:rPr lang="en-US" dirty="0"/>
              <a:t>Report load for each service/application.</a:t>
            </a:r>
          </a:p>
        </p:txBody>
      </p:sp>
    </p:spTree>
    <p:extLst>
      <p:ext uri="{BB962C8B-B14F-4D97-AF65-F5344CB8AC3E}">
        <p14:creationId xmlns:p14="http://schemas.microsoft.com/office/powerpoint/2010/main" val="61593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log</a:t>
            </a:r>
          </a:p>
          <a:p>
            <a:pPr lvl="1"/>
            <a:r>
              <a:rPr lang="en-US" dirty="0"/>
              <a:t>Contexts</a:t>
            </a:r>
          </a:p>
          <a:p>
            <a:pPr lvl="2"/>
            <a:r>
              <a:rPr lang="en-US" dirty="0"/>
              <a:t>Per task</a:t>
            </a:r>
          </a:p>
          <a:p>
            <a:pPr lvl="2"/>
            <a:r>
              <a:rPr lang="en-US" dirty="0"/>
              <a:t>Per request</a:t>
            </a:r>
          </a:p>
          <a:p>
            <a:pPr lvl="1"/>
            <a:r>
              <a:rPr lang="en-US" dirty="0"/>
              <a:t>Date &amp; time</a:t>
            </a:r>
          </a:p>
          <a:p>
            <a:pPr lvl="1"/>
            <a:r>
              <a:rPr lang="en-US" dirty="0"/>
              <a:t>Cost (</a:t>
            </a:r>
            <a:r>
              <a:rPr lang="en-US" i="1" dirty="0"/>
              <a:t>completed</a:t>
            </a:r>
            <a:r>
              <a:rPr lang="en-US" dirty="0"/>
              <a:t> log entries)</a:t>
            </a:r>
          </a:p>
          <a:p>
            <a:pPr lvl="1"/>
            <a:r>
              <a:rPr lang="en-US" dirty="0"/>
              <a:t>Failed Assertions</a:t>
            </a:r>
          </a:p>
          <a:p>
            <a:pPr lvl="1"/>
            <a:r>
              <a:rPr lang="en-US" dirty="0"/>
              <a:t>Exception</a:t>
            </a:r>
          </a:p>
          <a:p>
            <a:pPr lvl="1"/>
            <a:r>
              <a:rPr lang="en-US" dirty="0"/>
              <a:t>Differentiate between errors/exceptions compensated for.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62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App.config</a:t>
            </a:r>
            <a:r>
              <a:rPr lang="en-US" dirty="0"/>
              <a:t> may not make sense</a:t>
            </a:r>
          </a:p>
          <a:p>
            <a:r>
              <a:rPr lang="en-US" dirty="0"/>
              <a:t>Centralized configuration</a:t>
            </a:r>
          </a:p>
          <a:p>
            <a:r>
              <a:rPr lang="en-US" dirty="0"/>
              <a:t>Scaling out pushes unique configuration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73845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Invocation of other services</a:t>
            </a:r>
          </a:p>
          <a:p>
            <a:r>
              <a:rPr lang="en-US" dirty="0"/>
              <a:t>Invocation via abstraction, like name</a:t>
            </a:r>
          </a:p>
        </p:txBody>
      </p:sp>
    </p:spTree>
    <p:extLst>
      <p:ext uri="{BB962C8B-B14F-4D97-AF65-F5344CB8AC3E}">
        <p14:creationId xmlns:p14="http://schemas.microsoft.com/office/powerpoint/2010/main" val="2593339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Resolution Alternatives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82020"/>
            <a:ext cx="8596668" cy="3880773"/>
          </a:xfrm>
        </p:spPr>
        <p:txBody>
          <a:bodyPr/>
          <a:lstStyle/>
          <a:p>
            <a:r>
              <a:rPr lang="en-US" dirty="0"/>
              <a:t>Load balancer</a:t>
            </a:r>
          </a:p>
          <a:p>
            <a:r>
              <a:rPr lang="en-US" dirty="0"/>
              <a:t>Platforms</a:t>
            </a:r>
          </a:p>
          <a:p>
            <a:pPr lvl="1"/>
            <a:r>
              <a:rPr lang="en-US" dirty="0"/>
              <a:t>Service Fabric</a:t>
            </a:r>
          </a:p>
          <a:p>
            <a:r>
              <a:rPr lang="en-US" dirty="0"/>
              <a:t>Frameworks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675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“State” is only in-memory state</a:t>
            </a:r>
          </a:p>
          <a:p>
            <a:r>
              <a:rPr lang="en-US" dirty="0"/>
              <a:t>Problems with </a:t>
            </a:r>
            <a:r>
              <a:rPr lang="en-US" dirty="0" err="1"/>
              <a:t>stateful</a:t>
            </a:r>
            <a:endParaRPr lang="en-US" dirty="0"/>
          </a:p>
          <a:p>
            <a:pPr lvl="1"/>
            <a:r>
              <a:rPr lang="en-US" dirty="0"/>
              <a:t>State couples execution to that specific process and sometimes thread</a:t>
            </a:r>
          </a:p>
          <a:p>
            <a:pPr lvl="1"/>
            <a:r>
              <a:rPr lang="en-US" dirty="0"/>
              <a:t>If long-running or asynchronous, must return to the one process</a:t>
            </a:r>
          </a:p>
          <a:p>
            <a:pPr lvl="2"/>
            <a:r>
              <a:rPr lang="en-US" dirty="0"/>
              <a:t>No scaling</a:t>
            </a:r>
          </a:p>
          <a:p>
            <a:r>
              <a:rPr lang="en-US" dirty="0"/>
              <a:t>Being stateless</a:t>
            </a:r>
          </a:p>
          <a:p>
            <a:pPr lvl="1"/>
            <a:r>
              <a:rPr lang="en-US" dirty="0"/>
              <a:t>Deferring </a:t>
            </a:r>
            <a:r>
              <a:rPr lang="en-US" i="1" dirty="0"/>
              <a:t>state</a:t>
            </a:r>
            <a:r>
              <a:rPr lang="en-US" dirty="0"/>
              <a:t> to some persistence mechanism for other instances to retrieve</a:t>
            </a:r>
          </a:p>
        </p:txBody>
      </p:sp>
    </p:spTree>
    <p:extLst>
      <p:ext uri="{BB962C8B-B14F-4D97-AF65-F5344CB8AC3E}">
        <p14:creationId xmlns:p14="http://schemas.microsoft.com/office/powerpoint/2010/main" val="1799702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Peter Ritchie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industry for over 26 years</a:t>
            </a:r>
          </a:p>
          <a:p>
            <a:r>
              <a:rPr lang="en-US" dirty="0"/>
              <a:t>Software Architect: Quicken Loans</a:t>
            </a:r>
          </a:p>
          <a:p>
            <a:r>
              <a:rPr lang="en-US" dirty="0"/>
              <a:t>Written three books</a:t>
            </a:r>
          </a:p>
          <a:p>
            <a:pPr lvl="1"/>
            <a:r>
              <a:rPr lang="en-US" dirty="0"/>
              <a:t>Visual Studio 2010 Best Practices</a:t>
            </a:r>
          </a:p>
          <a:p>
            <a:pPr lvl="1"/>
            <a:r>
              <a:rPr lang="en-US" dirty="0"/>
              <a:t>Refactoring with Microsoft Visual Studio 2010</a:t>
            </a:r>
          </a:p>
          <a:p>
            <a:pPr lvl="1"/>
            <a:r>
              <a:rPr lang="en-US" dirty="0"/>
              <a:t>Practical Visual Studio 2015</a:t>
            </a:r>
          </a:p>
          <a:p>
            <a:r>
              <a:rPr lang="en-US" dirty="0"/>
              <a:t>Microsoft MVP: Visual Studio and Development Technologies (C#)</a:t>
            </a:r>
          </a:p>
          <a:p>
            <a:r>
              <a:rPr lang="en-US" dirty="0"/>
              <a:t>        PeterRitchie@QuickenLoans.com</a:t>
            </a:r>
          </a:p>
          <a:p>
            <a:r>
              <a:rPr lang="en-US" dirty="0"/>
              <a:t>      @</a:t>
            </a:r>
            <a:r>
              <a:rPr lang="en-US" dirty="0" err="1"/>
              <a:t>peterRitchie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725" y="5396393"/>
            <a:ext cx="243232" cy="2058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40725" y="4957236"/>
            <a:ext cx="365081" cy="23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56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95F9A3-A7C9-4328-AA96-C6FE13E7E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2998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9FF121-9595-41D8-905E-3CB0AC04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Versioning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7ACE8-C5E2-40BF-B7E8-6C62CFF3A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39529819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29982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9FF121-9595-41D8-905E-3CB0AC04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Versioning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046006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Term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904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Separating concerns</a:t>
            </a:r>
          </a:p>
          <a:p>
            <a:r>
              <a:rPr lang="en-US" dirty="0"/>
              <a:t>Being composable</a:t>
            </a:r>
          </a:p>
          <a:p>
            <a:r>
              <a:rPr lang="en-US" dirty="0"/>
              <a:t>Service-oriented</a:t>
            </a:r>
          </a:p>
          <a:p>
            <a:r>
              <a:rPr lang="en-US" dirty="0"/>
              <a:t>Microservice-oriented</a:t>
            </a:r>
          </a:p>
          <a:p>
            <a:r>
              <a:rPr lang="en-US" dirty="0"/>
              <a:t>Message-oriented/event-driven</a:t>
            </a:r>
          </a:p>
          <a:p>
            <a:r>
              <a:rPr lang="en-US" dirty="0"/>
              <a:t>Composability all the way down</a:t>
            </a:r>
          </a:p>
        </p:txBody>
      </p:sp>
    </p:spTree>
    <p:extLst>
      <p:ext uri="{BB962C8B-B14F-4D97-AF65-F5344CB8AC3E}">
        <p14:creationId xmlns:p14="http://schemas.microsoft.com/office/powerpoint/2010/main" val="1969603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generated with high confidence">
            <a:extLst>
              <a:ext uri="{FF2B5EF4-FFF2-40B4-BE49-F238E27FC236}">
                <a16:creationId xmlns:a16="http://schemas.microsoft.com/office/drawing/2014/main" id="{4DCBCBCA-9232-43A6-9C5A-89F14F40A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4659" y="481916"/>
            <a:ext cx="3531114" cy="59346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659E464-CECB-4B8A-A5AF-329FE0DC6948}"/>
              </a:ext>
            </a:extLst>
          </p:cNvPr>
          <p:cNvSpPr/>
          <p:nvPr/>
        </p:nvSpPr>
        <p:spPr>
          <a:xfrm>
            <a:off x="2857559" y="85724"/>
            <a:ext cx="628591" cy="7400925"/>
          </a:xfrm>
          <a:prstGeom prst="rect">
            <a:avLst/>
          </a:prstGeom>
          <a:noFill/>
        </p:spPr>
        <p:txBody>
          <a:bodyPr vert="wordArtVert" wrap="square" lIns="91440" tIns="45720" rIns="91440" bIns="45720">
            <a:normAutofit fontScale="25000" lnSpcReduction="20000"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Compose all the way down</a:t>
            </a:r>
          </a:p>
        </p:txBody>
      </p:sp>
    </p:spTree>
    <p:extLst>
      <p:ext uri="{BB962C8B-B14F-4D97-AF65-F5344CB8AC3E}">
        <p14:creationId xmlns:p14="http://schemas.microsoft.com/office/powerpoint/2010/main" val="788989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Secrets</a:t>
            </a:r>
          </a:p>
          <a:p>
            <a:pPr lvl="1"/>
            <a:r>
              <a:rPr lang="en-US" dirty="0"/>
              <a:t>Often stored locally, may need to be centralized and more security added.</a:t>
            </a:r>
          </a:p>
        </p:txBody>
      </p:sp>
    </p:spTree>
    <p:extLst>
      <p:ext uri="{BB962C8B-B14F-4D97-AF65-F5344CB8AC3E}">
        <p14:creationId xmlns:p14="http://schemas.microsoft.com/office/powerpoint/2010/main" val="1835993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B5B34-750B-4E04-BE2C-25954D27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16C2D-6139-45EE-9188-7613BE0EF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41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C3BD-E70A-4AD2-BA95-F5FF656A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D0F63-0AEE-4E9A-AB0F-9374A61F4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47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C89E3-35A0-4C89-8011-A7A3D260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Service-Oriented Architecture (SOA)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3A62-C96E-42D1-8CD5-750C2E0EF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Autonomy</a:t>
            </a:r>
          </a:p>
        </p:txBody>
      </p:sp>
    </p:spTree>
    <p:extLst>
      <p:ext uri="{BB962C8B-B14F-4D97-AF65-F5344CB8AC3E}">
        <p14:creationId xmlns:p14="http://schemas.microsoft.com/office/powerpoint/2010/main" val="4256856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3E6EA-AB3D-4995-B8C9-4ECB63C0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Driven Design (DDD)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3EA1-D7E4-4F04-B4C6-CF010AE98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7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2"/>
          <a:srcRect t="12434" r="3" b="3"/>
          <a:stretch/>
        </p:blipFill>
        <p:spPr>
          <a:xfrm>
            <a:off x="677334" y="2159331"/>
            <a:ext cx="5423429" cy="38823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880A3E-6B5C-4D78-8438-C1C4E577D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 dirty="0"/>
              <a:t>Only 50 Minutes!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336287" y="2160589"/>
            <a:ext cx="2934714" cy="3880773"/>
          </a:xfrm>
        </p:spPr>
        <p:txBody>
          <a:bodyPr>
            <a:normAutofit/>
          </a:bodyPr>
          <a:lstStyle/>
          <a:p>
            <a:r>
              <a:rPr lang="en-US" dirty="0"/>
              <a:t>Slides:</a:t>
            </a:r>
          </a:p>
          <a:p>
            <a:pPr lvl="1"/>
            <a:r>
              <a:rPr lang="en-US" dirty="0"/>
              <a:t>http://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Stop me</a:t>
            </a:r>
          </a:p>
        </p:txBody>
      </p:sp>
    </p:spTree>
    <p:extLst>
      <p:ext uri="{BB962C8B-B14F-4D97-AF65-F5344CB8AC3E}">
        <p14:creationId xmlns:p14="http://schemas.microsoft.com/office/powerpoint/2010/main" val="3862009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6" y="1719072"/>
            <a:ext cx="4797815" cy="479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410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Mediating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4852" y="1722733"/>
            <a:ext cx="4756484" cy="4756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551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Hexagonal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216" y="1719072"/>
            <a:ext cx="4663440" cy="475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972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Hexagonal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“Ports and Adapters”</a:t>
            </a:r>
          </a:p>
          <a:p>
            <a:r>
              <a:rPr lang="en-US" dirty="0"/>
              <a:t>Adapters == Mediators</a:t>
            </a:r>
          </a:p>
          <a:p>
            <a:r>
              <a:rPr lang="en-US" dirty="0"/>
              <a:t>Ports == Group of interfaces</a:t>
            </a:r>
          </a:p>
          <a:p>
            <a:r>
              <a:rPr lang="en-US" dirty="0"/>
              <a:t>1 to 6 edges for “port”</a:t>
            </a:r>
          </a:p>
          <a:p>
            <a:r>
              <a:rPr lang="en-US" dirty="0"/>
              <a:t>Ports:</a:t>
            </a:r>
          </a:p>
          <a:p>
            <a:pPr lvl="1"/>
            <a:r>
              <a:rPr lang="en-US" dirty="0"/>
              <a:t>Interface with the user</a:t>
            </a:r>
          </a:p>
          <a:p>
            <a:pPr lvl="1"/>
            <a:r>
              <a:rPr lang="en-US" dirty="0"/>
              <a:t>Database</a:t>
            </a:r>
          </a:p>
          <a:p>
            <a:pPr lvl="1"/>
            <a:r>
              <a:rPr lang="en-US" dirty="0"/>
              <a:t>Maybe administration interface</a:t>
            </a:r>
          </a:p>
          <a:p>
            <a:pPr lvl="1"/>
            <a:r>
              <a:rPr lang="en-US" dirty="0"/>
              <a:t>Maybe 3</a:t>
            </a:r>
            <a:r>
              <a:rPr lang="en-US" baseline="30000" dirty="0"/>
              <a:t>rd</a:t>
            </a:r>
            <a:r>
              <a:rPr lang="en-US" dirty="0"/>
              <a:t> party services.</a:t>
            </a:r>
          </a:p>
          <a:p>
            <a:pPr lvl="1"/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834538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Hexagonal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Left side: application internals</a:t>
            </a:r>
          </a:p>
          <a:p>
            <a:pPr lvl="1"/>
            <a:r>
              <a:rPr lang="en-US" dirty="0"/>
              <a:t>Directly tested by unit, integration, automated tests</a:t>
            </a:r>
          </a:p>
          <a:p>
            <a:r>
              <a:rPr lang="en-US" dirty="0"/>
              <a:t>Right side: external connections</a:t>
            </a:r>
          </a:p>
          <a:p>
            <a:pPr lvl="1"/>
            <a:r>
              <a:rPr lang="en-US" dirty="0"/>
              <a:t>Mocks/Doubles used in various stages of testing</a:t>
            </a:r>
          </a:p>
        </p:txBody>
      </p:sp>
    </p:spTree>
    <p:extLst>
      <p:ext uri="{BB962C8B-B14F-4D97-AF65-F5344CB8AC3E}">
        <p14:creationId xmlns:p14="http://schemas.microsoft.com/office/powerpoint/2010/main" val="5660684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5C19-89D1-4D94-BB2A-C3532B04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SAGAS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8F12-B28E-4CB0-A6DD-ABD9C215D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Long-running “Transaction”</a:t>
            </a:r>
          </a:p>
          <a:p>
            <a:r>
              <a:rPr lang="en-US" dirty="0"/>
              <a:t>Not “atomic”</a:t>
            </a:r>
          </a:p>
          <a:p>
            <a:r>
              <a:rPr lang="en-US" dirty="0"/>
              <a:t>Compensatory</a:t>
            </a:r>
          </a:p>
          <a:p>
            <a:pPr lvl="1"/>
            <a:r>
              <a:rPr lang="en-US" dirty="0"/>
              <a:t>Reverses or undoes actions</a:t>
            </a:r>
          </a:p>
          <a:p>
            <a:endParaRPr lang="en-US" dirty="0"/>
          </a:p>
          <a:p>
            <a:r>
              <a:rPr lang="en-US" dirty="0"/>
              <a:t>Important when work is broken down into smaller chunks</a:t>
            </a:r>
          </a:p>
          <a:p>
            <a:pPr lvl="1"/>
            <a:r>
              <a:rPr lang="en-US" dirty="0"/>
              <a:t>Across processes</a:t>
            </a:r>
          </a:p>
          <a:p>
            <a:pPr lvl="1"/>
            <a:r>
              <a:rPr lang="en-US" dirty="0"/>
              <a:t>Across services</a:t>
            </a:r>
          </a:p>
        </p:txBody>
      </p:sp>
    </p:spTree>
    <p:extLst>
      <p:ext uri="{BB962C8B-B14F-4D97-AF65-F5344CB8AC3E}">
        <p14:creationId xmlns:p14="http://schemas.microsoft.com/office/powerpoint/2010/main" val="25641220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D5C19-89D1-4D94-BB2A-C3532B04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“Services”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08F12-B28E-4CB0-A6DD-ABD9C215D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RESTful</a:t>
            </a:r>
          </a:p>
          <a:p>
            <a:r>
              <a:rPr lang="en-US" dirty="0"/>
              <a:t>Message-oriented</a:t>
            </a:r>
          </a:p>
          <a:p>
            <a:r>
              <a:rPr lang="en-US" dirty="0"/>
              <a:t>Hybrid</a:t>
            </a:r>
          </a:p>
          <a:p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018137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2D5-8B45-4FAE-A7F3-8CF63B9D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7977-2578-4176-BC70-3BF778A54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150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62D5-8B45-4FAE-A7F3-8CF63B9D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37977-2578-4176-BC70-3BF778A54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1643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https://steeltoe.io/</a:t>
            </a:r>
            <a:r>
              <a:rPr lang="en-US" dirty="0"/>
              <a:t> (.NET version of Spring Cloud)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PeterRitchie@QuickenLoans.com</a:t>
            </a:r>
          </a:p>
          <a:p>
            <a:r>
              <a:rPr lang="en-US" dirty="0"/>
              <a:t>       @</a:t>
            </a:r>
            <a:r>
              <a:rPr lang="en-US" dirty="0" err="1"/>
              <a:t>peterRitchie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BF5DA5-E200-48B2-BF9A-3D56D55B0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25" y="5396393"/>
            <a:ext cx="243232" cy="205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1432C2-5E05-4D75-A467-1DFCFD282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140725" y="4957236"/>
            <a:ext cx="365081" cy="23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0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is elastic scalability?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73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Elastic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Ability of system to increase output as hardware resources are increased.</a:t>
            </a:r>
          </a:p>
          <a:p>
            <a:pPr lvl="1"/>
            <a:r>
              <a:rPr lang="en-US" dirty="0"/>
              <a:t>Scale out (horizontal): scale to more nodes or more hardware</a:t>
            </a:r>
          </a:p>
          <a:p>
            <a:r>
              <a:rPr lang="en-US" dirty="0"/>
              <a:t>Elasticity</a:t>
            </a:r>
          </a:p>
          <a:p>
            <a:pPr lvl="1"/>
            <a:r>
              <a:rPr lang="en-US" dirty="0"/>
              <a:t>To dynamically add resources based on changing conditions or criteria.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40975" y="4720562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/>
              <a:t>Ability for a system to detect increased workload and scale out to dynamically added resources.</a:t>
            </a:r>
          </a:p>
        </p:txBody>
      </p:sp>
    </p:spTree>
    <p:extLst>
      <p:ext uri="{BB962C8B-B14F-4D97-AF65-F5344CB8AC3E}">
        <p14:creationId xmlns:p14="http://schemas.microsoft.com/office/powerpoint/2010/main" val="2875642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Towards?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ways to scale</a:t>
            </a:r>
          </a:p>
          <a:p>
            <a:r>
              <a:rPr lang="en-US" dirty="0"/>
              <a:t>Accounts for future need</a:t>
            </a:r>
          </a:p>
          <a:p>
            <a:r>
              <a:rPr lang="en-US" dirty="0"/>
              <a:t>Does not predict specific needs</a:t>
            </a:r>
          </a:p>
          <a:p>
            <a:r>
              <a:rPr lang="en-US" dirty="0"/>
              <a:t>Evolve over time</a:t>
            </a:r>
          </a:p>
        </p:txBody>
      </p:sp>
    </p:spTree>
    <p:extLst>
      <p:ext uri="{BB962C8B-B14F-4D97-AF65-F5344CB8AC3E}">
        <p14:creationId xmlns:p14="http://schemas.microsoft.com/office/powerpoint/2010/main" val="2222725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Roadblocks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2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Roadblocks to Elastic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Dependencies on specific servers</a:t>
            </a:r>
          </a:p>
          <a:p>
            <a:r>
              <a:rPr lang="en-US" dirty="0"/>
              <a:t>Dependencies on specific connections</a:t>
            </a:r>
          </a:p>
          <a:p>
            <a:r>
              <a:rPr lang="en-US" dirty="0"/>
              <a:t>Dependencies on specific data (versioning)</a:t>
            </a:r>
          </a:p>
          <a:p>
            <a:r>
              <a:rPr lang="en-US" dirty="0" err="1"/>
              <a:t>Statefulness</a:t>
            </a:r>
            <a:endParaRPr lang="en-US" dirty="0"/>
          </a:p>
          <a:p>
            <a:r>
              <a:rPr lang="en-US" dirty="0"/>
              <a:t>Lack of robustness</a:t>
            </a:r>
          </a:p>
          <a:p>
            <a:r>
              <a:rPr lang="en-US" dirty="0"/>
              <a:t>Lack of fault tolerance</a:t>
            </a:r>
          </a:p>
          <a:p>
            <a:r>
              <a:rPr lang="en-US" dirty="0"/>
              <a:t>What is doing what, when, and where?</a:t>
            </a:r>
          </a:p>
          <a:p>
            <a:r>
              <a:rPr lang="en-US" dirty="0"/>
              <a:t>Lack of knowledge of </a:t>
            </a:r>
            <a:r>
              <a:rPr lang="en-US" i="1" dirty="0"/>
              <a:t>health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39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Dependencies on Specific Servers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2759" y="3195068"/>
            <a:ext cx="2956816" cy="137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38131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6509</TotalTime>
  <Words>714</Words>
  <Application>Microsoft Office PowerPoint</Application>
  <PresentationFormat>Widescreen</PresentationFormat>
  <Paragraphs>165</Paragraphs>
  <Slides>39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Trebuchet MS</vt:lpstr>
      <vt:lpstr>Wingdings 3</vt:lpstr>
      <vt:lpstr>Facet</vt:lpstr>
      <vt:lpstr>Towards Elastic Scalability</vt:lpstr>
      <vt:lpstr>Peter Ritchie</vt:lpstr>
      <vt:lpstr>Only 50 Minutes!</vt:lpstr>
      <vt:lpstr>What is elastic scalability?</vt:lpstr>
      <vt:lpstr>Elastic Scalability</vt:lpstr>
      <vt:lpstr>Towards?</vt:lpstr>
      <vt:lpstr>Roadblocks</vt:lpstr>
      <vt:lpstr>Roadblocks to Elastic Scalability</vt:lpstr>
      <vt:lpstr>Dependencies on Specific Servers</vt:lpstr>
      <vt:lpstr>Adding another server?</vt:lpstr>
      <vt:lpstr>One solution</vt:lpstr>
      <vt:lpstr>More servers</vt:lpstr>
      <vt:lpstr>Goals</vt:lpstr>
      <vt:lpstr>Beyond Round-Robin</vt:lpstr>
      <vt:lpstr>Logging</vt:lpstr>
      <vt:lpstr>Configuration</vt:lpstr>
      <vt:lpstr>Service Resolution</vt:lpstr>
      <vt:lpstr>Service Resolution Alternatives</vt:lpstr>
      <vt:lpstr>Stateless</vt:lpstr>
      <vt:lpstr>Versioning</vt:lpstr>
      <vt:lpstr>Versioning</vt:lpstr>
      <vt:lpstr>Long Term</vt:lpstr>
      <vt:lpstr>Composability</vt:lpstr>
      <vt:lpstr>PowerPoint Presentation</vt:lpstr>
      <vt:lpstr>Other considerations</vt:lpstr>
      <vt:lpstr>Strategies</vt:lpstr>
      <vt:lpstr>SOLID</vt:lpstr>
      <vt:lpstr>Service-Oriented Architecture (SOA) </vt:lpstr>
      <vt:lpstr>Domain Driven Design (DDD)</vt:lpstr>
      <vt:lpstr>Separation of Concerns</vt:lpstr>
      <vt:lpstr>Mediating Concerns</vt:lpstr>
      <vt:lpstr>Hexagonal Architecture</vt:lpstr>
      <vt:lpstr>Hexagonal Architecture</vt:lpstr>
      <vt:lpstr>Hexagonal Architecture</vt:lpstr>
      <vt:lpstr>SAGAS</vt:lpstr>
      <vt:lpstr>“Services”</vt:lpstr>
      <vt:lpstr>Questions?</vt:lpstr>
      <vt:lpstr>Thank You!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Elastic Scalability</dc:title>
  <dc:creator>Ritchie, Peter</dc:creator>
  <cp:lastModifiedBy>Peter Ritchie</cp:lastModifiedBy>
  <cp:revision>23</cp:revision>
  <dcterms:created xsi:type="dcterms:W3CDTF">2017-07-05T19:19:31Z</dcterms:created>
  <dcterms:modified xsi:type="dcterms:W3CDTF">2017-07-11T15:40:45Z</dcterms:modified>
</cp:coreProperties>
</file>