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70" r:id="rId2"/>
    <p:sldId id="256" r:id="rId3"/>
    <p:sldId id="267" r:id="rId4"/>
    <p:sldId id="257" r:id="rId5"/>
    <p:sldId id="258" r:id="rId6"/>
    <p:sldId id="265" r:id="rId7"/>
    <p:sldId id="259" r:id="rId8"/>
    <p:sldId id="260" r:id="rId9"/>
    <p:sldId id="269" r:id="rId10"/>
    <p:sldId id="266" r:id="rId11"/>
    <p:sldId id="263" r:id="rId12"/>
    <p:sldId id="262" r:id="rId13"/>
    <p:sldId id="261" r:id="rId14"/>
    <p:sldId id="273" r:id="rId15"/>
    <p:sldId id="268" r:id="rId16"/>
    <p:sldId id="264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70960" autoAdjust="0"/>
  </p:normalViewPr>
  <p:slideViewPr>
    <p:cSldViewPr snapToGrid="0">
      <p:cViewPr varScale="1">
        <p:scale>
          <a:sx n="62" d="100"/>
          <a:sy n="62" d="100"/>
        </p:scale>
        <p:origin x="12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728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AE4B0-D65D-4D60-8725-E27907A3067C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32DC9-C53A-4C76-B31C-72EC7BDD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5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Service</a:t>
            </a:r>
            <a:r>
              <a:rPr lang="en-US" baseline="0" dirty="0" smtClean="0"/>
              <a:t> Fabric SDK needs to be installed</a:t>
            </a:r>
          </a:p>
          <a:p>
            <a:r>
              <a:rPr lang="en-US" baseline="0" dirty="0" smtClean="0"/>
              <a:t>Note Run As Admin</a:t>
            </a:r>
            <a:endParaRPr lang="en-US" dirty="0" smtClean="0"/>
          </a:p>
          <a:p>
            <a:r>
              <a:rPr lang="en-US" dirty="0" smtClean="0"/>
              <a:t>Start local cluster (or</a:t>
            </a:r>
            <a:r>
              <a:rPr lang="en-US" baseline="0" dirty="0" smtClean="0"/>
              <a:t> check it’s started)</a:t>
            </a:r>
            <a:endParaRPr lang="en-US" dirty="0" smtClean="0"/>
          </a:p>
          <a:p>
            <a:r>
              <a:rPr lang="en-US" dirty="0" smtClean="0"/>
              <a:t>Create Service Fabric Application </a:t>
            </a:r>
            <a:r>
              <a:rPr lang="en-US" b="1" dirty="0" err="1" smtClean="0"/>
              <a:t>VotingApplication</a:t>
            </a:r>
            <a:r>
              <a:rPr lang="en-US" dirty="0" smtClean="0"/>
              <a:t> (4)</a:t>
            </a:r>
          </a:p>
          <a:p>
            <a:r>
              <a:rPr lang="en-US" dirty="0" smtClean="0"/>
              <a:t> Create stateless web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b="1" dirty="0" err="1" smtClean="0"/>
              <a:t>VotingService</a:t>
            </a:r>
            <a:r>
              <a:rPr lang="en-US" dirty="0" smtClean="0"/>
              <a:t> (5)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Describe what it created Review </a:t>
            </a:r>
            <a:r>
              <a:rPr lang="en-US" b="1" dirty="0" smtClean="0"/>
              <a:t>solution</a:t>
            </a:r>
            <a:r>
              <a:rPr lang="en-US" b="1" baseline="0" dirty="0" smtClean="0"/>
              <a:t> explorer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Voting</a:t>
            </a:r>
            <a:r>
              <a:rPr lang="en-US" baseline="0" dirty="0" err="1" smtClean="0"/>
              <a:t>Application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VotingSerivce</a:t>
            </a:r>
            <a:r>
              <a:rPr lang="en-US" baseline="0" dirty="0" smtClean="0"/>
              <a:t> (6)</a:t>
            </a:r>
            <a:endParaRPr lang="en-US" dirty="0" smtClean="0"/>
          </a:p>
          <a:p>
            <a:r>
              <a:rPr lang="en-US" baseline="0" dirty="0" smtClean="0"/>
              <a:t>Implement a view/controller</a:t>
            </a:r>
          </a:p>
          <a:p>
            <a:r>
              <a:rPr lang="en-US" baseline="0" dirty="0" smtClean="0"/>
              <a:t> </a:t>
            </a:r>
            <a:r>
              <a:rPr lang="en-US" b="1" baseline="0" dirty="0" err="1" smtClean="0"/>
              <a:t>VotingApplication</a:t>
            </a:r>
            <a:r>
              <a:rPr lang="en-US" b="1" baseline="0" dirty="0" smtClean="0"/>
              <a:t> Properties</a:t>
            </a:r>
            <a:r>
              <a:rPr lang="en-US" baseline="0" dirty="0" smtClean="0"/>
              <a:t>: </a:t>
            </a:r>
          </a:p>
          <a:p>
            <a:r>
              <a:rPr lang="en-US" baseline="0" dirty="0" smtClean="0"/>
              <a:t>  remove URL (12)</a:t>
            </a:r>
          </a:p>
          <a:p>
            <a:r>
              <a:rPr lang="en-US" baseline="0" dirty="0" smtClean="0"/>
              <a:t>  remove Port (13)</a:t>
            </a:r>
          </a:p>
          <a:p>
            <a:r>
              <a:rPr lang="en-US" baseline="0" dirty="0" smtClean="0"/>
              <a:t>  overwrite </a:t>
            </a:r>
            <a:r>
              <a:rPr lang="en-US" baseline="0" dirty="0" err="1" smtClean="0"/>
              <a:t>ValuesController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VotesController</a:t>
            </a:r>
            <a:r>
              <a:rPr lang="en-US" baseline="0" dirty="0" smtClean="0"/>
              <a:t> (14, 19)</a:t>
            </a:r>
          </a:p>
          <a:p>
            <a:r>
              <a:rPr lang="en-US" baseline="0" dirty="0" smtClean="0"/>
              <a:t> Add </a:t>
            </a:r>
            <a:r>
              <a:rPr lang="en-US" b="1" baseline="0" dirty="0" err="1" smtClean="0"/>
              <a:t>HtmlMediaFormatter</a:t>
            </a:r>
            <a:r>
              <a:rPr lang="en-US" baseline="0" dirty="0" smtClean="0"/>
              <a:t> to format content files as text/html (15)</a:t>
            </a:r>
          </a:p>
          <a:p>
            <a:r>
              <a:rPr lang="en-US" baseline="0" dirty="0" smtClean="0"/>
              <a:t> Replace </a:t>
            </a:r>
            <a:r>
              <a:rPr lang="en-US" b="1" baseline="0" dirty="0" err="1" smtClean="0"/>
              <a:t>Startup.cs:ConfigureApp</a:t>
            </a:r>
            <a:r>
              <a:rPr lang="en-US" baseline="0" dirty="0" smtClean="0"/>
              <a:t> (16)</a:t>
            </a:r>
          </a:p>
          <a:p>
            <a:r>
              <a:rPr lang="en-US" baseline="0" dirty="0" smtClean="0"/>
              <a:t> Add </a:t>
            </a:r>
            <a:r>
              <a:rPr lang="en-US" b="1" baseline="0" dirty="0" smtClean="0"/>
              <a:t>index.html</a:t>
            </a:r>
            <a:r>
              <a:rPr lang="en-US" baseline="0" dirty="0" smtClean="0"/>
              <a:t>, make it Copy Always and explain (17, 18)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F5 (20)</a:t>
            </a:r>
          </a:p>
          <a:p>
            <a:r>
              <a:rPr lang="en-US" baseline="0" dirty="0" smtClean="0"/>
              <a:t>Show </a:t>
            </a:r>
            <a:r>
              <a:rPr lang="en-US" b="1" baseline="0" dirty="0" smtClean="0"/>
              <a:t>Diagnostics Events</a:t>
            </a:r>
            <a:r>
              <a:rPr lang="en-US" baseline="0" dirty="0" smtClean="0"/>
              <a:t> pane in file tabs (7)</a:t>
            </a:r>
          </a:p>
          <a:p>
            <a:r>
              <a:rPr lang="en-US" baseline="0" dirty="0" smtClean="0"/>
              <a:t>Open </a:t>
            </a:r>
            <a:r>
              <a:rPr lang="en-US" b="1" baseline="0" dirty="0" smtClean="0"/>
              <a:t>Service Fabric Explorer</a:t>
            </a:r>
            <a:r>
              <a:rPr lang="en-US" baseline="0" dirty="0" smtClean="0"/>
              <a:t> (8)</a:t>
            </a:r>
          </a:p>
          <a:p>
            <a:r>
              <a:rPr lang="en-US" baseline="0" dirty="0" smtClean="0"/>
              <a:t>Show </a:t>
            </a:r>
            <a:r>
              <a:rPr lang="en-US" b="1" baseline="0" dirty="0" smtClean="0"/>
              <a:t>application</a:t>
            </a:r>
            <a:r>
              <a:rPr lang="en-US" baseline="0" dirty="0" smtClean="0"/>
              <a:t> (9)</a:t>
            </a:r>
          </a:p>
          <a:p>
            <a:r>
              <a:rPr lang="en-US" baseline="0" dirty="0" smtClean="0"/>
              <a:t>Show </a:t>
            </a:r>
            <a:r>
              <a:rPr lang="en-US" b="1" baseline="0" dirty="0" smtClean="0"/>
              <a:t>services</a:t>
            </a:r>
            <a:r>
              <a:rPr lang="en-US" baseline="0" dirty="0" smtClean="0"/>
              <a:t> in application (10)</a:t>
            </a:r>
          </a:p>
          <a:p>
            <a:r>
              <a:rPr lang="en-US" baseline="0" dirty="0" smtClean="0"/>
              <a:t>Show service </a:t>
            </a:r>
            <a:r>
              <a:rPr lang="en-US" b="1" baseline="0" dirty="0" smtClean="0"/>
              <a:t>instances</a:t>
            </a:r>
            <a:r>
              <a:rPr lang="en-US" baseline="0" dirty="0" smtClean="0"/>
              <a:t> (10)</a:t>
            </a:r>
          </a:p>
          <a:p>
            <a:r>
              <a:rPr lang="en-US" baseline="0" dirty="0" smtClean="0"/>
              <a:t>Show </a:t>
            </a:r>
            <a:r>
              <a:rPr lang="en-US" b="1" baseline="0" dirty="0" smtClean="0"/>
              <a:t>nodes</a:t>
            </a:r>
            <a:r>
              <a:rPr lang="en-US" baseline="0" dirty="0" smtClean="0"/>
              <a:t> (1, _node_0).</a:t>
            </a:r>
          </a:p>
          <a:p>
            <a:r>
              <a:rPr lang="en-US" baseline="0" dirty="0" smtClean="0"/>
              <a:t>Select </a:t>
            </a:r>
            <a:r>
              <a:rPr lang="en-US" b="1" baseline="0" dirty="0" smtClean="0"/>
              <a:t>Instance</a:t>
            </a:r>
          </a:p>
          <a:p>
            <a:r>
              <a:rPr lang="en-US" baseline="0" dirty="0" smtClean="0"/>
              <a:t>Copy/paste URL into browser +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/index.html</a:t>
            </a:r>
          </a:p>
          <a:p>
            <a:r>
              <a:rPr lang="en-US" baseline="0" dirty="0" smtClean="0"/>
              <a:t>Show use of UI</a:t>
            </a:r>
          </a:p>
          <a:p>
            <a:r>
              <a:rPr lang="en-US" b="1" baseline="0" dirty="0" smtClean="0"/>
              <a:t>Stop debugging</a:t>
            </a:r>
            <a:r>
              <a:rPr lang="en-US" baseline="0" dirty="0" smtClean="0"/>
              <a:t> (21)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monitoring</a:t>
            </a:r>
          </a:p>
          <a:p>
            <a:r>
              <a:rPr lang="en-US" baseline="0" dirty="0" smtClean="0"/>
              <a:t> Add </a:t>
            </a:r>
            <a:r>
              <a:rPr lang="en-US" b="1" baseline="0" dirty="0" smtClean="0"/>
              <a:t>HEALTH</a:t>
            </a:r>
            <a:r>
              <a:rPr lang="en-US" baseline="0" dirty="0" smtClean="0"/>
              <a:t> to build options</a:t>
            </a:r>
          </a:p>
          <a:p>
            <a:r>
              <a:rPr lang="en-US" baseline="0" dirty="0" smtClean="0"/>
              <a:t> </a:t>
            </a:r>
            <a:r>
              <a:rPr lang="en-US" b="1" baseline="0" dirty="0" smtClean="0"/>
              <a:t>explain</a:t>
            </a:r>
            <a:r>
              <a:rPr lang="en-US" baseline="0" dirty="0" smtClean="0"/>
              <a:t> all HEALTH blocks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Show publishing locally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publish </a:t>
            </a:r>
            <a:r>
              <a:rPr lang="en-US" baseline="0" dirty="0" err="1" smtClean="0"/>
              <a:t>VotingApplication</a:t>
            </a:r>
            <a:r>
              <a:rPr lang="en-US" baseline="0" dirty="0" smtClean="0"/>
              <a:t> (28)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Attach to process </a:t>
            </a:r>
            <a:r>
              <a:rPr lang="en-US" baseline="0" dirty="0" err="1" smtClean="0"/>
              <a:t>VotingService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Go to front end and do some stuff and show some diagnostic events. </a:t>
            </a:r>
          </a:p>
          <a:p>
            <a:r>
              <a:rPr lang="en-US" baseline="0" dirty="0" smtClean="0"/>
              <a:t> </a:t>
            </a:r>
            <a:r>
              <a:rPr lang="en-US" b="1" baseline="0" dirty="0" smtClean="0"/>
              <a:t>Break on </a:t>
            </a:r>
            <a:r>
              <a:rPr lang="en-US" b="1" baseline="0" dirty="0" err="1" smtClean="0"/>
              <a:t>ReportHealthAndLoad</a:t>
            </a:r>
            <a:r>
              <a:rPr lang="en-US" baseline="0" dirty="0" smtClean="0"/>
              <a:t> Method and wait</a:t>
            </a:r>
          </a:p>
          <a:p>
            <a:r>
              <a:rPr lang="en-US" baseline="0" dirty="0" smtClean="0"/>
              <a:t> show health in explorer </a:t>
            </a:r>
            <a:r>
              <a:rPr lang="en-US" b="1" baseline="0" dirty="0" smtClean="0"/>
              <a:t>instance ESSENTIALS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upgrading</a:t>
            </a:r>
          </a:p>
          <a:p>
            <a:r>
              <a:rPr lang="en-US" baseline="0" dirty="0" smtClean="0"/>
              <a:t> Add </a:t>
            </a:r>
            <a:r>
              <a:rPr lang="en-US" b="1" baseline="0" dirty="0" smtClean="0"/>
              <a:t>VNEXT</a:t>
            </a:r>
            <a:r>
              <a:rPr lang="en-US" baseline="0" dirty="0" smtClean="0"/>
              <a:t> to build</a:t>
            </a:r>
          </a:p>
          <a:p>
            <a:r>
              <a:rPr lang="en-US" baseline="0" dirty="0" smtClean="0"/>
              <a:t> Edit Settings.XML, add Health Section and </a:t>
            </a:r>
            <a:r>
              <a:rPr lang="en-US" baseline="0" dirty="0" err="1" smtClean="0"/>
              <a:t>HealthCheckIntervalSeconds</a:t>
            </a:r>
            <a:endParaRPr lang="en-US" baseline="0" dirty="0" smtClean="0"/>
          </a:p>
          <a:p>
            <a:r>
              <a:rPr lang="en-US" baseline="0" dirty="0" smtClean="0"/>
              <a:t> Show VNEXT blocks in </a:t>
            </a:r>
            <a:r>
              <a:rPr lang="en-US" baseline="0" dirty="0" err="1" smtClean="0"/>
              <a:t>VotingService.cs</a:t>
            </a:r>
            <a:r>
              <a:rPr lang="en-US" baseline="0" dirty="0" smtClean="0"/>
              <a:t> and the VNEXT stuff</a:t>
            </a:r>
          </a:p>
          <a:p>
            <a:r>
              <a:rPr lang="en-US" baseline="0" dirty="0" smtClean="0"/>
              <a:t> Publish (42) with </a:t>
            </a:r>
            <a:r>
              <a:rPr lang="en-US" b="1" baseline="0" dirty="0" smtClean="0"/>
              <a:t>Upgrade the Application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Bump version of </a:t>
            </a:r>
            <a:r>
              <a:rPr lang="en-US" b="1" baseline="0" dirty="0" smtClean="0"/>
              <a:t>Code</a:t>
            </a:r>
            <a:r>
              <a:rPr lang="en-US" baseline="0" dirty="0" smtClean="0"/>
              <a:t> to </a:t>
            </a:r>
            <a:r>
              <a:rPr lang="en-US" b="1" baseline="0" dirty="0" smtClean="0"/>
              <a:t>1.0.1</a:t>
            </a:r>
            <a:r>
              <a:rPr lang="en-US" baseline="0" dirty="0" smtClean="0"/>
              <a:t>, click </a:t>
            </a:r>
            <a:r>
              <a:rPr lang="en-US" b="1" baseline="0" dirty="0" smtClean="0"/>
              <a:t>Save</a:t>
            </a:r>
            <a:r>
              <a:rPr lang="en-US" baseline="0" dirty="0" smtClean="0"/>
              <a:t> then </a:t>
            </a:r>
            <a:r>
              <a:rPr lang="en-US" b="1" baseline="0" dirty="0" smtClean="0"/>
              <a:t>Publish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 Show </a:t>
            </a:r>
            <a:r>
              <a:rPr lang="en-US" b="1" baseline="0" dirty="0" smtClean="0"/>
              <a:t>application ESSENTIALS</a:t>
            </a:r>
            <a:r>
              <a:rPr lang="en-US" b="0" baseline="0" dirty="0" smtClean="0"/>
              <a:t> in SF </a:t>
            </a:r>
            <a:r>
              <a:rPr lang="en-US" b="1" baseline="0" dirty="0" smtClean="0"/>
              <a:t>Explorer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Show scaling (46)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 Show Explorer and the one instance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 </a:t>
            </a:r>
            <a:r>
              <a:rPr lang="en-US" b="1" baseline="0" dirty="0" smtClean="0"/>
              <a:t>Connect-</a:t>
            </a:r>
            <a:r>
              <a:rPr lang="en-US" b="1" baseline="0" dirty="0" err="1" smtClean="0"/>
              <a:t>ServiceFabricCluster</a:t>
            </a:r>
            <a:endParaRPr lang="en-US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ServiceFabricService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fabric:/Voting/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VotingService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-Stateless </a:t>
            </a:r>
            <a:endParaRPr lang="en-US" sz="2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–Force</a:t>
            </a:r>
          </a:p>
          <a:p>
            <a:r>
              <a:rPr lang="en-US" baseline="0" dirty="0" smtClean="0"/>
              <a:t>Show Explorer and the three instances.</a:t>
            </a:r>
          </a:p>
          <a:p>
            <a:endParaRPr lang="en-US" dirty="0" smtClean="0"/>
          </a:p>
          <a:p>
            <a:r>
              <a:rPr lang="en-US" dirty="0" smtClean="0"/>
              <a:t>Show upgrading with rollback</a:t>
            </a:r>
          </a:p>
          <a:p>
            <a:r>
              <a:rPr lang="en-US" dirty="0" smtClean="0"/>
              <a:t> Add </a:t>
            </a:r>
            <a:r>
              <a:rPr lang="en-US" b="1" dirty="0" smtClean="0"/>
              <a:t>ROLLBACK</a:t>
            </a:r>
            <a:r>
              <a:rPr lang="en-US" dirty="0" smtClean="0"/>
              <a:t> to build (52)</a:t>
            </a:r>
          </a:p>
          <a:p>
            <a:r>
              <a:rPr lang="en-US" dirty="0" smtClean="0"/>
              <a:t> show </a:t>
            </a:r>
            <a:r>
              <a:rPr lang="en-US" b="1" dirty="0" smtClean="0"/>
              <a:t>ROLLBACK</a:t>
            </a:r>
            <a:r>
              <a:rPr lang="en-US" dirty="0" smtClean="0"/>
              <a:t> block</a:t>
            </a:r>
          </a:p>
          <a:p>
            <a:r>
              <a:rPr lang="en-US" dirty="0" smtClean="0"/>
              <a:t> Publish,</a:t>
            </a:r>
            <a:r>
              <a:rPr lang="en-US" baseline="0" dirty="0" smtClean="0"/>
              <a:t> </a:t>
            </a:r>
            <a:r>
              <a:rPr lang="en-US" b="1" baseline="0" dirty="0" smtClean="0"/>
              <a:t>Configure Upgrade Settings</a:t>
            </a:r>
            <a:r>
              <a:rPr lang="en-US" baseline="0" dirty="0" smtClean="0"/>
              <a:t>: change </a:t>
            </a:r>
            <a:r>
              <a:rPr lang="en-US" b="1" baseline="0" dirty="0" err="1" smtClean="0"/>
              <a:t>HealthCheckRetryTimeoutSec</a:t>
            </a:r>
            <a:r>
              <a:rPr lang="en-US" baseline="0" dirty="0" smtClean="0"/>
              <a:t> to </a:t>
            </a:r>
            <a:r>
              <a:rPr lang="en-US" b="1" baseline="0" dirty="0" smtClean="0"/>
              <a:t>120</a:t>
            </a:r>
            <a:r>
              <a:rPr lang="en-US" baseline="0" dirty="0" smtClean="0"/>
              <a:t> and </a:t>
            </a:r>
            <a:r>
              <a:rPr lang="en-US" b="1" baseline="0" dirty="0" err="1" smtClean="0"/>
              <a:t>HealthCheckStableDurationSec</a:t>
            </a:r>
            <a:r>
              <a:rPr lang="en-US" baseline="0" dirty="0" smtClean="0"/>
              <a:t> to </a:t>
            </a:r>
            <a:r>
              <a:rPr lang="en-US" b="1" baseline="0" dirty="0" smtClean="0"/>
              <a:t>60</a:t>
            </a:r>
            <a:r>
              <a:rPr lang="en-US" b="0" baseline="0" dirty="0" smtClean="0"/>
              <a:t> (53</a:t>
            </a:r>
            <a:endParaRPr lang="en-US" b="1" dirty="0" smtClean="0"/>
          </a:p>
          <a:p>
            <a:r>
              <a:rPr lang="en-US" dirty="0" smtClean="0"/>
              <a:t>  Manifest Versions,</a:t>
            </a:r>
            <a:r>
              <a:rPr lang="en-US" baseline="0" dirty="0" smtClean="0"/>
              <a:t> change code to 1.0.3, </a:t>
            </a:r>
            <a:r>
              <a:rPr lang="en-US" b="1" baseline="0" dirty="0" smtClean="0"/>
              <a:t>Save</a:t>
            </a:r>
            <a:r>
              <a:rPr lang="en-US" baseline="0" dirty="0" smtClean="0"/>
              <a:t> (54)</a:t>
            </a:r>
          </a:p>
          <a:p>
            <a:r>
              <a:rPr lang="en-US" baseline="0" dirty="0" smtClean="0"/>
              <a:t>  Ensure </a:t>
            </a:r>
            <a:r>
              <a:rPr lang="en-US" b="1" baseline="0" dirty="0" smtClean="0"/>
              <a:t>Upgrade the Application</a:t>
            </a:r>
          </a:p>
          <a:p>
            <a:r>
              <a:rPr lang="en-US" b="1" baseline="0" dirty="0" smtClean="0"/>
              <a:t>  </a:t>
            </a:r>
            <a:r>
              <a:rPr lang="en-US" b="0" baseline="0" dirty="0" smtClean="0"/>
              <a:t>Click </a:t>
            </a:r>
            <a:r>
              <a:rPr lang="en-US" b="1" baseline="0" dirty="0" smtClean="0"/>
              <a:t>Publish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32DC9-C53A-4C76-B31C-72EC7BDDC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 a </a:t>
            </a:r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 err="1" smtClean="0"/>
              <a:t>webapi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Goto</a:t>
            </a:r>
            <a:r>
              <a:rPr lang="en-US" baseline="0" dirty="0" smtClean="0"/>
              <a:t>: http://blog.jongallant.com/2016/04/stateless-azure-service-fabric-stateful.html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32DC9-C53A-4C76-B31C-72EC7BDDC6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raritchie/introduction-to-service-fabric/releases/tag/MusicCity2017" TargetMode="External"/><Relationship Id="rId2" Type="http://schemas.openxmlformats.org/officeDocument/2006/relationships/hyperlink" Target="mailto:Peter.Ritche@Outlook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mcc17-s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Peter.Ritchie@outlook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8" y="523617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6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Reliable Collections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Replicated across service instances within cluster</a:t>
            </a:r>
          </a:p>
          <a:p>
            <a:r>
              <a:rPr lang="en-US" dirty="0" smtClean="0"/>
              <a:t>Contains serializable objects</a:t>
            </a:r>
          </a:p>
          <a:p>
            <a:r>
              <a:rPr lang="en-US" dirty="0" smtClean="0"/>
              <a:t>Dictionary</a:t>
            </a:r>
          </a:p>
          <a:p>
            <a:r>
              <a:rPr lang="en-US" dirty="0" smtClean="0"/>
              <a:t>Queue</a:t>
            </a:r>
          </a:p>
          <a:p>
            <a:r>
              <a:rPr lang="en-US" dirty="0" smtClean="0"/>
              <a:t>Managed by </a:t>
            </a:r>
            <a:r>
              <a:rPr lang="en-US" dirty="0" err="1" smtClean="0"/>
              <a:t>StateManager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Scaling</a:t>
            </a:r>
            <a:endParaRPr lang="en-US" sz="7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21" y="2160588"/>
            <a:ext cx="6736595" cy="3881437"/>
          </a:xfrm>
        </p:spPr>
      </p:pic>
    </p:spTree>
    <p:extLst>
      <p:ext uri="{BB962C8B-B14F-4D97-AF65-F5344CB8AC3E}">
        <p14:creationId xmlns:p14="http://schemas.microsoft.com/office/powerpoint/2010/main" val="255875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Detailed Scaling</a:t>
            </a:r>
            <a:endParaRPr lang="en-US" sz="7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21" y="2160588"/>
            <a:ext cx="7292396" cy="3881437"/>
          </a:xfrm>
        </p:spPr>
      </p:pic>
    </p:spTree>
    <p:extLst>
      <p:ext uri="{BB962C8B-B14F-4D97-AF65-F5344CB8AC3E}">
        <p14:creationId xmlns:p14="http://schemas.microsoft.com/office/powerpoint/2010/main" val="33756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Health, load, versioning</a:t>
            </a:r>
          </a:p>
          <a:p>
            <a:r>
              <a:rPr lang="en-US" dirty="0" smtClean="0"/>
              <a:t>Loosely coupled</a:t>
            </a:r>
          </a:p>
          <a:p>
            <a:pPr lvl="1"/>
            <a:r>
              <a:rPr lang="en-US" dirty="0" smtClean="0"/>
              <a:t>Overly-coupled systems are hard to auto-scale</a:t>
            </a:r>
          </a:p>
          <a:p>
            <a:r>
              <a:rPr lang="en-US" dirty="0" smtClean="0"/>
              <a:t>Stay SOLID</a:t>
            </a:r>
          </a:p>
          <a:p>
            <a:pPr lvl="1"/>
            <a:r>
              <a:rPr lang="en-US" dirty="0" smtClean="0"/>
              <a:t>Avoid having logic within the Service Fabric-specific code</a:t>
            </a:r>
          </a:p>
          <a:p>
            <a:pPr lvl="1"/>
            <a:r>
              <a:rPr lang="en-US" dirty="0" smtClean="0"/>
              <a:t>Avoid log in </a:t>
            </a:r>
            <a:r>
              <a:rPr lang="en-US" dirty="0" err="1" smtClean="0"/>
              <a:t>contollers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88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Summary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Learned about Service Fabric</a:t>
            </a:r>
          </a:p>
          <a:p>
            <a:r>
              <a:rPr lang="en-US" dirty="0" smtClean="0"/>
              <a:t>Wrote a service</a:t>
            </a:r>
          </a:p>
          <a:p>
            <a:r>
              <a:rPr lang="en-US" dirty="0" smtClean="0"/>
              <a:t>The microservice approach</a:t>
            </a:r>
          </a:p>
          <a:p>
            <a:r>
              <a:rPr lang="en-US" dirty="0" smtClean="0"/>
              <a:t>Example of some of the various features</a:t>
            </a:r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err="1" smtClean="0"/>
              <a:t>Monitorable</a:t>
            </a:r>
            <a:endParaRPr lang="en-US" dirty="0" smtClean="0"/>
          </a:p>
          <a:p>
            <a:pPr lvl="1"/>
            <a:r>
              <a:rPr lang="en-US" dirty="0" smtClean="0"/>
              <a:t>Fault tolerant (Failure, Upgrade)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Q&amp;A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Fabric book</a:t>
            </a:r>
          </a:p>
          <a:p>
            <a:r>
              <a:rPr lang="en-US" dirty="0" smtClean="0"/>
              <a:t>Service Fabric site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Service Oriented Architecture (SOA)</a:t>
            </a:r>
          </a:p>
          <a:p>
            <a:r>
              <a:rPr lang="en-US" dirty="0" smtClean="0"/>
              <a:t>Actor Model</a:t>
            </a:r>
          </a:p>
          <a:p>
            <a:pPr lvl="1"/>
            <a:r>
              <a:rPr lang="en-US" dirty="0" smtClean="0"/>
              <a:t>Service Fabric</a:t>
            </a:r>
          </a:p>
          <a:p>
            <a:pPr lvl="1"/>
            <a:r>
              <a:rPr lang="en-US" dirty="0" smtClean="0"/>
              <a:t>Akka.NET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49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Peter.Ritche@Outlook.com</a:t>
            </a:r>
            <a:endParaRPr lang="en-US" dirty="0" smtClean="0"/>
          </a:p>
          <a:p>
            <a:r>
              <a:rPr lang="en-US" dirty="0" smtClean="0"/>
              <a:t>Blog.PeterRitchie.com</a:t>
            </a:r>
          </a:p>
          <a:p>
            <a:r>
              <a:rPr lang="en-US" dirty="0" smtClean="0"/>
              <a:t>Source: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github.com/peteraritchie/introduction-to-service-fabric/releases/tag/MusicCity2017</a:t>
            </a:r>
            <a:endParaRPr lang="en-US" dirty="0" smtClean="0"/>
          </a:p>
          <a:p>
            <a:pPr lvl="1"/>
            <a:r>
              <a:rPr lang="en-US" dirty="0"/>
              <a:t>(or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bit.ly/mcc17-sf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1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Service Fabric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Ritchie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Peter Ritchie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industry for over 26 years</a:t>
            </a:r>
          </a:p>
          <a:p>
            <a:r>
              <a:rPr lang="en-US" dirty="0" smtClean="0"/>
              <a:t>Software </a:t>
            </a:r>
            <a:r>
              <a:rPr lang="en-US" dirty="0"/>
              <a:t>Architect: Quicken Loans</a:t>
            </a:r>
          </a:p>
          <a:p>
            <a:r>
              <a:rPr lang="en-US" dirty="0"/>
              <a:t>Written </a:t>
            </a:r>
            <a:r>
              <a:rPr lang="en-US" dirty="0" smtClean="0"/>
              <a:t>three </a:t>
            </a:r>
            <a:r>
              <a:rPr lang="en-US" dirty="0"/>
              <a:t>books</a:t>
            </a:r>
          </a:p>
          <a:p>
            <a:pPr lvl="1"/>
            <a:r>
              <a:rPr lang="en-US" dirty="0"/>
              <a:t>Visual Studio 2010 Best Practices</a:t>
            </a:r>
          </a:p>
          <a:p>
            <a:pPr lvl="1"/>
            <a:r>
              <a:rPr lang="en-US" dirty="0"/>
              <a:t>Refactoring with Microsoft Visual Studio </a:t>
            </a:r>
            <a:r>
              <a:rPr lang="en-US" dirty="0" smtClean="0"/>
              <a:t>2010</a:t>
            </a:r>
          </a:p>
          <a:p>
            <a:pPr lvl="1"/>
            <a:r>
              <a:rPr lang="en-US" dirty="0" smtClean="0"/>
              <a:t>Practical Visual Studio 2015 (to be released)</a:t>
            </a:r>
            <a:endParaRPr lang="en-US" dirty="0"/>
          </a:p>
          <a:p>
            <a:r>
              <a:rPr lang="en-US" dirty="0"/>
              <a:t>Microsoft MVP C#/Visual Studio</a:t>
            </a:r>
          </a:p>
          <a:p>
            <a:r>
              <a:rPr lang="en-US" dirty="0" smtClean="0">
                <a:hlinkClick r:id="rId2"/>
              </a:rPr>
              <a:t>Peter.Ritchie@outlook.com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peterRitchie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5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Why?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</a:t>
            </a:r>
            <a:r>
              <a:rPr lang="en-US" dirty="0" smtClean="0"/>
              <a:t>(Elastic) Scale</a:t>
            </a:r>
            <a:endParaRPr lang="en-US" dirty="0" smtClean="0"/>
          </a:p>
          <a:p>
            <a:pPr lvl="1"/>
            <a:r>
              <a:rPr lang="en-US" dirty="0" smtClean="0"/>
              <a:t>Cloud</a:t>
            </a:r>
          </a:p>
          <a:p>
            <a:pPr lvl="1"/>
            <a:r>
              <a:rPr lang="en-US" dirty="0" smtClean="0"/>
              <a:t>On-</a:t>
            </a:r>
            <a:r>
              <a:rPr lang="en-US" dirty="0" err="1" smtClean="0"/>
              <a:t>prem</a:t>
            </a:r>
            <a:endParaRPr lang="en-US" dirty="0" smtClean="0"/>
          </a:p>
          <a:p>
            <a:r>
              <a:rPr lang="en-US" dirty="0" smtClean="0"/>
              <a:t>Loosely Coupled</a:t>
            </a:r>
          </a:p>
          <a:p>
            <a:pPr lvl="1"/>
            <a:r>
              <a:rPr lang="en-US" dirty="0" smtClean="0"/>
              <a:t>Depend on abstractions</a:t>
            </a:r>
          </a:p>
          <a:p>
            <a:pPr lvl="1"/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Failure tolerant</a:t>
            </a:r>
          </a:p>
          <a:p>
            <a:r>
              <a:rPr lang="en-US" dirty="0" err="1" smtClean="0"/>
              <a:t>Monitorable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Service Fabric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as a Service (PaaS) to manage scalable distributed applications</a:t>
            </a:r>
          </a:p>
          <a:p>
            <a:r>
              <a:rPr lang="en-US" dirty="0" smtClean="0"/>
              <a:t>Supports microservice architecture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ASP.NET</a:t>
            </a:r>
          </a:p>
          <a:p>
            <a:r>
              <a:rPr lang="en-US" dirty="0" smtClean="0"/>
              <a:t>Web API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Azure, on-</a:t>
            </a:r>
            <a:r>
              <a:rPr lang="en-US" dirty="0" err="1" smtClean="0"/>
              <a:t>prem</a:t>
            </a:r>
            <a:r>
              <a:rPr lang="en-US" smtClean="0"/>
              <a:t>, or 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Reliable Services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Auto-scaling (out or in)</a:t>
            </a:r>
          </a:p>
          <a:p>
            <a:r>
              <a:rPr lang="en-US" dirty="0" smtClean="0"/>
              <a:t>Name service (for behind load balancer)</a:t>
            </a:r>
          </a:p>
          <a:p>
            <a:r>
              <a:rPr lang="en-US" dirty="0" smtClean="0"/>
              <a:t>Deploy</a:t>
            </a:r>
          </a:p>
          <a:p>
            <a:r>
              <a:rPr lang="en-US" dirty="0" smtClean="0"/>
              <a:t>Health Monitoring</a:t>
            </a:r>
          </a:p>
          <a:p>
            <a:r>
              <a:rPr lang="en-US" dirty="0" smtClean="0"/>
              <a:t>Failover</a:t>
            </a:r>
          </a:p>
          <a:p>
            <a:r>
              <a:rPr lang="en-US" dirty="0" smtClean="0"/>
              <a:t>Upgrade</a:t>
            </a:r>
          </a:p>
          <a:p>
            <a:r>
              <a:rPr lang="en-US" dirty="0" smtClean="0"/>
              <a:t>Rollback</a:t>
            </a:r>
          </a:p>
          <a:p>
            <a:r>
              <a:rPr lang="en-US" dirty="0" smtClean="0"/>
              <a:t>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Stateless Services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cross-instance service state</a:t>
            </a:r>
          </a:p>
          <a:p>
            <a:r>
              <a:rPr lang="en-US" dirty="0" smtClean="0"/>
              <a:t>May have “state” in database that is loaded upon each request</a:t>
            </a:r>
          </a:p>
          <a:p>
            <a:r>
              <a:rPr lang="en-US" dirty="0" smtClean="0"/>
              <a:t>Receives all data it needs to perform it’s logic within each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err="1" smtClean="0"/>
              <a:t>Stateful</a:t>
            </a:r>
            <a:r>
              <a:rPr lang="en-US" sz="7200" dirty="0" smtClean="0"/>
              <a:t> Services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In-memory state</a:t>
            </a:r>
          </a:p>
          <a:p>
            <a:r>
              <a:rPr lang="en-US" dirty="0" smtClean="0"/>
              <a:t>Replicated within cluster, across nodes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Data types must be serializable</a:t>
            </a:r>
          </a:p>
          <a:p>
            <a:pPr lvl="1"/>
            <a:r>
              <a:rPr lang="en-US" dirty="0" smtClean="0"/>
              <a:t>Consider immutable or update reliable collection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Reliable Actors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Actor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Messages</a:t>
            </a:r>
          </a:p>
          <a:p>
            <a:r>
              <a:rPr lang="en-US" dirty="0" smtClean="0"/>
              <a:t>Decoupled from communication channel</a:t>
            </a:r>
          </a:p>
          <a:p>
            <a:r>
              <a:rPr lang="en-US" dirty="0" smtClean="0"/>
              <a:t>Concurrent computations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9981</TotalTime>
  <Words>687</Words>
  <Application>Microsoft Office PowerPoint</Application>
  <PresentationFormat>Widescreen</PresentationFormat>
  <Paragraphs>158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PowerPoint Presentation</vt:lpstr>
      <vt:lpstr>Introduction to Service Fabric</vt:lpstr>
      <vt:lpstr>Peter Ritchie</vt:lpstr>
      <vt:lpstr>Why?</vt:lpstr>
      <vt:lpstr>Service Fabric</vt:lpstr>
      <vt:lpstr>Reliable Services</vt:lpstr>
      <vt:lpstr>Stateless Services</vt:lpstr>
      <vt:lpstr>Stateful Services</vt:lpstr>
      <vt:lpstr>Reliable Actors</vt:lpstr>
      <vt:lpstr>Reliable Collections</vt:lpstr>
      <vt:lpstr>Demo</vt:lpstr>
      <vt:lpstr>Scaling</vt:lpstr>
      <vt:lpstr>Detailed Scaling</vt:lpstr>
      <vt:lpstr>Recommendations</vt:lpstr>
      <vt:lpstr>Summary</vt:lpstr>
      <vt:lpstr>Q&amp;A</vt:lpstr>
      <vt:lpstr>Resources</vt:lpstr>
      <vt:lpstr>Thank You! </vt:lpstr>
    </vt:vector>
  </TitlesOfParts>
  <Company>Quicken Loans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Service Fabric</dc:title>
  <dc:creator>Ritchie, Peter</dc:creator>
  <cp:lastModifiedBy>Ritchie, Peter</cp:lastModifiedBy>
  <cp:revision>37</cp:revision>
  <dcterms:created xsi:type="dcterms:W3CDTF">2016-10-03T13:12:37Z</dcterms:created>
  <dcterms:modified xsi:type="dcterms:W3CDTF">2017-06-03T13:44:52Z</dcterms:modified>
</cp:coreProperties>
</file>