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25" r:id="rId2"/>
    <p:sldId id="256" r:id="rId3"/>
    <p:sldId id="257" r:id="rId4"/>
    <p:sldId id="286" r:id="rId5"/>
    <p:sldId id="313" r:id="rId6"/>
    <p:sldId id="315" r:id="rId7"/>
    <p:sldId id="316" r:id="rId8"/>
    <p:sldId id="258" r:id="rId9"/>
    <p:sldId id="291" r:id="rId10"/>
    <p:sldId id="259" r:id="rId11"/>
    <p:sldId id="280" r:id="rId12"/>
    <p:sldId id="292" r:id="rId13"/>
    <p:sldId id="312" r:id="rId14"/>
    <p:sldId id="260" r:id="rId15"/>
    <p:sldId id="299" r:id="rId16"/>
    <p:sldId id="261" r:id="rId17"/>
    <p:sldId id="314" r:id="rId18"/>
    <p:sldId id="262" r:id="rId19"/>
    <p:sldId id="324" r:id="rId20"/>
    <p:sldId id="300" r:id="rId21"/>
    <p:sldId id="317" r:id="rId22"/>
    <p:sldId id="310" r:id="rId23"/>
    <p:sldId id="311" r:id="rId24"/>
    <p:sldId id="318" r:id="rId25"/>
    <p:sldId id="323" r:id="rId26"/>
    <p:sldId id="322" r:id="rId27"/>
    <p:sldId id="295" r:id="rId28"/>
    <p:sldId id="303" r:id="rId29"/>
    <p:sldId id="304" r:id="rId30"/>
    <p:sldId id="305" r:id="rId31"/>
    <p:sldId id="306" r:id="rId32"/>
    <p:sldId id="307" r:id="rId33"/>
    <p:sldId id="308" r:id="rId34"/>
    <p:sldId id="296" r:id="rId35"/>
    <p:sldId id="309" r:id="rId36"/>
    <p:sldId id="297" r:id="rId37"/>
    <p:sldId id="298" r:id="rId38"/>
    <p:sldId id="293" r:id="rId39"/>
    <p:sldId id="294" r:id="rId40"/>
    <p:sldId id="319" r:id="rId41"/>
    <p:sldId id="32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C9B26-F706-4267-B4E3-EF2CD745CFA3}" v="45" dt="2024-09-24T18:04:33.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64206" autoAdjust="0"/>
  </p:normalViewPr>
  <p:slideViewPr>
    <p:cSldViewPr snapToGrid="0" showGuides="1">
      <p:cViewPr varScale="1">
        <p:scale>
          <a:sx n="57" d="100"/>
          <a:sy n="57" d="100"/>
        </p:scale>
        <p:origin x="1577" y="3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Ritchie" userId="5252e4627b22bf5d" providerId="LiveId" clId="{9AFC9B26-F706-4267-B4E3-EF2CD745CFA3}"/>
    <pc:docChg chg="undo custSel modSld">
      <pc:chgData name="Peter Ritchie" userId="5252e4627b22bf5d" providerId="LiveId" clId="{9AFC9B26-F706-4267-B4E3-EF2CD745CFA3}" dt="2024-09-24T18:13:15.570" v="432" actId="729"/>
      <pc:docMkLst>
        <pc:docMk/>
      </pc:docMkLst>
      <pc:sldChg chg="modSp mod modNotesTx">
        <pc:chgData name="Peter Ritchie" userId="5252e4627b22bf5d" providerId="LiveId" clId="{9AFC9B26-F706-4267-B4E3-EF2CD745CFA3}" dt="2024-09-24T18:04:33.685" v="133" actId="27636"/>
        <pc:sldMkLst>
          <pc:docMk/>
          <pc:sldMk cId="695315826" sldId="286"/>
        </pc:sldMkLst>
        <pc:spChg chg="mod">
          <ac:chgData name="Peter Ritchie" userId="5252e4627b22bf5d" providerId="LiveId" clId="{9AFC9B26-F706-4267-B4E3-EF2CD745CFA3}" dt="2024-09-24T18:04:33.685" v="133" actId="27636"/>
          <ac:spMkLst>
            <pc:docMk/>
            <pc:sldMk cId="695315826" sldId="286"/>
            <ac:spMk id="3" creationId="{8A570CFB-5C01-783A-AA4B-25DF735051A3}"/>
          </ac:spMkLst>
        </pc:spChg>
      </pc:sldChg>
      <pc:sldChg chg="modSp mod">
        <pc:chgData name="Peter Ritchie" userId="5252e4627b22bf5d" providerId="LiveId" clId="{9AFC9B26-F706-4267-B4E3-EF2CD745CFA3}" dt="2024-09-24T18:04:55.599" v="136" actId="20577"/>
        <pc:sldMkLst>
          <pc:docMk/>
          <pc:sldMk cId="1816911676" sldId="313"/>
        </pc:sldMkLst>
        <pc:spChg chg="mod">
          <ac:chgData name="Peter Ritchie" userId="5252e4627b22bf5d" providerId="LiveId" clId="{9AFC9B26-F706-4267-B4E3-EF2CD745CFA3}" dt="2024-09-24T18:04:55.599" v="136" actId="20577"/>
          <ac:spMkLst>
            <pc:docMk/>
            <pc:sldMk cId="1816911676" sldId="313"/>
            <ac:spMk id="3" creationId="{4FF50D58-74B3-06FA-27E1-6A5232B67639}"/>
          </ac:spMkLst>
        </pc:spChg>
      </pc:sldChg>
      <pc:sldChg chg="modNotesTx">
        <pc:chgData name="Peter Ritchie" userId="5252e4627b22bf5d" providerId="LiveId" clId="{9AFC9B26-F706-4267-B4E3-EF2CD745CFA3}" dt="2024-09-24T18:10:19.392" v="392" actId="20577"/>
        <pc:sldMkLst>
          <pc:docMk/>
          <pc:sldMk cId="2513047885" sldId="315"/>
        </pc:sldMkLst>
      </pc:sldChg>
      <pc:sldChg chg="modSp mod">
        <pc:chgData name="Peter Ritchie" userId="5252e4627b22bf5d" providerId="LiveId" clId="{9AFC9B26-F706-4267-B4E3-EF2CD745CFA3}" dt="2024-09-24T18:11:47.311" v="431" actId="20577"/>
        <pc:sldMkLst>
          <pc:docMk/>
          <pc:sldMk cId="3735667927" sldId="316"/>
        </pc:sldMkLst>
        <pc:spChg chg="mod">
          <ac:chgData name="Peter Ritchie" userId="5252e4627b22bf5d" providerId="LiveId" clId="{9AFC9B26-F706-4267-B4E3-EF2CD745CFA3}" dt="2024-09-24T18:11:47.311" v="431" actId="20577"/>
          <ac:spMkLst>
            <pc:docMk/>
            <pc:sldMk cId="3735667927" sldId="316"/>
            <ac:spMk id="3" creationId="{3842EAC3-2E1B-D71B-7BFB-18FF4E1D4A81}"/>
          </ac:spMkLst>
        </pc:spChg>
      </pc:sldChg>
      <pc:sldChg chg="mod modShow">
        <pc:chgData name="Peter Ritchie" userId="5252e4627b22bf5d" providerId="LiveId" clId="{9AFC9B26-F706-4267-B4E3-EF2CD745CFA3}" dt="2024-09-24T18:13:15.570" v="432" actId="729"/>
        <pc:sldMkLst>
          <pc:docMk/>
          <pc:sldMk cId="4194101587" sldId="3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2B590-78E1-4097-B9CB-D34809044F16}"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415C5-ABFD-41A9-8FCB-47A7E998E156}" type="slidenum">
              <a:rPr lang="en-US" smtClean="0"/>
              <a:t>‹#›</a:t>
            </a:fld>
            <a:endParaRPr lang="en-US"/>
          </a:p>
        </p:txBody>
      </p:sp>
    </p:spTree>
    <p:extLst>
      <p:ext uri="{BB962C8B-B14F-4D97-AF65-F5344CB8AC3E}">
        <p14:creationId xmlns:p14="http://schemas.microsoft.com/office/powerpoint/2010/main" val="3271457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dev is isn’t a domain expert trying to understand </a:t>
            </a:r>
            <a:r>
              <a:rPr lang="en-US"/>
              <a:t>a domain, Let </a:t>
            </a:r>
            <a:r>
              <a:rPr lang="en-US" dirty="0"/>
              <a:t>me know if these things sound familiar?</a:t>
            </a:r>
          </a:p>
        </p:txBody>
      </p:sp>
      <p:sp>
        <p:nvSpPr>
          <p:cNvPr id="4" name="Slide Number Placeholder 3"/>
          <p:cNvSpPr>
            <a:spLocks noGrp="1"/>
          </p:cNvSpPr>
          <p:nvPr>
            <p:ph type="sldNum" sz="quarter" idx="5"/>
          </p:nvPr>
        </p:nvSpPr>
        <p:spPr/>
        <p:txBody>
          <a:bodyPr/>
          <a:lstStyle/>
          <a:p>
            <a:fld id="{38C464CE-367D-446C-AE92-72573F056B62}" type="slidenum">
              <a:rPr lang="en-US" smtClean="0"/>
              <a:t>4</a:t>
            </a:fld>
            <a:endParaRPr lang="en-US"/>
          </a:p>
        </p:txBody>
      </p:sp>
    </p:spTree>
    <p:extLst>
      <p:ext uri="{BB962C8B-B14F-4D97-AF65-F5344CB8AC3E}">
        <p14:creationId xmlns:p14="http://schemas.microsoft.com/office/powerpoint/2010/main" val="2703825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Individual are not defined by a number or </a:t>
            </a:r>
            <a:r>
              <a:rPr lang="en-US" dirty="0" err="1"/>
              <a:t>GUId</a:t>
            </a:r>
            <a:r>
              <a:rPr lang="en-US" dirty="0"/>
              <a:t> in an ontology.</a:t>
            </a:r>
          </a:p>
        </p:txBody>
      </p:sp>
      <p:sp>
        <p:nvSpPr>
          <p:cNvPr id="4" name="Slide Number Placeholder 3"/>
          <p:cNvSpPr>
            <a:spLocks noGrp="1"/>
          </p:cNvSpPr>
          <p:nvPr>
            <p:ph type="sldNum" sz="quarter" idx="5"/>
          </p:nvPr>
        </p:nvSpPr>
        <p:spPr/>
        <p:txBody>
          <a:bodyPr/>
          <a:lstStyle/>
          <a:p>
            <a:fld id="{CCB415C5-ABFD-41A9-8FCB-47A7E998E156}" type="slidenum">
              <a:rPr lang="en-US" smtClean="0"/>
              <a:t>17</a:t>
            </a:fld>
            <a:endParaRPr lang="en-US"/>
          </a:p>
        </p:txBody>
      </p:sp>
    </p:spTree>
    <p:extLst>
      <p:ext uri="{BB962C8B-B14F-4D97-AF65-F5344CB8AC3E}">
        <p14:creationId xmlns:p14="http://schemas.microsoft.com/office/powerpoint/2010/main" val="298769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that may get lost thinking purely ontologically is behavior and actions. Actions can appear as relationships </a:t>
            </a:r>
          </a:p>
        </p:txBody>
      </p:sp>
      <p:sp>
        <p:nvSpPr>
          <p:cNvPr id="4" name="Slide Number Placeholder 3"/>
          <p:cNvSpPr>
            <a:spLocks noGrp="1"/>
          </p:cNvSpPr>
          <p:nvPr>
            <p:ph type="sldNum" sz="quarter" idx="5"/>
          </p:nvPr>
        </p:nvSpPr>
        <p:spPr/>
        <p:txBody>
          <a:bodyPr/>
          <a:lstStyle/>
          <a:p>
            <a:fld id="{CCB415C5-ABFD-41A9-8FCB-47A7E998E156}" type="slidenum">
              <a:rPr lang="en-US" smtClean="0"/>
              <a:t>19</a:t>
            </a:fld>
            <a:endParaRPr lang="en-US"/>
          </a:p>
        </p:txBody>
      </p:sp>
    </p:spTree>
    <p:extLst>
      <p:ext uri="{BB962C8B-B14F-4D97-AF65-F5344CB8AC3E}">
        <p14:creationId xmlns:p14="http://schemas.microsoft.com/office/powerpoint/2010/main" val="154265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 bag of properties, the lowest common denominator is to change a property or two—otherwise known as a state change. We can gain deeper insight into the domain by filling in the blanks in situations where we know we need to change properties to avoid missing the semantics.  For a property change, we can ask for domain terminology around the action, event, use case.</a:t>
            </a:r>
          </a:p>
        </p:txBody>
      </p:sp>
      <p:sp>
        <p:nvSpPr>
          <p:cNvPr id="4" name="Slide Number Placeholder 3"/>
          <p:cNvSpPr>
            <a:spLocks noGrp="1"/>
          </p:cNvSpPr>
          <p:nvPr>
            <p:ph type="sldNum" sz="quarter" idx="5"/>
          </p:nvPr>
        </p:nvSpPr>
        <p:spPr/>
        <p:txBody>
          <a:bodyPr/>
          <a:lstStyle/>
          <a:p>
            <a:fld id="{CCB415C5-ABFD-41A9-8FCB-47A7E998E156}" type="slidenum">
              <a:rPr lang="en-US" smtClean="0"/>
              <a:t>22</a:t>
            </a:fld>
            <a:endParaRPr lang="en-US"/>
          </a:p>
        </p:txBody>
      </p:sp>
    </p:spTree>
    <p:extLst>
      <p:ext uri="{BB962C8B-B14F-4D97-AF65-F5344CB8AC3E}">
        <p14:creationId xmlns:p14="http://schemas.microsoft.com/office/powerpoint/2010/main" val="4025511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put Actors on the end because I’ve found that the source of a state change is only unclear when dealing with some back-end systems.  But, if there’s no granularity in type of actor, it probably warrants a question.</a:t>
            </a:r>
          </a:p>
        </p:txBody>
      </p:sp>
      <p:sp>
        <p:nvSpPr>
          <p:cNvPr id="4" name="Slide Number Placeholder 3"/>
          <p:cNvSpPr>
            <a:spLocks noGrp="1"/>
          </p:cNvSpPr>
          <p:nvPr>
            <p:ph type="sldNum" sz="quarter" idx="5"/>
          </p:nvPr>
        </p:nvSpPr>
        <p:spPr/>
        <p:txBody>
          <a:bodyPr/>
          <a:lstStyle/>
          <a:p>
            <a:fld id="{CCB415C5-ABFD-41A9-8FCB-47A7E998E156}" type="slidenum">
              <a:rPr lang="en-US" smtClean="0"/>
              <a:t>23</a:t>
            </a:fld>
            <a:endParaRPr lang="en-US"/>
          </a:p>
        </p:txBody>
      </p:sp>
    </p:spTree>
    <p:extLst>
      <p:ext uri="{BB962C8B-B14F-4D97-AF65-F5344CB8AC3E}">
        <p14:creationId xmlns:p14="http://schemas.microsoft.com/office/powerpoint/2010/main" val="3007042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415C5-ABFD-41A9-8FCB-47A7E998E156}" type="slidenum">
              <a:rPr lang="en-US" smtClean="0"/>
              <a:t>24</a:t>
            </a:fld>
            <a:endParaRPr lang="en-US"/>
          </a:p>
        </p:txBody>
      </p:sp>
    </p:spTree>
    <p:extLst>
      <p:ext uri="{BB962C8B-B14F-4D97-AF65-F5344CB8AC3E}">
        <p14:creationId xmlns:p14="http://schemas.microsoft.com/office/powerpoint/2010/main" val="629689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415C5-ABFD-41A9-8FCB-47A7E998E156}" type="slidenum">
              <a:rPr lang="en-US" smtClean="0"/>
              <a:t>26</a:t>
            </a:fld>
            <a:endParaRPr lang="en-US"/>
          </a:p>
        </p:txBody>
      </p:sp>
    </p:spTree>
    <p:extLst>
      <p:ext uri="{BB962C8B-B14F-4D97-AF65-F5344CB8AC3E}">
        <p14:creationId xmlns:p14="http://schemas.microsoft.com/office/powerpoint/2010/main" val="2506624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want to thing ontologically to gain deeper insight into an existing domain.</a:t>
            </a:r>
          </a:p>
        </p:txBody>
      </p:sp>
      <p:sp>
        <p:nvSpPr>
          <p:cNvPr id="4" name="Slide Number Placeholder 3"/>
          <p:cNvSpPr>
            <a:spLocks noGrp="1"/>
          </p:cNvSpPr>
          <p:nvPr>
            <p:ph type="sldNum" sz="quarter" idx="5"/>
          </p:nvPr>
        </p:nvSpPr>
        <p:spPr/>
        <p:txBody>
          <a:bodyPr/>
          <a:lstStyle/>
          <a:p>
            <a:fld id="{CCB415C5-ABFD-41A9-8FCB-47A7E998E156}" type="slidenum">
              <a:rPr lang="en-US" smtClean="0"/>
              <a:t>27</a:t>
            </a:fld>
            <a:endParaRPr lang="en-US"/>
          </a:p>
        </p:txBody>
      </p:sp>
    </p:spTree>
    <p:extLst>
      <p:ext uri="{BB962C8B-B14F-4D97-AF65-F5344CB8AC3E}">
        <p14:creationId xmlns:p14="http://schemas.microsoft.com/office/powerpoint/2010/main" val="2229159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domain and business cannot accept higher granularity, don’t force it. We’re not creating a full-blown ontology.</a:t>
            </a:r>
          </a:p>
        </p:txBody>
      </p:sp>
      <p:sp>
        <p:nvSpPr>
          <p:cNvPr id="4" name="Slide Number Placeholder 3"/>
          <p:cNvSpPr>
            <a:spLocks noGrp="1"/>
          </p:cNvSpPr>
          <p:nvPr>
            <p:ph type="sldNum" sz="quarter" idx="5"/>
          </p:nvPr>
        </p:nvSpPr>
        <p:spPr/>
        <p:txBody>
          <a:bodyPr/>
          <a:lstStyle/>
          <a:p>
            <a:fld id="{CCB415C5-ABFD-41A9-8FCB-47A7E998E156}" type="slidenum">
              <a:rPr lang="en-US" smtClean="0"/>
              <a:t>28</a:t>
            </a:fld>
            <a:endParaRPr lang="en-US"/>
          </a:p>
        </p:txBody>
      </p:sp>
    </p:spTree>
    <p:extLst>
      <p:ext uri="{BB962C8B-B14F-4D97-AF65-F5344CB8AC3E}">
        <p14:creationId xmlns:p14="http://schemas.microsoft.com/office/powerpoint/2010/main" val="1852596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415C5-ABFD-41A9-8FCB-47A7E998E156}" type="slidenum">
              <a:rPr lang="en-US" smtClean="0"/>
              <a:t>29</a:t>
            </a:fld>
            <a:endParaRPr lang="en-US"/>
          </a:p>
        </p:txBody>
      </p:sp>
    </p:spTree>
    <p:extLst>
      <p:ext uri="{BB962C8B-B14F-4D97-AF65-F5344CB8AC3E}">
        <p14:creationId xmlns:p14="http://schemas.microsoft.com/office/powerpoint/2010/main" val="30161787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415C5-ABFD-41A9-8FCB-47A7E998E156}" type="slidenum">
              <a:rPr lang="en-US" smtClean="0"/>
              <a:t>30</a:t>
            </a:fld>
            <a:endParaRPr lang="en-US"/>
          </a:p>
        </p:txBody>
      </p:sp>
    </p:spTree>
    <p:extLst>
      <p:ext uri="{BB962C8B-B14F-4D97-AF65-F5344CB8AC3E}">
        <p14:creationId xmlns:p14="http://schemas.microsoft.com/office/powerpoint/2010/main" val="368029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415C5-ABFD-41A9-8FCB-47A7E998E156}" type="slidenum">
              <a:rPr lang="en-US" smtClean="0"/>
              <a:t>5</a:t>
            </a:fld>
            <a:endParaRPr lang="en-US"/>
          </a:p>
        </p:txBody>
      </p:sp>
    </p:spTree>
    <p:extLst>
      <p:ext uri="{BB962C8B-B14F-4D97-AF65-F5344CB8AC3E}">
        <p14:creationId xmlns:p14="http://schemas.microsoft.com/office/powerpoint/2010/main" val="20598574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Avoid what if and just in case, limit to what the domain can assert as correct</a:t>
            </a:r>
          </a:p>
        </p:txBody>
      </p:sp>
      <p:sp>
        <p:nvSpPr>
          <p:cNvPr id="4" name="Slide Number Placeholder 3"/>
          <p:cNvSpPr>
            <a:spLocks noGrp="1"/>
          </p:cNvSpPr>
          <p:nvPr>
            <p:ph type="sldNum" sz="quarter" idx="5"/>
          </p:nvPr>
        </p:nvSpPr>
        <p:spPr/>
        <p:txBody>
          <a:bodyPr/>
          <a:lstStyle/>
          <a:p>
            <a:fld id="{CCB415C5-ABFD-41A9-8FCB-47A7E998E156}" type="slidenum">
              <a:rPr lang="en-US" smtClean="0"/>
              <a:t>31</a:t>
            </a:fld>
            <a:endParaRPr lang="en-US"/>
          </a:p>
        </p:txBody>
      </p:sp>
    </p:spTree>
    <p:extLst>
      <p:ext uri="{BB962C8B-B14F-4D97-AF65-F5344CB8AC3E}">
        <p14:creationId xmlns:p14="http://schemas.microsoft.com/office/powerpoint/2010/main" val="2357461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domain and business cannot accept higher granularity, don’t force it.</a:t>
            </a:r>
          </a:p>
          <a:p>
            <a:r>
              <a:rPr lang="en-US" dirty="0"/>
              <a:t>Avoid what if and just in case, limit to what the domain can assert as correct</a:t>
            </a:r>
          </a:p>
        </p:txBody>
      </p:sp>
      <p:sp>
        <p:nvSpPr>
          <p:cNvPr id="4" name="Slide Number Placeholder 3"/>
          <p:cNvSpPr>
            <a:spLocks noGrp="1"/>
          </p:cNvSpPr>
          <p:nvPr>
            <p:ph type="sldNum" sz="quarter" idx="5"/>
          </p:nvPr>
        </p:nvSpPr>
        <p:spPr/>
        <p:txBody>
          <a:bodyPr/>
          <a:lstStyle/>
          <a:p>
            <a:fld id="{CCB415C5-ABFD-41A9-8FCB-47A7E998E156}" type="slidenum">
              <a:rPr lang="en-US" smtClean="0"/>
              <a:t>32</a:t>
            </a:fld>
            <a:endParaRPr lang="en-US"/>
          </a:p>
        </p:txBody>
      </p:sp>
    </p:spTree>
    <p:extLst>
      <p:ext uri="{BB962C8B-B14F-4D97-AF65-F5344CB8AC3E}">
        <p14:creationId xmlns:p14="http://schemas.microsoft.com/office/powerpoint/2010/main" val="3230545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domain and business cannot accept higher granularity, don’t force it.</a:t>
            </a:r>
          </a:p>
          <a:p>
            <a:r>
              <a:rPr lang="en-US" dirty="0"/>
              <a:t>Avoid what if and just in case, limit to what the domain can assert as correct</a:t>
            </a:r>
          </a:p>
        </p:txBody>
      </p:sp>
      <p:sp>
        <p:nvSpPr>
          <p:cNvPr id="4" name="Slide Number Placeholder 3"/>
          <p:cNvSpPr>
            <a:spLocks noGrp="1"/>
          </p:cNvSpPr>
          <p:nvPr>
            <p:ph type="sldNum" sz="quarter" idx="5"/>
          </p:nvPr>
        </p:nvSpPr>
        <p:spPr/>
        <p:txBody>
          <a:bodyPr/>
          <a:lstStyle/>
          <a:p>
            <a:fld id="{CCB415C5-ABFD-41A9-8FCB-47A7E998E156}" type="slidenum">
              <a:rPr lang="en-US" smtClean="0"/>
              <a:t>33</a:t>
            </a:fld>
            <a:endParaRPr lang="en-US"/>
          </a:p>
        </p:txBody>
      </p:sp>
    </p:spTree>
    <p:extLst>
      <p:ext uri="{BB962C8B-B14F-4D97-AF65-F5344CB8AC3E}">
        <p14:creationId xmlns:p14="http://schemas.microsoft.com/office/powerpoint/2010/main" val="40113585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services are primarily orchestrations that orchestrate domain objects in the context of rules</a:t>
            </a:r>
          </a:p>
        </p:txBody>
      </p:sp>
      <p:sp>
        <p:nvSpPr>
          <p:cNvPr id="4" name="Slide Number Placeholder 3"/>
          <p:cNvSpPr>
            <a:spLocks noGrp="1"/>
          </p:cNvSpPr>
          <p:nvPr>
            <p:ph type="sldNum" sz="quarter" idx="5"/>
          </p:nvPr>
        </p:nvSpPr>
        <p:spPr/>
        <p:txBody>
          <a:bodyPr/>
          <a:lstStyle/>
          <a:p>
            <a:fld id="{CCB415C5-ABFD-41A9-8FCB-47A7E998E156}" type="slidenum">
              <a:rPr lang="en-US" smtClean="0"/>
              <a:t>35</a:t>
            </a:fld>
            <a:endParaRPr lang="en-US"/>
          </a:p>
        </p:txBody>
      </p:sp>
    </p:spTree>
    <p:extLst>
      <p:ext uri="{BB962C8B-B14F-4D97-AF65-F5344CB8AC3E}">
        <p14:creationId xmlns:p14="http://schemas.microsoft.com/office/powerpoint/2010/main" val="19887778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Shift design left, design knowns as soon as possible. </a:t>
            </a:r>
          </a:p>
          <a:p>
            <a:r>
              <a:rPr lang="en-US" dirty="0"/>
              <a:t>Avoid shallow design: two or three levels of classifications, recognize primitive obsession.</a:t>
            </a:r>
          </a:p>
        </p:txBody>
      </p:sp>
      <p:sp>
        <p:nvSpPr>
          <p:cNvPr id="4" name="Slide Number Placeholder 3"/>
          <p:cNvSpPr>
            <a:spLocks noGrp="1"/>
          </p:cNvSpPr>
          <p:nvPr>
            <p:ph type="sldNum" sz="quarter" idx="5"/>
          </p:nvPr>
        </p:nvSpPr>
        <p:spPr/>
        <p:txBody>
          <a:bodyPr/>
          <a:lstStyle/>
          <a:p>
            <a:fld id="{CCB415C5-ABFD-41A9-8FCB-47A7E998E156}" type="slidenum">
              <a:rPr lang="en-US" smtClean="0"/>
              <a:t>37</a:t>
            </a:fld>
            <a:endParaRPr lang="en-US"/>
          </a:p>
        </p:txBody>
      </p:sp>
    </p:spTree>
    <p:extLst>
      <p:ext uri="{BB962C8B-B14F-4D97-AF65-F5344CB8AC3E}">
        <p14:creationId xmlns:p14="http://schemas.microsoft.com/office/powerpoint/2010/main" val="1960761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easy to get philosophical and not gain insight where it’s useful.</a:t>
            </a:r>
          </a:p>
          <a:p>
            <a:r>
              <a:rPr lang="en-US" dirty="0"/>
              <a:t>Avoid getting caught up in the differences in varying branches, find what’s useful for you or your team and scope to that.</a:t>
            </a:r>
          </a:p>
        </p:txBody>
      </p:sp>
      <p:sp>
        <p:nvSpPr>
          <p:cNvPr id="4" name="Slide Number Placeholder 3"/>
          <p:cNvSpPr>
            <a:spLocks noGrp="1"/>
          </p:cNvSpPr>
          <p:nvPr>
            <p:ph type="sldNum" sz="quarter" idx="5"/>
          </p:nvPr>
        </p:nvSpPr>
        <p:spPr/>
        <p:txBody>
          <a:bodyPr/>
          <a:lstStyle/>
          <a:p>
            <a:fld id="{CCB415C5-ABFD-41A9-8FCB-47A7E998E156}" type="slidenum">
              <a:rPr lang="en-US" smtClean="0"/>
              <a:t>39</a:t>
            </a:fld>
            <a:endParaRPr lang="en-US"/>
          </a:p>
        </p:txBody>
      </p:sp>
    </p:spTree>
    <p:extLst>
      <p:ext uri="{BB962C8B-B14F-4D97-AF65-F5344CB8AC3E}">
        <p14:creationId xmlns:p14="http://schemas.microsoft.com/office/powerpoint/2010/main" val="1540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utilizing ontological thinking when analyzing, modeling, and communicating domain models I’ve come across others research into area. Scientific papers; some very mathematical, some similar, but all seemed to focus more on ontology and less on domain modeling.</a:t>
            </a:r>
          </a:p>
          <a:p>
            <a:endParaRPr lang="en-US" dirty="0"/>
          </a:p>
          <a:p>
            <a:r>
              <a:rPr lang="en-US" dirty="0"/>
              <a:t>What I hope you get out of this session is how to ask questions about the domain.</a:t>
            </a:r>
          </a:p>
        </p:txBody>
      </p:sp>
      <p:sp>
        <p:nvSpPr>
          <p:cNvPr id="4" name="Slide Number Placeholder 3"/>
          <p:cNvSpPr>
            <a:spLocks noGrp="1"/>
          </p:cNvSpPr>
          <p:nvPr>
            <p:ph type="sldNum" sz="quarter" idx="5"/>
          </p:nvPr>
        </p:nvSpPr>
        <p:spPr/>
        <p:txBody>
          <a:bodyPr/>
          <a:lstStyle/>
          <a:p>
            <a:fld id="{CCB415C5-ABFD-41A9-8FCB-47A7E998E156}" type="slidenum">
              <a:rPr lang="en-US" smtClean="0"/>
              <a:t>6</a:t>
            </a:fld>
            <a:endParaRPr lang="en-US"/>
          </a:p>
        </p:txBody>
      </p:sp>
    </p:spTree>
    <p:extLst>
      <p:ext uri="{BB962C8B-B14F-4D97-AF65-F5344CB8AC3E}">
        <p14:creationId xmlns:p14="http://schemas.microsoft.com/office/powerpoint/2010/main" val="292366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Based on reality</a:t>
            </a:r>
            <a:r>
              <a:rPr lang="en-US" dirty="0"/>
              <a:t>, philosophically speaking.  Ontology is rooted in philosophy and easily driven by different priorities and opinions</a:t>
            </a:r>
          </a:p>
        </p:txBody>
      </p:sp>
      <p:sp>
        <p:nvSpPr>
          <p:cNvPr id="4" name="Slide Number Placeholder 3"/>
          <p:cNvSpPr>
            <a:spLocks noGrp="1"/>
          </p:cNvSpPr>
          <p:nvPr>
            <p:ph type="sldNum" sz="quarter" idx="5"/>
          </p:nvPr>
        </p:nvSpPr>
        <p:spPr/>
        <p:txBody>
          <a:bodyPr/>
          <a:lstStyle/>
          <a:p>
            <a:fld id="{CCB415C5-ABFD-41A9-8FCB-47A7E998E156}" type="slidenum">
              <a:rPr lang="en-US" smtClean="0"/>
              <a:t>7</a:t>
            </a:fld>
            <a:endParaRPr lang="en-US"/>
          </a:p>
        </p:txBody>
      </p:sp>
    </p:spTree>
    <p:extLst>
      <p:ext uri="{BB962C8B-B14F-4D97-AF65-F5344CB8AC3E}">
        <p14:creationId xmlns:p14="http://schemas.microsoft.com/office/powerpoint/2010/main" val="4139527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Aggregate: a group of domain objects that participate in a consistency boundary.</a:t>
            </a:r>
          </a:p>
        </p:txBody>
      </p:sp>
      <p:sp>
        <p:nvSpPr>
          <p:cNvPr id="4" name="Slide Number Placeholder 3"/>
          <p:cNvSpPr>
            <a:spLocks noGrp="1"/>
          </p:cNvSpPr>
          <p:nvPr>
            <p:ph type="sldNum" sz="quarter" idx="5"/>
          </p:nvPr>
        </p:nvSpPr>
        <p:spPr/>
        <p:txBody>
          <a:bodyPr/>
          <a:lstStyle/>
          <a:p>
            <a:fld id="{38C464CE-367D-446C-AE92-72573F056B62}" type="slidenum">
              <a:rPr lang="en-US" smtClean="0"/>
              <a:t>9</a:t>
            </a:fld>
            <a:endParaRPr lang="en-US"/>
          </a:p>
        </p:txBody>
      </p:sp>
    </p:spTree>
    <p:extLst>
      <p:ext uri="{BB962C8B-B14F-4D97-AF65-F5344CB8AC3E}">
        <p14:creationId xmlns:p14="http://schemas.microsoft.com/office/powerpoint/2010/main" val="57093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Ontological components are established techniques for establishing a thorough understanding of a body of knowledge or reality</a:t>
            </a:r>
          </a:p>
          <a:p>
            <a:r>
              <a:rPr lang="en-US" dirty="0"/>
              <a:t>With a broader understanding of what complete knowledge or understanding looks like, you can see the blanks and ask the questions to fill in the blanks.</a:t>
            </a:r>
          </a:p>
          <a:p>
            <a:r>
              <a:rPr lang="en-US" dirty="0"/>
              <a:t>Ontology can introduce dimensions that when overlayed with domain knowledge can expose gaps.</a:t>
            </a:r>
          </a:p>
        </p:txBody>
      </p:sp>
      <p:sp>
        <p:nvSpPr>
          <p:cNvPr id="4" name="Slide Number Placeholder 3"/>
          <p:cNvSpPr>
            <a:spLocks noGrp="1"/>
          </p:cNvSpPr>
          <p:nvPr>
            <p:ph type="sldNum" sz="quarter" idx="5"/>
          </p:nvPr>
        </p:nvSpPr>
        <p:spPr/>
        <p:txBody>
          <a:bodyPr/>
          <a:lstStyle/>
          <a:p>
            <a:fld id="{38C464CE-367D-446C-AE92-72573F056B62}" type="slidenum">
              <a:rPr lang="en-US" smtClean="0"/>
              <a:t>11</a:t>
            </a:fld>
            <a:endParaRPr lang="en-US"/>
          </a:p>
        </p:txBody>
      </p:sp>
    </p:spTree>
    <p:extLst>
      <p:ext uri="{BB962C8B-B14F-4D97-AF65-F5344CB8AC3E}">
        <p14:creationId xmlns:p14="http://schemas.microsoft.com/office/powerpoint/2010/main" val="3519504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415C5-ABFD-41A9-8FCB-47A7E998E156}" type="slidenum">
              <a:rPr lang="en-US" smtClean="0"/>
              <a:t>12</a:t>
            </a:fld>
            <a:endParaRPr lang="en-US"/>
          </a:p>
        </p:txBody>
      </p:sp>
    </p:spTree>
    <p:extLst>
      <p:ext uri="{BB962C8B-B14F-4D97-AF65-F5344CB8AC3E}">
        <p14:creationId xmlns:p14="http://schemas.microsoft.com/office/powerpoint/2010/main" val="1912100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comparable to entity diagrams or relational diagrams, which detail composition </a:t>
            </a:r>
          </a:p>
        </p:txBody>
      </p:sp>
      <p:sp>
        <p:nvSpPr>
          <p:cNvPr id="4" name="Slide Number Placeholder 3"/>
          <p:cNvSpPr>
            <a:spLocks noGrp="1"/>
          </p:cNvSpPr>
          <p:nvPr>
            <p:ph type="sldNum" sz="quarter" idx="5"/>
          </p:nvPr>
        </p:nvSpPr>
        <p:spPr/>
        <p:txBody>
          <a:bodyPr/>
          <a:lstStyle/>
          <a:p>
            <a:fld id="{CCB415C5-ABFD-41A9-8FCB-47A7E998E156}" type="slidenum">
              <a:rPr lang="en-US" smtClean="0"/>
              <a:t>13</a:t>
            </a:fld>
            <a:endParaRPr lang="en-US"/>
          </a:p>
        </p:txBody>
      </p:sp>
    </p:spTree>
    <p:extLst>
      <p:ext uri="{BB962C8B-B14F-4D97-AF65-F5344CB8AC3E}">
        <p14:creationId xmlns:p14="http://schemas.microsoft.com/office/powerpoint/2010/main" val="52988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B415C5-ABFD-41A9-8FCB-47A7E998E156}" type="slidenum">
              <a:rPr lang="en-US" smtClean="0"/>
              <a:t>15</a:t>
            </a:fld>
            <a:endParaRPr lang="en-US"/>
          </a:p>
        </p:txBody>
      </p:sp>
    </p:spTree>
    <p:extLst>
      <p:ext uri="{BB962C8B-B14F-4D97-AF65-F5344CB8AC3E}">
        <p14:creationId xmlns:p14="http://schemas.microsoft.com/office/powerpoint/2010/main" val="269609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0F18-E6E5-2D40-B410-2B2BCB8587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84008C-7751-347B-2553-F6B9F36F3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842650-49F9-D433-FF54-6803C86704FA}"/>
              </a:ext>
            </a:extLst>
          </p:cNvPr>
          <p:cNvSpPr>
            <a:spLocks noGrp="1"/>
          </p:cNvSpPr>
          <p:nvPr>
            <p:ph type="dt" sz="half" idx="10"/>
          </p:nvPr>
        </p:nvSpPr>
        <p:spPr/>
        <p:txBody>
          <a:bodyPr/>
          <a:lstStyle/>
          <a:p>
            <a:fld id="{31010BEC-D7D0-408F-8BFD-DF5C0A710662}" type="datetimeFigureOut">
              <a:rPr lang="en-US" smtClean="0"/>
              <a:t>9/22/2024</a:t>
            </a:fld>
            <a:endParaRPr lang="en-US"/>
          </a:p>
        </p:txBody>
      </p:sp>
      <p:sp>
        <p:nvSpPr>
          <p:cNvPr id="5" name="Footer Placeholder 4">
            <a:extLst>
              <a:ext uri="{FF2B5EF4-FFF2-40B4-BE49-F238E27FC236}">
                <a16:creationId xmlns:a16="http://schemas.microsoft.com/office/drawing/2014/main" id="{6D77AE0B-A756-0460-209F-87D4D6DA3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A59AB-A5CA-11C5-623D-DB13F77F51F0}"/>
              </a:ext>
            </a:extLst>
          </p:cNvPr>
          <p:cNvSpPr>
            <a:spLocks noGrp="1"/>
          </p:cNvSpPr>
          <p:nvPr>
            <p:ph type="sldNum" sz="quarter" idx="12"/>
          </p:nvPr>
        </p:nvSpPr>
        <p:spPr/>
        <p:txBody>
          <a:bodyPr/>
          <a:lstStyle/>
          <a:p>
            <a:fld id="{D948E8E0-6DF7-482C-B903-5A9DEF561BA4}" type="slidenum">
              <a:rPr lang="en-US" smtClean="0"/>
              <a:t>‹#›</a:t>
            </a:fld>
            <a:endParaRPr lang="en-US"/>
          </a:p>
        </p:txBody>
      </p:sp>
    </p:spTree>
    <p:extLst>
      <p:ext uri="{BB962C8B-B14F-4D97-AF65-F5344CB8AC3E}">
        <p14:creationId xmlns:p14="http://schemas.microsoft.com/office/powerpoint/2010/main" val="132462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8DC0-C7FD-2FE0-A713-54D26559A4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4D5989-9CF7-C2B7-828C-C4071297C3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B0D6B0-BB3C-9B22-8899-02EC85759CC0}"/>
              </a:ext>
            </a:extLst>
          </p:cNvPr>
          <p:cNvSpPr>
            <a:spLocks noGrp="1"/>
          </p:cNvSpPr>
          <p:nvPr>
            <p:ph type="dt" sz="half" idx="10"/>
          </p:nvPr>
        </p:nvSpPr>
        <p:spPr/>
        <p:txBody>
          <a:bodyPr/>
          <a:lstStyle/>
          <a:p>
            <a:fld id="{31010BEC-D7D0-408F-8BFD-DF5C0A710662}" type="datetimeFigureOut">
              <a:rPr lang="en-US" smtClean="0"/>
              <a:t>9/22/2024</a:t>
            </a:fld>
            <a:endParaRPr lang="en-US"/>
          </a:p>
        </p:txBody>
      </p:sp>
      <p:sp>
        <p:nvSpPr>
          <p:cNvPr id="5" name="Footer Placeholder 4">
            <a:extLst>
              <a:ext uri="{FF2B5EF4-FFF2-40B4-BE49-F238E27FC236}">
                <a16:creationId xmlns:a16="http://schemas.microsoft.com/office/drawing/2014/main" id="{10A18BB5-BA43-1AF6-5592-6C5DF454D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50545-9F24-B37E-DB88-98FF9542F315}"/>
              </a:ext>
            </a:extLst>
          </p:cNvPr>
          <p:cNvSpPr>
            <a:spLocks noGrp="1"/>
          </p:cNvSpPr>
          <p:nvPr>
            <p:ph type="sldNum" sz="quarter" idx="12"/>
          </p:nvPr>
        </p:nvSpPr>
        <p:spPr/>
        <p:txBody>
          <a:bodyPr/>
          <a:lstStyle/>
          <a:p>
            <a:fld id="{D948E8E0-6DF7-482C-B903-5A9DEF561BA4}" type="slidenum">
              <a:rPr lang="en-US" smtClean="0"/>
              <a:t>‹#›</a:t>
            </a:fld>
            <a:endParaRPr lang="en-US"/>
          </a:p>
        </p:txBody>
      </p:sp>
    </p:spTree>
    <p:extLst>
      <p:ext uri="{BB962C8B-B14F-4D97-AF65-F5344CB8AC3E}">
        <p14:creationId xmlns:p14="http://schemas.microsoft.com/office/powerpoint/2010/main" val="3651238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7859E3-070B-5F9B-82EF-26399AD504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BE551D-9480-D96E-30B6-EF3BCF150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2245D-CDA5-D85A-BEC2-D619EDC3CACB}"/>
              </a:ext>
            </a:extLst>
          </p:cNvPr>
          <p:cNvSpPr>
            <a:spLocks noGrp="1"/>
          </p:cNvSpPr>
          <p:nvPr>
            <p:ph type="dt" sz="half" idx="10"/>
          </p:nvPr>
        </p:nvSpPr>
        <p:spPr/>
        <p:txBody>
          <a:bodyPr/>
          <a:lstStyle/>
          <a:p>
            <a:fld id="{31010BEC-D7D0-408F-8BFD-DF5C0A710662}" type="datetimeFigureOut">
              <a:rPr lang="en-US" smtClean="0"/>
              <a:t>9/22/2024</a:t>
            </a:fld>
            <a:endParaRPr lang="en-US"/>
          </a:p>
        </p:txBody>
      </p:sp>
      <p:sp>
        <p:nvSpPr>
          <p:cNvPr id="5" name="Footer Placeholder 4">
            <a:extLst>
              <a:ext uri="{FF2B5EF4-FFF2-40B4-BE49-F238E27FC236}">
                <a16:creationId xmlns:a16="http://schemas.microsoft.com/office/drawing/2014/main" id="{84464C24-DD48-7194-09A1-08F46D41E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1636DF-EB96-5BD2-AF7E-65EEBBF4B8E0}"/>
              </a:ext>
            </a:extLst>
          </p:cNvPr>
          <p:cNvSpPr>
            <a:spLocks noGrp="1"/>
          </p:cNvSpPr>
          <p:nvPr>
            <p:ph type="sldNum" sz="quarter" idx="12"/>
          </p:nvPr>
        </p:nvSpPr>
        <p:spPr/>
        <p:txBody>
          <a:bodyPr/>
          <a:lstStyle/>
          <a:p>
            <a:fld id="{D948E8E0-6DF7-482C-B903-5A9DEF561BA4}" type="slidenum">
              <a:rPr lang="en-US" smtClean="0"/>
              <a:t>‹#›</a:t>
            </a:fld>
            <a:endParaRPr lang="en-US"/>
          </a:p>
        </p:txBody>
      </p:sp>
    </p:spTree>
    <p:extLst>
      <p:ext uri="{BB962C8B-B14F-4D97-AF65-F5344CB8AC3E}">
        <p14:creationId xmlns:p14="http://schemas.microsoft.com/office/powerpoint/2010/main" val="1354804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2551-0193-A099-F872-BEDB6EF1D3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BD73BB-E0DF-BA25-43BD-3ADC648C94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B4D87A-F345-8F46-75E0-BC5C0192A7B0}"/>
              </a:ext>
            </a:extLst>
          </p:cNvPr>
          <p:cNvSpPr>
            <a:spLocks noGrp="1"/>
          </p:cNvSpPr>
          <p:nvPr>
            <p:ph type="dt" sz="half" idx="10"/>
          </p:nvPr>
        </p:nvSpPr>
        <p:spPr/>
        <p:txBody>
          <a:bodyPr/>
          <a:lstStyle/>
          <a:p>
            <a:fld id="{31010BEC-D7D0-408F-8BFD-DF5C0A710662}" type="datetimeFigureOut">
              <a:rPr lang="en-US" smtClean="0"/>
              <a:t>9/22/2024</a:t>
            </a:fld>
            <a:endParaRPr lang="en-US"/>
          </a:p>
        </p:txBody>
      </p:sp>
      <p:sp>
        <p:nvSpPr>
          <p:cNvPr id="5" name="Footer Placeholder 4">
            <a:extLst>
              <a:ext uri="{FF2B5EF4-FFF2-40B4-BE49-F238E27FC236}">
                <a16:creationId xmlns:a16="http://schemas.microsoft.com/office/drawing/2014/main" id="{E0A9AAC6-27C4-31E1-6759-9497B8A53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0B17B8-640C-FE8D-BB7C-CD8E434027FE}"/>
              </a:ext>
            </a:extLst>
          </p:cNvPr>
          <p:cNvSpPr>
            <a:spLocks noGrp="1"/>
          </p:cNvSpPr>
          <p:nvPr>
            <p:ph type="sldNum" sz="quarter" idx="12"/>
          </p:nvPr>
        </p:nvSpPr>
        <p:spPr/>
        <p:txBody>
          <a:bodyPr/>
          <a:lstStyle/>
          <a:p>
            <a:fld id="{D948E8E0-6DF7-482C-B903-5A9DEF561BA4}" type="slidenum">
              <a:rPr lang="en-US" smtClean="0"/>
              <a:t>‹#›</a:t>
            </a:fld>
            <a:endParaRPr lang="en-US"/>
          </a:p>
        </p:txBody>
      </p:sp>
    </p:spTree>
    <p:extLst>
      <p:ext uri="{BB962C8B-B14F-4D97-AF65-F5344CB8AC3E}">
        <p14:creationId xmlns:p14="http://schemas.microsoft.com/office/powerpoint/2010/main" val="249050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2AC3-B101-2B05-6CEA-2EAB13C12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13A6EE-9FEB-F2F1-599D-2897F7B7B4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83992D-2A6E-1FE2-570D-36D033F8798B}"/>
              </a:ext>
            </a:extLst>
          </p:cNvPr>
          <p:cNvSpPr>
            <a:spLocks noGrp="1"/>
          </p:cNvSpPr>
          <p:nvPr>
            <p:ph type="dt" sz="half" idx="10"/>
          </p:nvPr>
        </p:nvSpPr>
        <p:spPr/>
        <p:txBody>
          <a:bodyPr/>
          <a:lstStyle/>
          <a:p>
            <a:fld id="{31010BEC-D7D0-408F-8BFD-DF5C0A710662}" type="datetimeFigureOut">
              <a:rPr lang="en-US" smtClean="0"/>
              <a:t>9/22/2024</a:t>
            </a:fld>
            <a:endParaRPr lang="en-US"/>
          </a:p>
        </p:txBody>
      </p:sp>
      <p:sp>
        <p:nvSpPr>
          <p:cNvPr id="5" name="Footer Placeholder 4">
            <a:extLst>
              <a:ext uri="{FF2B5EF4-FFF2-40B4-BE49-F238E27FC236}">
                <a16:creationId xmlns:a16="http://schemas.microsoft.com/office/drawing/2014/main" id="{C06424FE-732E-A6FB-D796-04C1D2D18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B053F-8BFD-6C81-3926-1751553EBC4F}"/>
              </a:ext>
            </a:extLst>
          </p:cNvPr>
          <p:cNvSpPr>
            <a:spLocks noGrp="1"/>
          </p:cNvSpPr>
          <p:nvPr>
            <p:ph type="sldNum" sz="quarter" idx="12"/>
          </p:nvPr>
        </p:nvSpPr>
        <p:spPr/>
        <p:txBody>
          <a:bodyPr/>
          <a:lstStyle/>
          <a:p>
            <a:fld id="{D948E8E0-6DF7-482C-B903-5A9DEF561BA4}" type="slidenum">
              <a:rPr lang="en-US" smtClean="0"/>
              <a:t>‹#›</a:t>
            </a:fld>
            <a:endParaRPr lang="en-US"/>
          </a:p>
        </p:txBody>
      </p:sp>
    </p:spTree>
    <p:extLst>
      <p:ext uri="{BB962C8B-B14F-4D97-AF65-F5344CB8AC3E}">
        <p14:creationId xmlns:p14="http://schemas.microsoft.com/office/powerpoint/2010/main" val="3556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6434-907F-826E-E6BB-F2A8319CD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A0E146-27C0-3C57-ED39-3FD341627A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4BA587-9552-79F7-62C4-99FBC1AF9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300135-0C80-1357-7D91-A15EFF899077}"/>
              </a:ext>
            </a:extLst>
          </p:cNvPr>
          <p:cNvSpPr>
            <a:spLocks noGrp="1"/>
          </p:cNvSpPr>
          <p:nvPr>
            <p:ph type="dt" sz="half" idx="10"/>
          </p:nvPr>
        </p:nvSpPr>
        <p:spPr/>
        <p:txBody>
          <a:bodyPr/>
          <a:lstStyle/>
          <a:p>
            <a:fld id="{31010BEC-D7D0-408F-8BFD-DF5C0A710662}" type="datetimeFigureOut">
              <a:rPr lang="en-US" smtClean="0"/>
              <a:t>9/22/2024</a:t>
            </a:fld>
            <a:endParaRPr lang="en-US"/>
          </a:p>
        </p:txBody>
      </p:sp>
      <p:sp>
        <p:nvSpPr>
          <p:cNvPr id="6" name="Footer Placeholder 5">
            <a:extLst>
              <a:ext uri="{FF2B5EF4-FFF2-40B4-BE49-F238E27FC236}">
                <a16:creationId xmlns:a16="http://schemas.microsoft.com/office/drawing/2014/main" id="{1A1F5085-E475-29B4-EE23-A58EC3E5C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8FF0D-0865-3107-E615-312A7EC65A38}"/>
              </a:ext>
            </a:extLst>
          </p:cNvPr>
          <p:cNvSpPr>
            <a:spLocks noGrp="1"/>
          </p:cNvSpPr>
          <p:nvPr>
            <p:ph type="sldNum" sz="quarter" idx="12"/>
          </p:nvPr>
        </p:nvSpPr>
        <p:spPr/>
        <p:txBody>
          <a:bodyPr/>
          <a:lstStyle/>
          <a:p>
            <a:fld id="{D948E8E0-6DF7-482C-B903-5A9DEF561BA4}" type="slidenum">
              <a:rPr lang="en-US" smtClean="0"/>
              <a:t>‹#›</a:t>
            </a:fld>
            <a:endParaRPr lang="en-US"/>
          </a:p>
        </p:txBody>
      </p:sp>
    </p:spTree>
    <p:extLst>
      <p:ext uri="{BB962C8B-B14F-4D97-AF65-F5344CB8AC3E}">
        <p14:creationId xmlns:p14="http://schemas.microsoft.com/office/powerpoint/2010/main" val="180774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EDBF-70FD-9039-3ED0-4DDA101C48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BB1887-0758-14CC-095D-48ECAD0608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C3EDE7-51F2-BE1B-38B9-3646054DA5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DDC642-F016-8184-0E7E-AB864F4FE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038489-8A4D-DDA8-450B-B876000BB9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1B767A-233E-15AD-D5CE-87CFE3BCD3D5}"/>
              </a:ext>
            </a:extLst>
          </p:cNvPr>
          <p:cNvSpPr>
            <a:spLocks noGrp="1"/>
          </p:cNvSpPr>
          <p:nvPr>
            <p:ph type="dt" sz="half" idx="10"/>
          </p:nvPr>
        </p:nvSpPr>
        <p:spPr/>
        <p:txBody>
          <a:bodyPr/>
          <a:lstStyle/>
          <a:p>
            <a:fld id="{31010BEC-D7D0-408F-8BFD-DF5C0A710662}" type="datetimeFigureOut">
              <a:rPr lang="en-US" smtClean="0"/>
              <a:t>9/22/2024</a:t>
            </a:fld>
            <a:endParaRPr lang="en-US"/>
          </a:p>
        </p:txBody>
      </p:sp>
      <p:sp>
        <p:nvSpPr>
          <p:cNvPr id="8" name="Footer Placeholder 7">
            <a:extLst>
              <a:ext uri="{FF2B5EF4-FFF2-40B4-BE49-F238E27FC236}">
                <a16:creationId xmlns:a16="http://schemas.microsoft.com/office/drawing/2014/main" id="{6387B26F-7DE2-26B4-839F-6928F1ED02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4713B8-02E6-E4C2-32E4-FA23A4D0D22E}"/>
              </a:ext>
            </a:extLst>
          </p:cNvPr>
          <p:cNvSpPr>
            <a:spLocks noGrp="1"/>
          </p:cNvSpPr>
          <p:nvPr>
            <p:ph type="sldNum" sz="quarter" idx="12"/>
          </p:nvPr>
        </p:nvSpPr>
        <p:spPr/>
        <p:txBody>
          <a:bodyPr/>
          <a:lstStyle/>
          <a:p>
            <a:fld id="{D948E8E0-6DF7-482C-B903-5A9DEF561BA4}" type="slidenum">
              <a:rPr lang="en-US" smtClean="0"/>
              <a:t>‹#›</a:t>
            </a:fld>
            <a:endParaRPr lang="en-US"/>
          </a:p>
        </p:txBody>
      </p:sp>
    </p:spTree>
    <p:extLst>
      <p:ext uri="{BB962C8B-B14F-4D97-AF65-F5344CB8AC3E}">
        <p14:creationId xmlns:p14="http://schemas.microsoft.com/office/powerpoint/2010/main" val="99590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C495-539C-450D-CBE5-F352B8B2A3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D5FC12-BBF8-0CF2-0B98-CE216865036B}"/>
              </a:ext>
            </a:extLst>
          </p:cNvPr>
          <p:cNvSpPr>
            <a:spLocks noGrp="1"/>
          </p:cNvSpPr>
          <p:nvPr>
            <p:ph type="dt" sz="half" idx="10"/>
          </p:nvPr>
        </p:nvSpPr>
        <p:spPr/>
        <p:txBody>
          <a:bodyPr/>
          <a:lstStyle/>
          <a:p>
            <a:fld id="{31010BEC-D7D0-408F-8BFD-DF5C0A710662}" type="datetimeFigureOut">
              <a:rPr lang="en-US" smtClean="0"/>
              <a:t>9/22/2024</a:t>
            </a:fld>
            <a:endParaRPr lang="en-US"/>
          </a:p>
        </p:txBody>
      </p:sp>
      <p:sp>
        <p:nvSpPr>
          <p:cNvPr id="4" name="Footer Placeholder 3">
            <a:extLst>
              <a:ext uri="{FF2B5EF4-FFF2-40B4-BE49-F238E27FC236}">
                <a16:creationId xmlns:a16="http://schemas.microsoft.com/office/drawing/2014/main" id="{EA2AC4FC-921E-C659-3DB5-2457B7B1FB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D3A9C5-9799-77A3-8EE2-1DF2BE5D58C2}"/>
              </a:ext>
            </a:extLst>
          </p:cNvPr>
          <p:cNvSpPr>
            <a:spLocks noGrp="1"/>
          </p:cNvSpPr>
          <p:nvPr>
            <p:ph type="sldNum" sz="quarter" idx="12"/>
          </p:nvPr>
        </p:nvSpPr>
        <p:spPr/>
        <p:txBody>
          <a:bodyPr/>
          <a:lstStyle/>
          <a:p>
            <a:fld id="{D948E8E0-6DF7-482C-B903-5A9DEF561BA4}" type="slidenum">
              <a:rPr lang="en-US" smtClean="0"/>
              <a:t>‹#›</a:t>
            </a:fld>
            <a:endParaRPr lang="en-US"/>
          </a:p>
        </p:txBody>
      </p:sp>
    </p:spTree>
    <p:extLst>
      <p:ext uri="{BB962C8B-B14F-4D97-AF65-F5344CB8AC3E}">
        <p14:creationId xmlns:p14="http://schemas.microsoft.com/office/powerpoint/2010/main" val="248033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683E05-2038-1884-1873-691482D82F8B}"/>
              </a:ext>
            </a:extLst>
          </p:cNvPr>
          <p:cNvSpPr>
            <a:spLocks noGrp="1"/>
          </p:cNvSpPr>
          <p:nvPr>
            <p:ph type="dt" sz="half" idx="10"/>
          </p:nvPr>
        </p:nvSpPr>
        <p:spPr/>
        <p:txBody>
          <a:bodyPr/>
          <a:lstStyle/>
          <a:p>
            <a:fld id="{31010BEC-D7D0-408F-8BFD-DF5C0A710662}" type="datetimeFigureOut">
              <a:rPr lang="en-US" smtClean="0"/>
              <a:t>9/22/2024</a:t>
            </a:fld>
            <a:endParaRPr lang="en-US"/>
          </a:p>
        </p:txBody>
      </p:sp>
      <p:sp>
        <p:nvSpPr>
          <p:cNvPr id="3" name="Footer Placeholder 2">
            <a:extLst>
              <a:ext uri="{FF2B5EF4-FFF2-40B4-BE49-F238E27FC236}">
                <a16:creationId xmlns:a16="http://schemas.microsoft.com/office/drawing/2014/main" id="{17EA2422-80F2-360E-4E46-672D4A79DF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5BFCC3-3F45-F4AB-11C7-9AC64AFD0464}"/>
              </a:ext>
            </a:extLst>
          </p:cNvPr>
          <p:cNvSpPr>
            <a:spLocks noGrp="1"/>
          </p:cNvSpPr>
          <p:nvPr>
            <p:ph type="sldNum" sz="quarter" idx="12"/>
          </p:nvPr>
        </p:nvSpPr>
        <p:spPr/>
        <p:txBody>
          <a:bodyPr/>
          <a:lstStyle/>
          <a:p>
            <a:fld id="{D948E8E0-6DF7-482C-B903-5A9DEF561BA4}" type="slidenum">
              <a:rPr lang="en-US" smtClean="0"/>
              <a:t>‹#›</a:t>
            </a:fld>
            <a:endParaRPr lang="en-US"/>
          </a:p>
        </p:txBody>
      </p:sp>
    </p:spTree>
    <p:extLst>
      <p:ext uri="{BB962C8B-B14F-4D97-AF65-F5344CB8AC3E}">
        <p14:creationId xmlns:p14="http://schemas.microsoft.com/office/powerpoint/2010/main" val="237126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0FC5-A0E9-552A-CBAB-AEA57A6853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67DF76-BE95-73CC-3EEB-B7AF6979B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54C391-BFEE-0CA0-92AC-08EC031FF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DE486-C4BE-2487-5465-1290944F313B}"/>
              </a:ext>
            </a:extLst>
          </p:cNvPr>
          <p:cNvSpPr>
            <a:spLocks noGrp="1"/>
          </p:cNvSpPr>
          <p:nvPr>
            <p:ph type="dt" sz="half" idx="10"/>
          </p:nvPr>
        </p:nvSpPr>
        <p:spPr/>
        <p:txBody>
          <a:bodyPr/>
          <a:lstStyle/>
          <a:p>
            <a:fld id="{31010BEC-D7D0-408F-8BFD-DF5C0A710662}" type="datetimeFigureOut">
              <a:rPr lang="en-US" smtClean="0"/>
              <a:t>9/22/2024</a:t>
            </a:fld>
            <a:endParaRPr lang="en-US"/>
          </a:p>
        </p:txBody>
      </p:sp>
      <p:sp>
        <p:nvSpPr>
          <p:cNvPr id="6" name="Footer Placeholder 5">
            <a:extLst>
              <a:ext uri="{FF2B5EF4-FFF2-40B4-BE49-F238E27FC236}">
                <a16:creationId xmlns:a16="http://schemas.microsoft.com/office/drawing/2014/main" id="{9635AB88-2219-5593-7840-A1AA4F7E6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A8F30-62F7-01E0-9605-D5C3C5FBDE92}"/>
              </a:ext>
            </a:extLst>
          </p:cNvPr>
          <p:cNvSpPr>
            <a:spLocks noGrp="1"/>
          </p:cNvSpPr>
          <p:nvPr>
            <p:ph type="sldNum" sz="quarter" idx="12"/>
          </p:nvPr>
        </p:nvSpPr>
        <p:spPr/>
        <p:txBody>
          <a:bodyPr/>
          <a:lstStyle/>
          <a:p>
            <a:fld id="{D948E8E0-6DF7-482C-B903-5A9DEF561BA4}" type="slidenum">
              <a:rPr lang="en-US" smtClean="0"/>
              <a:t>‹#›</a:t>
            </a:fld>
            <a:endParaRPr lang="en-US"/>
          </a:p>
        </p:txBody>
      </p:sp>
    </p:spTree>
    <p:extLst>
      <p:ext uri="{BB962C8B-B14F-4D97-AF65-F5344CB8AC3E}">
        <p14:creationId xmlns:p14="http://schemas.microsoft.com/office/powerpoint/2010/main" val="3300032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42A2-0422-06AA-5A9F-501A097CE8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EF3D5F-C844-9E7E-1860-C5E6760B2E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30F89B-4A9B-243F-DB70-A868D79BD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55AD5-FEDC-C801-9291-2184D205B5F4}"/>
              </a:ext>
            </a:extLst>
          </p:cNvPr>
          <p:cNvSpPr>
            <a:spLocks noGrp="1"/>
          </p:cNvSpPr>
          <p:nvPr>
            <p:ph type="dt" sz="half" idx="10"/>
          </p:nvPr>
        </p:nvSpPr>
        <p:spPr/>
        <p:txBody>
          <a:bodyPr/>
          <a:lstStyle/>
          <a:p>
            <a:fld id="{31010BEC-D7D0-408F-8BFD-DF5C0A710662}" type="datetimeFigureOut">
              <a:rPr lang="en-US" smtClean="0"/>
              <a:t>9/22/2024</a:t>
            </a:fld>
            <a:endParaRPr lang="en-US"/>
          </a:p>
        </p:txBody>
      </p:sp>
      <p:sp>
        <p:nvSpPr>
          <p:cNvPr id="6" name="Footer Placeholder 5">
            <a:extLst>
              <a:ext uri="{FF2B5EF4-FFF2-40B4-BE49-F238E27FC236}">
                <a16:creationId xmlns:a16="http://schemas.microsoft.com/office/drawing/2014/main" id="{7D860539-0020-CCCA-AFA5-7F86E3512E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30C3E-F8FF-2292-635E-9CD935525D15}"/>
              </a:ext>
            </a:extLst>
          </p:cNvPr>
          <p:cNvSpPr>
            <a:spLocks noGrp="1"/>
          </p:cNvSpPr>
          <p:nvPr>
            <p:ph type="sldNum" sz="quarter" idx="12"/>
          </p:nvPr>
        </p:nvSpPr>
        <p:spPr/>
        <p:txBody>
          <a:bodyPr/>
          <a:lstStyle/>
          <a:p>
            <a:fld id="{D948E8E0-6DF7-482C-B903-5A9DEF561BA4}" type="slidenum">
              <a:rPr lang="en-US" smtClean="0"/>
              <a:t>‹#›</a:t>
            </a:fld>
            <a:endParaRPr lang="en-US"/>
          </a:p>
        </p:txBody>
      </p:sp>
    </p:spTree>
    <p:extLst>
      <p:ext uri="{BB962C8B-B14F-4D97-AF65-F5344CB8AC3E}">
        <p14:creationId xmlns:p14="http://schemas.microsoft.com/office/powerpoint/2010/main" val="4106141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A337A3-9F81-7E55-57A9-038D94B5E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A62FF1-E643-5917-F8C2-BE7F781D3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EDEABA-08E3-2F4C-A053-072B194AF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010BEC-D7D0-408F-8BFD-DF5C0A710662}" type="datetimeFigureOut">
              <a:rPr lang="en-US" smtClean="0"/>
              <a:t>9/22/2024</a:t>
            </a:fld>
            <a:endParaRPr lang="en-US"/>
          </a:p>
        </p:txBody>
      </p:sp>
      <p:sp>
        <p:nvSpPr>
          <p:cNvPr id="5" name="Footer Placeholder 4">
            <a:extLst>
              <a:ext uri="{FF2B5EF4-FFF2-40B4-BE49-F238E27FC236}">
                <a16:creationId xmlns:a16="http://schemas.microsoft.com/office/drawing/2014/main" id="{9ED2A477-4A6C-1E32-DB75-E7F380CF51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F13236-5D7E-5156-5820-FF34040B3A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48E8E0-6DF7-482C-B903-5A9DEF561BA4}" type="slidenum">
              <a:rPr lang="en-US" smtClean="0"/>
              <a:t>‹#›</a:t>
            </a:fld>
            <a:endParaRPr lang="en-US"/>
          </a:p>
        </p:txBody>
      </p:sp>
    </p:spTree>
    <p:extLst>
      <p:ext uri="{BB962C8B-B14F-4D97-AF65-F5344CB8AC3E}">
        <p14:creationId xmlns:p14="http://schemas.microsoft.com/office/powerpoint/2010/main" val="3883809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6545-F348-C719-7B0C-05E210D80A28}"/>
              </a:ext>
            </a:extLst>
          </p:cNvPr>
          <p:cNvSpPr>
            <a:spLocks noGrp="1"/>
          </p:cNvSpPr>
          <p:nvPr>
            <p:ph type="title"/>
          </p:nvPr>
        </p:nvSpPr>
        <p:spPr/>
        <p:txBody>
          <a:bodyPr/>
          <a:lstStyle/>
          <a:p>
            <a:r>
              <a:rPr lang="en-US" dirty="0"/>
              <a:t>Domain-Driven Design, Ontologically</a:t>
            </a:r>
          </a:p>
        </p:txBody>
      </p:sp>
      <p:pic>
        <p:nvPicPr>
          <p:cNvPr id="5" name="Content Placeholder 4" descr="A group of logos on a white background&#10;&#10;Description automatically generated">
            <a:extLst>
              <a:ext uri="{FF2B5EF4-FFF2-40B4-BE49-F238E27FC236}">
                <a16:creationId xmlns:a16="http://schemas.microsoft.com/office/drawing/2014/main" id="{63EACA5F-0D9A-756F-3119-D3CC99268F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1844" y="1825625"/>
            <a:ext cx="4588312" cy="4351338"/>
          </a:xfrm>
        </p:spPr>
      </p:pic>
    </p:spTree>
    <p:extLst>
      <p:ext uri="{BB962C8B-B14F-4D97-AF65-F5344CB8AC3E}">
        <p14:creationId xmlns:p14="http://schemas.microsoft.com/office/powerpoint/2010/main" val="3376739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3F8FA-B2B9-D2EA-1BE9-82C4069CBFEC}"/>
              </a:ext>
            </a:extLst>
          </p:cNvPr>
          <p:cNvSpPr>
            <a:spLocks noGrp="1"/>
          </p:cNvSpPr>
          <p:nvPr>
            <p:ph type="title"/>
          </p:nvPr>
        </p:nvSpPr>
        <p:spPr/>
        <p:txBody>
          <a:bodyPr/>
          <a:lstStyle/>
          <a:p>
            <a:r>
              <a:rPr lang="en-US" dirty="0"/>
              <a:t>Ontologies Intro</a:t>
            </a:r>
          </a:p>
        </p:txBody>
      </p:sp>
      <p:sp>
        <p:nvSpPr>
          <p:cNvPr id="3" name="Text Placeholder 2">
            <a:extLst>
              <a:ext uri="{FF2B5EF4-FFF2-40B4-BE49-F238E27FC236}">
                <a16:creationId xmlns:a16="http://schemas.microsoft.com/office/drawing/2014/main" id="{3F5D461D-313A-344F-5D03-521C738BA7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7758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5B2F-9578-A32B-684C-4F5BE2202BAC}"/>
              </a:ext>
            </a:extLst>
          </p:cNvPr>
          <p:cNvSpPr>
            <a:spLocks noGrp="1"/>
          </p:cNvSpPr>
          <p:nvPr>
            <p:ph type="title"/>
          </p:nvPr>
        </p:nvSpPr>
        <p:spPr/>
        <p:txBody>
          <a:bodyPr/>
          <a:lstStyle/>
          <a:p>
            <a:r>
              <a:rPr lang="en-US" dirty="0"/>
              <a:t>Ontology Components</a:t>
            </a:r>
          </a:p>
        </p:txBody>
      </p:sp>
      <p:sp>
        <p:nvSpPr>
          <p:cNvPr id="3" name="Content Placeholder 2">
            <a:extLst>
              <a:ext uri="{FF2B5EF4-FFF2-40B4-BE49-F238E27FC236}">
                <a16:creationId xmlns:a16="http://schemas.microsoft.com/office/drawing/2014/main" id="{4ACCD1D2-7D3F-9300-95C8-AEA61FE582E9}"/>
              </a:ext>
            </a:extLst>
          </p:cNvPr>
          <p:cNvSpPr>
            <a:spLocks noGrp="1"/>
          </p:cNvSpPr>
          <p:nvPr>
            <p:ph idx="1"/>
          </p:nvPr>
        </p:nvSpPr>
        <p:spPr/>
        <p:txBody>
          <a:bodyPr>
            <a:normAutofit/>
          </a:bodyPr>
          <a:lstStyle/>
          <a:p>
            <a:r>
              <a:rPr lang="en-US" sz="3200" b="1" dirty="0"/>
              <a:t>Classifications</a:t>
            </a:r>
            <a:r>
              <a:rPr lang="en-US" sz="3200" dirty="0"/>
              <a:t>: Subsumption hierarchy (is-a, sub/super)</a:t>
            </a:r>
          </a:p>
          <a:p>
            <a:r>
              <a:rPr lang="en-US" sz="3200" b="1" dirty="0"/>
              <a:t>Individuals/instances</a:t>
            </a:r>
            <a:r>
              <a:rPr lang="en-US" sz="3200" dirty="0"/>
              <a:t>: Manifestations of classes</a:t>
            </a:r>
          </a:p>
          <a:p>
            <a:r>
              <a:rPr lang="en-US" sz="3200" b="1" dirty="0"/>
              <a:t>Characteristics</a:t>
            </a:r>
            <a:r>
              <a:rPr lang="en-US" sz="3200" dirty="0"/>
              <a:t>: aspects, features of individuals</a:t>
            </a:r>
          </a:p>
          <a:p>
            <a:r>
              <a:rPr lang="en-US" sz="3200" b="1" dirty="0"/>
              <a:t>Attributes</a:t>
            </a:r>
            <a:r>
              <a:rPr lang="en-US" sz="3200" dirty="0"/>
              <a:t>: Manifestations of characteristics</a:t>
            </a:r>
          </a:p>
          <a:p>
            <a:r>
              <a:rPr lang="en-US" sz="3200" b="1" dirty="0"/>
              <a:t>Relationships</a:t>
            </a:r>
            <a:r>
              <a:rPr lang="en-US" sz="3200" dirty="0"/>
              <a:t>: By class, composition, activity</a:t>
            </a:r>
          </a:p>
          <a:p>
            <a:r>
              <a:rPr lang="en-US" sz="3200" b="1" dirty="0"/>
              <a:t>Axioms</a:t>
            </a:r>
            <a:r>
              <a:rPr lang="en-US" sz="3200" dirty="0"/>
              <a:t>: Assertions, restrictions (rules)</a:t>
            </a:r>
          </a:p>
          <a:p>
            <a:r>
              <a:rPr lang="en-US" sz="3200" b="1" dirty="0"/>
              <a:t>Actions/Events</a:t>
            </a:r>
            <a:r>
              <a:rPr lang="en-US" sz="3200" dirty="0"/>
              <a:t>: What can be done, has been done</a:t>
            </a:r>
          </a:p>
        </p:txBody>
      </p:sp>
    </p:spTree>
    <p:extLst>
      <p:ext uri="{BB962C8B-B14F-4D97-AF65-F5344CB8AC3E}">
        <p14:creationId xmlns:p14="http://schemas.microsoft.com/office/powerpoint/2010/main" val="124124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638A-CF11-5DA5-CBD5-3E39C9A1B1EB}"/>
              </a:ext>
            </a:extLst>
          </p:cNvPr>
          <p:cNvSpPr>
            <a:spLocks noGrp="1"/>
          </p:cNvSpPr>
          <p:nvPr>
            <p:ph type="title"/>
          </p:nvPr>
        </p:nvSpPr>
        <p:spPr/>
        <p:txBody>
          <a:bodyPr/>
          <a:lstStyle/>
          <a:p>
            <a:r>
              <a:rPr lang="en-US" dirty="0"/>
              <a:t>Classifications and Hierarchy</a:t>
            </a:r>
          </a:p>
        </p:txBody>
      </p:sp>
      <p:sp>
        <p:nvSpPr>
          <p:cNvPr id="3" name="Text Placeholder 2">
            <a:extLst>
              <a:ext uri="{FF2B5EF4-FFF2-40B4-BE49-F238E27FC236}">
                <a16:creationId xmlns:a16="http://schemas.microsoft.com/office/drawing/2014/main" id="{D247D2C6-366B-182D-4CB4-4EAA314D12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31925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0DAE-68DD-843C-D531-5E571C065644}"/>
              </a:ext>
            </a:extLst>
          </p:cNvPr>
          <p:cNvSpPr>
            <a:spLocks noGrp="1"/>
          </p:cNvSpPr>
          <p:nvPr>
            <p:ph type="title"/>
          </p:nvPr>
        </p:nvSpPr>
        <p:spPr/>
        <p:txBody>
          <a:bodyPr/>
          <a:lstStyle/>
          <a:p>
            <a:r>
              <a:rPr lang="en-US" dirty="0"/>
              <a:t>Taxonomy</a:t>
            </a:r>
          </a:p>
        </p:txBody>
      </p:sp>
      <p:sp>
        <p:nvSpPr>
          <p:cNvPr id="3" name="Content Placeholder 2">
            <a:extLst>
              <a:ext uri="{FF2B5EF4-FFF2-40B4-BE49-F238E27FC236}">
                <a16:creationId xmlns:a16="http://schemas.microsoft.com/office/drawing/2014/main" id="{7AF9A780-9FD3-2401-CB23-D72C6C7FE51A}"/>
              </a:ext>
            </a:extLst>
          </p:cNvPr>
          <p:cNvSpPr>
            <a:spLocks noGrp="1"/>
          </p:cNvSpPr>
          <p:nvPr>
            <p:ph idx="1"/>
          </p:nvPr>
        </p:nvSpPr>
        <p:spPr/>
        <p:txBody>
          <a:bodyPr>
            <a:normAutofit/>
          </a:bodyPr>
          <a:lstStyle/>
          <a:p>
            <a:r>
              <a:rPr lang="en-US" sz="3200" dirty="0"/>
              <a:t>A subsumption hierarchy</a:t>
            </a:r>
          </a:p>
          <a:p>
            <a:r>
              <a:rPr lang="en-US" sz="3200" dirty="0"/>
              <a:t>A tree of </a:t>
            </a:r>
            <a:r>
              <a:rPr lang="en-US" sz="3200" i="1" dirty="0"/>
              <a:t>is-a</a:t>
            </a:r>
            <a:r>
              <a:rPr lang="en-US" sz="3200" dirty="0"/>
              <a:t>-subclass, </a:t>
            </a:r>
            <a:r>
              <a:rPr lang="en-US" sz="3200" i="1" dirty="0"/>
              <a:t>is-a</a:t>
            </a:r>
            <a:r>
              <a:rPr lang="en-US" sz="3200" dirty="0"/>
              <a:t>-superclass relationships</a:t>
            </a:r>
          </a:p>
          <a:p>
            <a:r>
              <a:rPr lang="en-US" sz="3200" dirty="0"/>
              <a:t>Comparable to object-oriented models</a:t>
            </a:r>
          </a:p>
          <a:p>
            <a:r>
              <a:rPr lang="en-US" sz="3200" dirty="0"/>
              <a:t>Aligns nicely with OOAD, DDD</a:t>
            </a:r>
          </a:p>
          <a:p>
            <a:endParaRPr lang="en-US" sz="3200" dirty="0"/>
          </a:p>
        </p:txBody>
      </p:sp>
    </p:spTree>
    <p:extLst>
      <p:ext uri="{BB962C8B-B14F-4D97-AF65-F5344CB8AC3E}">
        <p14:creationId xmlns:p14="http://schemas.microsoft.com/office/powerpoint/2010/main" val="2259105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4340-2168-741C-53F9-7D70609DF02C}"/>
              </a:ext>
            </a:extLst>
          </p:cNvPr>
          <p:cNvSpPr>
            <a:spLocks noGrp="1"/>
          </p:cNvSpPr>
          <p:nvPr>
            <p:ph type="title"/>
          </p:nvPr>
        </p:nvSpPr>
        <p:spPr/>
        <p:txBody>
          <a:bodyPr/>
          <a:lstStyle/>
          <a:p>
            <a:r>
              <a:rPr lang="en-US" dirty="0"/>
              <a:t>Continuants and Continuums</a:t>
            </a:r>
          </a:p>
        </p:txBody>
      </p:sp>
      <p:sp>
        <p:nvSpPr>
          <p:cNvPr id="3" name="Text Placeholder 2">
            <a:extLst>
              <a:ext uri="{FF2B5EF4-FFF2-40B4-BE49-F238E27FC236}">
                <a16:creationId xmlns:a16="http://schemas.microsoft.com/office/drawing/2014/main" id="{90F7019B-13E4-9412-C3D4-5B0704886B1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94607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5727-13BF-880F-EC15-2FC503ADF7D9}"/>
              </a:ext>
            </a:extLst>
          </p:cNvPr>
          <p:cNvSpPr>
            <a:spLocks noGrp="1"/>
          </p:cNvSpPr>
          <p:nvPr>
            <p:ph type="title"/>
          </p:nvPr>
        </p:nvSpPr>
        <p:spPr/>
        <p:txBody>
          <a:bodyPr/>
          <a:lstStyle/>
          <a:p>
            <a:r>
              <a:rPr lang="en-US" dirty="0"/>
              <a:t>Continuant</a:t>
            </a:r>
          </a:p>
        </p:txBody>
      </p:sp>
      <p:sp>
        <p:nvSpPr>
          <p:cNvPr id="3" name="Content Placeholder 2">
            <a:extLst>
              <a:ext uri="{FF2B5EF4-FFF2-40B4-BE49-F238E27FC236}">
                <a16:creationId xmlns:a16="http://schemas.microsoft.com/office/drawing/2014/main" id="{8069860C-E7C0-AAE5-1E0A-59E2E3022EFB}"/>
              </a:ext>
            </a:extLst>
          </p:cNvPr>
          <p:cNvSpPr>
            <a:spLocks noGrp="1"/>
          </p:cNvSpPr>
          <p:nvPr>
            <p:ph idx="1"/>
          </p:nvPr>
        </p:nvSpPr>
        <p:spPr>
          <a:xfrm>
            <a:off x="838200" y="1832349"/>
            <a:ext cx="10515600" cy="4351338"/>
          </a:xfrm>
        </p:spPr>
        <p:txBody>
          <a:bodyPr/>
          <a:lstStyle/>
          <a:p>
            <a:r>
              <a:rPr lang="en-US" dirty="0"/>
              <a:t>Exists in a continuum, in various states across time</a:t>
            </a:r>
          </a:p>
          <a:p>
            <a:pPr lvl="1"/>
            <a:r>
              <a:rPr lang="en-US" dirty="0"/>
              <a:t>Has Identity, same thing despite some changing attributes</a:t>
            </a:r>
          </a:p>
          <a:p>
            <a:r>
              <a:rPr lang="en-US" dirty="0"/>
              <a:t>Various states in response to </a:t>
            </a:r>
            <a:r>
              <a:rPr lang="en-US" b="1" dirty="0"/>
              <a:t>Actions</a:t>
            </a:r>
          </a:p>
          <a:p>
            <a:r>
              <a:rPr lang="en-US" dirty="0"/>
              <a:t>Change to state observable as </a:t>
            </a:r>
            <a:r>
              <a:rPr lang="en-US" b="1" dirty="0"/>
              <a:t>Events</a:t>
            </a:r>
          </a:p>
          <a:p>
            <a:r>
              <a:rPr lang="en-US" i="1" dirty="0"/>
              <a:t>Not just a bag of properties with one being an ID</a:t>
            </a:r>
          </a:p>
          <a:p>
            <a:r>
              <a:rPr lang="en-US" dirty="0"/>
              <a:t>Philosophically akin to Aggregates</a:t>
            </a:r>
          </a:p>
        </p:txBody>
      </p:sp>
    </p:spTree>
    <p:extLst>
      <p:ext uri="{BB962C8B-B14F-4D97-AF65-F5344CB8AC3E}">
        <p14:creationId xmlns:p14="http://schemas.microsoft.com/office/powerpoint/2010/main" val="371126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126C-70D3-A8C2-F0F5-7B8EC3035452}"/>
              </a:ext>
            </a:extLst>
          </p:cNvPr>
          <p:cNvSpPr>
            <a:spLocks noGrp="1"/>
          </p:cNvSpPr>
          <p:nvPr>
            <p:ph type="title"/>
          </p:nvPr>
        </p:nvSpPr>
        <p:spPr/>
        <p:txBody>
          <a:bodyPr/>
          <a:lstStyle/>
          <a:p>
            <a:r>
              <a:rPr lang="en-US" dirty="0"/>
              <a:t>Characteristics, Attributes and Consistency</a:t>
            </a:r>
          </a:p>
        </p:txBody>
      </p:sp>
      <p:sp>
        <p:nvSpPr>
          <p:cNvPr id="3" name="Text Placeholder 2">
            <a:extLst>
              <a:ext uri="{FF2B5EF4-FFF2-40B4-BE49-F238E27FC236}">
                <a16:creationId xmlns:a16="http://schemas.microsoft.com/office/drawing/2014/main" id="{B746429A-3B16-4B01-04DE-0B3111011C7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1517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9F2B7-C2F6-3EE0-8346-7D1E2287CDC1}"/>
              </a:ext>
            </a:extLst>
          </p:cNvPr>
          <p:cNvSpPr>
            <a:spLocks noGrp="1"/>
          </p:cNvSpPr>
          <p:nvPr>
            <p:ph type="title"/>
          </p:nvPr>
        </p:nvSpPr>
        <p:spPr/>
        <p:txBody>
          <a:bodyPr/>
          <a:lstStyle/>
          <a:p>
            <a:r>
              <a:rPr lang="en-US" dirty="0"/>
              <a:t>Characteristics, Continuum and Consistency</a:t>
            </a:r>
          </a:p>
        </p:txBody>
      </p:sp>
      <p:sp>
        <p:nvSpPr>
          <p:cNvPr id="3" name="Content Placeholder 2">
            <a:extLst>
              <a:ext uri="{FF2B5EF4-FFF2-40B4-BE49-F238E27FC236}">
                <a16:creationId xmlns:a16="http://schemas.microsoft.com/office/drawing/2014/main" id="{8180721E-98AE-5113-075C-ACAD4FC58856}"/>
              </a:ext>
            </a:extLst>
          </p:cNvPr>
          <p:cNvSpPr>
            <a:spLocks noGrp="1"/>
          </p:cNvSpPr>
          <p:nvPr>
            <p:ph idx="1"/>
          </p:nvPr>
        </p:nvSpPr>
        <p:spPr/>
        <p:txBody>
          <a:bodyPr>
            <a:normAutofit/>
          </a:bodyPr>
          <a:lstStyle/>
          <a:p>
            <a:r>
              <a:rPr lang="en-US" sz="3200" dirty="0"/>
              <a:t>Attributes change semantically</a:t>
            </a:r>
          </a:p>
          <a:p>
            <a:r>
              <a:rPr lang="en-US" sz="3200" dirty="0"/>
              <a:t>Individuals maintain consistency throughout continuum</a:t>
            </a:r>
          </a:p>
          <a:p>
            <a:r>
              <a:rPr lang="en-US" sz="3200" dirty="0"/>
              <a:t>Axioms help define consistency</a:t>
            </a:r>
          </a:p>
          <a:p>
            <a:r>
              <a:rPr lang="en-US" sz="3200" dirty="0"/>
              <a:t>Subset of characteristics may help define the classification</a:t>
            </a:r>
          </a:p>
          <a:p>
            <a:r>
              <a:rPr lang="en-US" sz="3200" dirty="0"/>
              <a:t>Certain attributes help establish an identity</a:t>
            </a:r>
          </a:p>
        </p:txBody>
      </p:sp>
    </p:spTree>
    <p:extLst>
      <p:ext uri="{BB962C8B-B14F-4D97-AF65-F5344CB8AC3E}">
        <p14:creationId xmlns:p14="http://schemas.microsoft.com/office/powerpoint/2010/main" val="2123365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128D-234F-F7BE-7D3A-1151474A9A9F}"/>
              </a:ext>
            </a:extLst>
          </p:cNvPr>
          <p:cNvSpPr>
            <a:spLocks noGrp="1"/>
          </p:cNvSpPr>
          <p:nvPr>
            <p:ph type="title"/>
          </p:nvPr>
        </p:nvSpPr>
        <p:spPr/>
        <p:txBody>
          <a:bodyPr/>
          <a:lstStyle/>
          <a:p>
            <a:r>
              <a:rPr lang="en-US" dirty="0"/>
              <a:t>Entities: Actors and Things Acted Upon</a:t>
            </a:r>
          </a:p>
        </p:txBody>
      </p:sp>
      <p:sp>
        <p:nvSpPr>
          <p:cNvPr id="3" name="Text Placeholder 2">
            <a:extLst>
              <a:ext uri="{FF2B5EF4-FFF2-40B4-BE49-F238E27FC236}">
                <a16:creationId xmlns:a16="http://schemas.microsoft.com/office/drawing/2014/main" id="{40B78875-3C57-DB1D-3F8B-FE7894CFF32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15116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8660-632C-066A-F1EE-F97B5EC45C7C}"/>
              </a:ext>
            </a:extLst>
          </p:cNvPr>
          <p:cNvSpPr>
            <a:spLocks noGrp="1"/>
          </p:cNvSpPr>
          <p:nvPr>
            <p:ph type="title"/>
          </p:nvPr>
        </p:nvSpPr>
        <p:spPr/>
        <p:txBody>
          <a:bodyPr/>
          <a:lstStyle/>
          <a:p>
            <a:r>
              <a:rPr lang="en-US" dirty="0"/>
              <a:t>Remember Object-Orientation</a:t>
            </a:r>
          </a:p>
        </p:txBody>
      </p:sp>
      <p:sp>
        <p:nvSpPr>
          <p:cNvPr id="3" name="Content Placeholder 2">
            <a:extLst>
              <a:ext uri="{FF2B5EF4-FFF2-40B4-BE49-F238E27FC236}">
                <a16:creationId xmlns:a16="http://schemas.microsoft.com/office/drawing/2014/main" id="{1AA3144F-B067-3DA2-8064-917B0AA3D868}"/>
              </a:ext>
            </a:extLst>
          </p:cNvPr>
          <p:cNvSpPr>
            <a:spLocks noGrp="1"/>
          </p:cNvSpPr>
          <p:nvPr>
            <p:ph idx="1"/>
          </p:nvPr>
        </p:nvSpPr>
        <p:spPr/>
        <p:txBody>
          <a:bodyPr>
            <a:normAutofit/>
          </a:bodyPr>
          <a:lstStyle/>
          <a:p>
            <a:r>
              <a:rPr lang="en-US" sz="3200" dirty="0"/>
              <a:t>Object encapsulate state and model behavior</a:t>
            </a:r>
          </a:p>
          <a:p>
            <a:r>
              <a:rPr lang="en-US" sz="3200" dirty="0"/>
              <a:t>Some objects are acted upon</a:t>
            </a:r>
          </a:p>
          <a:p>
            <a:r>
              <a:rPr lang="en-US" sz="3200" dirty="0"/>
              <a:t>Some objects are actors and act upon others</a:t>
            </a:r>
          </a:p>
          <a:p>
            <a:r>
              <a:rPr lang="en-US" sz="3200" dirty="0"/>
              <a:t>Don’t force behavior on individual domain objects that isn’t natural</a:t>
            </a:r>
          </a:p>
        </p:txBody>
      </p:sp>
    </p:spTree>
    <p:extLst>
      <p:ext uri="{BB962C8B-B14F-4D97-AF65-F5344CB8AC3E}">
        <p14:creationId xmlns:p14="http://schemas.microsoft.com/office/powerpoint/2010/main" val="398115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12EF-FB82-CABA-F78D-E519573A5BC7}"/>
              </a:ext>
            </a:extLst>
          </p:cNvPr>
          <p:cNvSpPr>
            <a:spLocks noGrp="1"/>
          </p:cNvSpPr>
          <p:nvPr>
            <p:ph type="ctrTitle"/>
          </p:nvPr>
        </p:nvSpPr>
        <p:spPr/>
        <p:txBody>
          <a:bodyPr/>
          <a:lstStyle/>
          <a:p>
            <a:r>
              <a:rPr lang="en-US" dirty="0"/>
              <a:t>DDD Ontologically</a:t>
            </a:r>
          </a:p>
        </p:txBody>
      </p:sp>
      <p:sp>
        <p:nvSpPr>
          <p:cNvPr id="3" name="Subtitle 2">
            <a:extLst>
              <a:ext uri="{FF2B5EF4-FFF2-40B4-BE49-F238E27FC236}">
                <a16:creationId xmlns:a16="http://schemas.microsoft.com/office/drawing/2014/main" id="{687091A9-64AF-E3D5-4490-CA9E5478E060}"/>
              </a:ext>
            </a:extLst>
          </p:cNvPr>
          <p:cNvSpPr>
            <a:spLocks noGrp="1"/>
          </p:cNvSpPr>
          <p:nvPr>
            <p:ph type="subTitle" idx="1"/>
          </p:nvPr>
        </p:nvSpPr>
        <p:spPr/>
        <p:txBody>
          <a:bodyPr/>
          <a:lstStyle/>
          <a:p>
            <a:r>
              <a:rPr lang="en-US" dirty="0"/>
              <a:t>Peter Ritchie</a:t>
            </a:r>
          </a:p>
          <a:p>
            <a:r>
              <a:rPr lang="en-US" dirty="0"/>
              <a:t>Prairie </a:t>
            </a:r>
            <a:r>
              <a:rPr lang="en-US" dirty="0" err="1"/>
              <a:t>DevCon</a:t>
            </a:r>
            <a:r>
              <a:rPr lang="en-US" dirty="0"/>
              <a:t> (</a:t>
            </a:r>
            <a:r>
              <a:rPr lang="en-US" dirty="0" err="1"/>
              <a:t>PrDC</a:t>
            </a:r>
            <a:r>
              <a:rPr lang="en-US" dirty="0"/>
              <a:t>) Winnipeg 2024</a:t>
            </a:r>
          </a:p>
        </p:txBody>
      </p:sp>
    </p:spTree>
    <p:extLst>
      <p:ext uri="{BB962C8B-B14F-4D97-AF65-F5344CB8AC3E}">
        <p14:creationId xmlns:p14="http://schemas.microsoft.com/office/powerpoint/2010/main" val="2593971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3C7C-6A83-7C79-19BE-1A733D17DBED}"/>
              </a:ext>
            </a:extLst>
          </p:cNvPr>
          <p:cNvSpPr>
            <a:spLocks noGrp="1"/>
          </p:cNvSpPr>
          <p:nvPr>
            <p:ph type="title"/>
          </p:nvPr>
        </p:nvSpPr>
        <p:spPr/>
        <p:txBody>
          <a:bodyPr/>
          <a:lstStyle/>
          <a:p>
            <a:r>
              <a:rPr lang="en-US" dirty="0"/>
              <a:t>Filling in the Blanks</a:t>
            </a:r>
          </a:p>
        </p:txBody>
      </p:sp>
      <p:sp>
        <p:nvSpPr>
          <p:cNvPr id="3" name="Text Placeholder 2">
            <a:extLst>
              <a:ext uri="{FF2B5EF4-FFF2-40B4-BE49-F238E27FC236}">
                <a16:creationId xmlns:a16="http://schemas.microsoft.com/office/drawing/2014/main" id="{DE1332BD-8FDF-A0C5-2099-B0659E20BDC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79763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2577-A043-4A47-EEB9-FA23493B1B13}"/>
              </a:ext>
            </a:extLst>
          </p:cNvPr>
          <p:cNvSpPr>
            <a:spLocks noGrp="1"/>
          </p:cNvSpPr>
          <p:nvPr>
            <p:ph type="title"/>
          </p:nvPr>
        </p:nvSpPr>
        <p:spPr/>
        <p:txBody>
          <a:bodyPr/>
          <a:lstStyle/>
          <a:p>
            <a:r>
              <a:rPr lang="en-US" dirty="0"/>
              <a:t>Leveraging Thinking Ontologically</a:t>
            </a:r>
          </a:p>
        </p:txBody>
      </p:sp>
      <p:sp>
        <p:nvSpPr>
          <p:cNvPr id="3" name="Text Placeholder 2">
            <a:extLst>
              <a:ext uri="{FF2B5EF4-FFF2-40B4-BE49-F238E27FC236}">
                <a16:creationId xmlns:a16="http://schemas.microsoft.com/office/drawing/2014/main" id="{351E00F4-A1E5-3B36-C83B-CACFE1E557B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90299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867E-105E-9A88-671F-89C6FEB6F0A3}"/>
              </a:ext>
            </a:extLst>
          </p:cNvPr>
          <p:cNvSpPr>
            <a:spLocks noGrp="1"/>
          </p:cNvSpPr>
          <p:nvPr>
            <p:ph type="title"/>
          </p:nvPr>
        </p:nvSpPr>
        <p:spPr/>
        <p:txBody>
          <a:bodyPr/>
          <a:lstStyle/>
          <a:p>
            <a:r>
              <a:rPr lang="en-US" dirty="0"/>
              <a:t>Fill in the Blanks - Aggregate Continuum</a:t>
            </a:r>
          </a:p>
        </p:txBody>
      </p:sp>
      <p:graphicFrame>
        <p:nvGraphicFramePr>
          <p:cNvPr id="5" name="Content Placeholder 4">
            <a:extLst>
              <a:ext uri="{FF2B5EF4-FFF2-40B4-BE49-F238E27FC236}">
                <a16:creationId xmlns:a16="http://schemas.microsoft.com/office/drawing/2014/main" id="{28C3BCA4-098D-D95A-D1A4-CF4E1D741484}"/>
              </a:ext>
            </a:extLst>
          </p:cNvPr>
          <p:cNvGraphicFramePr>
            <a:graphicFrameLocks noGrp="1"/>
          </p:cNvGraphicFramePr>
          <p:nvPr>
            <p:ph idx="1"/>
            <p:extLst>
              <p:ext uri="{D42A27DB-BD31-4B8C-83A1-F6EECF244321}">
                <p14:modId xmlns:p14="http://schemas.microsoft.com/office/powerpoint/2010/main" val="1526872417"/>
              </p:ext>
            </p:extLst>
          </p:nvPr>
        </p:nvGraphicFramePr>
        <p:xfrm>
          <a:off x="818028" y="1825625"/>
          <a:ext cx="10515600" cy="4297680"/>
        </p:xfrm>
        <a:graphic>
          <a:graphicData uri="http://schemas.openxmlformats.org/drawingml/2006/table">
            <a:tbl>
              <a:tblPr firstRow="1" bandRow="1">
                <a:tableStyleId>{8799B23B-EC83-4686-B30A-512413B5E67A}</a:tableStyleId>
              </a:tblPr>
              <a:tblGrid>
                <a:gridCol w="2103120">
                  <a:extLst>
                    <a:ext uri="{9D8B030D-6E8A-4147-A177-3AD203B41FA5}">
                      <a16:colId xmlns:a16="http://schemas.microsoft.com/office/drawing/2014/main" val="715460468"/>
                    </a:ext>
                  </a:extLst>
                </a:gridCol>
                <a:gridCol w="2103120">
                  <a:extLst>
                    <a:ext uri="{9D8B030D-6E8A-4147-A177-3AD203B41FA5}">
                      <a16:colId xmlns:a16="http://schemas.microsoft.com/office/drawing/2014/main" val="2425332247"/>
                    </a:ext>
                  </a:extLst>
                </a:gridCol>
                <a:gridCol w="2103120">
                  <a:extLst>
                    <a:ext uri="{9D8B030D-6E8A-4147-A177-3AD203B41FA5}">
                      <a16:colId xmlns:a16="http://schemas.microsoft.com/office/drawing/2014/main" val="2594304286"/>
                    </a:ext>
                  </a:extLst>
                </a:gridCol>
                <a:gridCol w="2103120">
                  <a:extLst>
                    <a:ext uri="{9D8B030D-6E8A-4147-A177-3AD203B41FA5}">
                      <a16:colId xmlns:a16="http://schemas.microsoft.com/office/drawing/2014/main" val="757641793"/>
                    </a:ext>
                  </a:extLst>
                </a:gridCol>
                <a:gridCol w="2103120">
                  <a:extLst>
                    <a:ext uri="{9D8B030D-6E8A-4147-A177-3AD203B41FA5}">
                      <a16:colId xmlns:a16="http://schemas.microsoft.com/office/drawing/2014/main" val="1475436890"/>
                    </a:ext>
                  </a:extLst>
                </a:gridCol>
              </a:tblGrid>
              <a:tr h="370840">
                <a:tc>
                  <a:txBody>
                    <a:bodyPr/>
                    <a:lstStyle/>
                    <a:p>
                      <a:r>
                        <a:rPr lang="en-US" sz="3600" b="1" dirty="0"/>
                        <a:t>State Change</a:t>
                      </a:r>
                    </a:p>
                  </a:txBody>
                  <a:tcPr/>
                </a:tc>
                <a:tc>
                  <a:txBody>
                    <a:bodyPr/>
                    <a:lstStyle/>
                    <a:p>
                      <a:pPr algn="ctr"/>
                      <a:r>
                        <a:rPr lang="en-US" sz="3600" dirty="0"/>
                        <a:t>Action, Event?</a:t>
                      </a:r>
                    </a:p>
                  </a:txBody>
                  <a:tcPr/>
                </a:tc>
                <a:tc>
                  <a:txBody>
                    <a:bodyPr/>
                    <a:lstStyle/>
                    <a:p>
                      <a:pPr algn="ctr"/>
                      <a:r>
                        <a:rPr lang="en-US" sz="3600" dirty="0"/>
                        <a:t>Use Case?</a:t>
                      </a:r>
                    </a:p>
                  </a:txBody>
                  <a:tcPr/>
                </a:tc>
                <a:tc>
                  <a:txBody>
                    <a:bodyPr/>
                    <a:lstStyle/>
                    <a:p>
                      <a:pPr algn="ctr"/>
                      <a:r>
                        <a:rPr lang="en-US" sz="3600" dirty="0"/>
                        <a:t>Axioms, Rules?</a:t>
                      </a:r>
                    </a:p>
                  </a:txBody>
                  <a:tcPr/>
                </a:tc>
                <a:tc>
                  <a:txBody>
                    <a:bodyPr/>
                    <a:lstStyle/>
                    <a:p>
                      <a:pPr algn="ctr"/>
                      <a:r>
                        <a:rPr lang="en-US" sz="3600" dirty="0"/>
                        <a:t>Actors?</a:t>
                      </a:r>
                    </a:p>
                  </a:txBody>
                  <a:tcPr/>
                </a:tc>
                <a:extLst>
                  <a:ext uri="{0D108BD9-81ED-4DB2-BD59-A6C34878D82A}">
                    <a16:rowId xmlns:a16="http://schemas.microsoft.com/office/drawing/2014/main" val="2597029221"/>
                  </a:ext>
                </a:extLst>
              </a:tr>
              <a:tr h="370840">
                <a:tc>
                  <a:txBody>
                    <a:bodyPr/>
                    <a:lstStyle/>
                    <a:p>
                      <a:r>
                        <a:rPr lang="en-US" sz="3600" b="1" dirty="0"/>
                        <a:t>Create</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extLst>
                  <a:ext uri="{0D108BD9-81ED-4DB2-BD59-A6C34878D82A}">
                    <a16:rowId xmlns:a16="http://schemas.microsoft.com/office/drawing/2014/main" val="2451960797"/>
                  </a:ext>
                </a:extLst>
              </a:tr>
              <a:tr h="1188720">
                <a:tc>
                  <a:txBody>
                    <a:bodyPr/>
                    <a:lstStyle/>
                    <a:p>
                      <a:r>
                        <a:rPr lang="en-US" sz="3600" b="1" dirty="0"/>
                        <a:t>Update</a:t>
                      </a:r>
                    </a:p>
                  </a:txBody>
                  <a:tcPr anchor="ctr"/>
                </a:tc>
                <a:tc>
                  <a:txBody>
                    <a:bodyPr/>
                    <a:lstStyle/>
                    <a:p>
                      <a:pPr algn="ctr"/>
                      <a:r>
                        <a:rPr lang="en-US" sz="3600" dirty="0">
                          <a:solidFill>
                            <a:srgbClr val="FF0000"/>
                          </a:solidFill>
                          <a:latin typeface="Arial Black" panose="020B0A04020102020204" pitchFamily="34" charset="0"/>
                        </a:rPr>
                        <a:t>?</a:t>
                      </a:r>
                    </a:p>
                  </a:txBody>
                  <a:tcPr anchor="ctr"/>
                </a:tc>
                <a:tc>
                  <a:txBody>
                    <a:bodyPr/>
                    <a:lstStyle/>
                    <a:p>
                      <a:pPr algn="ctr"/>
                      <a:r>
                        <a:rPr lang="en-US" sz="3600" dirty="0">
                          <a:solidFill>
                            <a:srgbClr val="FF0000"/>
                          </a:solidFill>
                          <a:latin typeface="Arial Black" panose="020B0A04020102020204" pitchFamily="34" charset="0"/>
                        </a:rPr>
                        <a:t>?</a:t>
                      </a:r>
                    </a:p>
                  </a:txBody>
                  <a:tcPr anchor="ctr"/>
                </a:tc>
                <a:tc>
                  <a:txBody>
                    <a:bodyPr/>
                    <a:lstStyle/>
                    <a:p>
                      <a:pPr algn="ctr"/>
                      <a:r>
                        <a:rPr lang="en-US" sz="3600" dirty="0">
                          <a:solidFill>
                            <a:srgbClr val="FF0000"/>
                          </a:solidFill>
                          <a:latin typeface="Arial Black" panose="020B0A04020102020204" pitchFamily="34" charset="0"/>
                        </a:rPr>
                        <a:t>?</a:t>
                      </a:r>
                    </a:p>
                  </a:txBody>
                  <a:tcPr anchor="ctr"/>
                </a:tc>
                <a:tc>
                  <a:txBody>
                    <a:bodyPr/>
                    <a:lstStyle/>
                    <a:p>
                      <a:pPr algn="ctr"/>
                      <a:r>
                        <a:rPr lang="en-US" sz="3600" dirty="0">
                          <a:solidFill>
                            <a:srgbClr val="FF0000"/>
                          </a:solidFill>
                          <a:latin typeface="Arial Black" panose="020B0A04020102020204" pitchFamily="34" charset="0"/>
                        </a:rPr>
                        <a:t>?</a:t>
                      </a:r>
                    </a:p>
                  </a:txBody>
                  <a:tcPr anchor="ctr"/>
                </a:tc>
                <a:extLst>
                  <a:ext uri="{0D108BD9-81ED-4DB2-BD59-A6C34878D82A}">
                    <a16:rowId xmlns:a16="http://schemas.microsoft.com/office/drawing/2014/main" val="1978925788"/>
                  </a:ext>
                </a:extLst>
              </a:tr>
              <a:tr h="370840">
                <a:tc>
                  <a:txBody>
                    <a:bodyPr/>
                    <a:lstStyle/>
                    <a:p>
                      <a:r>
                        <a:rPr lang="en-US" sz="3600" b="1" dirty="0"/>
                        <a:t>Update</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extLst>
                  <a:ext uri="{0D108BD9-81ED-4DB2-BD59-A6C34878D82A}">
                    <a16:rowId xmlns:a16="http://schemas.microsoft.com/office/drawing/2014/main" val="3005867108"/>
                  </a:ext>
                </a:extLst>
              </a:tr>
              <a:tr h="370840">
                <a:tc>
                  <a:txBody>
                    <a:bodyPr/>
                    <a:lstStyle/>
                    <a:p>
                      <a:r>
                        <a:rPr lang="en-US" sz="3600" b="1" dirty="0"/>
                        <a:t>Destroy</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extLst>
                  <a:ext uri="{0D108BD9-81ED-4DB2-BD59-A6C34878D82A}">
                    <a16:rowId xmlns:a16="http://schemas.microsoft.com/office/drawing/2014/main" val="87387435"/>
                  </a:ext>
                </a:extLst>
              </a:tr>
            </a:tbl>
          </a:graphicData>
        </a:graphic>
      </p:graphicFrame>
    </p:spTree>
    <p:extLst>
      <p:ext uri="{BB962C8B-B14F-4D97-AF65-F5344CB8AC3E}">
        <p14:creationId xmlns:p14="http://schemas.microsoft.com/office/powerpoint/2010/main" val="1941462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867E-105E-9A88-671F-89C6FEB6F0A3}"/>
              </a:ext>
            </a:extLst>
          </p:cNvPr>
          <p:cNvSpPr>
            <a:spLocks noGrp="1"/>
          </p:cNvSpPr>
          <p:nvPr>
            <p:ph type="title"/>
          </p:nvPr>
        </p:nvSpPr>
        <p:spPr/>
        <p:txBody>
          <a:bodyPr/>
          <a:lstStyle/>
          <a:p>
            <a:r>
              <a:rPr lang="en-US" dirty="0"/>
              <a:t>Fill in the Blanks - Aggregate Continuum</a:t>
            </a:r>
          </a:p>
        </p:txBody>
      </p:sp>
      <p:graphicFrame>
        <p:nvGraphicFramePr>
          <p:cNvPr id="5" name="Content Placeholder 4">
            <a:extLst>
              <a:ext uri="{FF2B5EF4-FFF2-40B4-BE49-F238E27FC236}">
                <a16:creationId xmlns:a16="http://schemas.microsoft.com/office/drawing/2014/main" id="{28C3BCA4-098D-D95A-D1A4-CF4E1D741484}"/>
              </a:ext>
            </a:extLst>
          </p:cNvPr>
          <p:cNvGraphicFramePr>
            <a:graphicFrameLocks noGrp="1"/>
          </p:cNvGraphicFramePr>
          <p:nvPr>
            <p:ph idx="1"/>
            <p:extLst>
              <p:ext uri="{D42A27DB-BD31-4B8C-83A1-F6EECF244321}">
                <p14:modId xmlns:p14="http://schemas.microsoft.com/office/powerpoint/2010/main" val="2067719828"/>
              </p:ext>
            </p:extLst>
          </p:nvPr>
        </p:nvGraphicFramePr>
        <p:xfrm>
          <a:off x="818028" y="1825625"/>
          <a:ext cx="10515600" cy="4297680"/>
        </p:xfrm>
        <a:graphic>
          <a:graphicData uri="http://schemas.openxmlformats.org/drawingml/2006/table">
            <a:tbl>
              <a:tblPr firstRow="1" bandRow="1">
                <a:tableStyleId>{8799B23B-EC83-4686-B30A-512413B5E67A}</a:tableStyleId>
              </a:tblPr>
              <a:tblGrid>
                <a:gridCol w="2103120">
                  <a:extLst>
                    <a:ext uri="{9D8B030D-6E8A-4147-A177-3AD203B41FA5}">
                      <a16:colId xmlns:a16="http://schemas.microsoft.com/office/drawing/2014/main" val="715460468"/>
                    </a:ext>
                  </a:extLst>
                </a:gridCol>
                <a:gridCol w="2103120">
                  <a:extLst>
                    <a:ext uri="{9D8B030D-6E8A-4147-A177-3AD203B41FA5}">
                      <a16:colId xmlns:a16="http://schemas.microsoft.com/office/drawing/2014/main" val="2425332247"/>
                    </a:ext>
                  </a:extLst>
                </a:gridCol>
                <a:gridCol w="2103120">
                  <a:extLst>
                    <a:ext uri="{9D8B030D-6E8A-4147-A177-3AD203B41FA5}">
                      <a16:colId xmlns:a16="http://schemas.microsoft.com/office/drawing/2014/main" val="2594304286"/>
                    </a:ext>
                  </a:extLst>
                </a:gridCol>
                <a:gridCol w="2103120">
                  <a:extLst>
                    <a:ext uri="{9D8B030D-6E8A-4147-A177-3AD203B41FA5}">
                      <a16:colId xmlns:a16="http://schemas.microsoft.com/office/drawing/2014/main" val="757641793"/>
                    </a:ext>
                  </a:extLst>
                </a:gridCol>
                <a:gridCol w="2103120">
                  <a:extLst>
                    <a:ext uri="{9D8B030D-6E8A-4147-A177-3AD203B41FA5}">
                      <a16:colId xmlns:a16="http://schemas.microsoft.com/office/drawing/2014/main" val="1475436890"/>
                    </a:ext>
                  </a:extLst>
                </a:gridCol>
              </a:tblGrid>
              <a:tr h="370840">
                <a:tc>
                  <a:txBody>
                    <a:bodyPr/>
                    <a:lstStyle/>
                    <a:p>
                      <a:r>
                        <a:rPr lang="en-US" sz="3600" b="1" dirty="0"/>
                        <a:t>State Change</a:t>
                      </a:r>
                    </a:p>
                  </a:txBody>
                  <a:tcPr/>
                </a:tc>
                <a:tc>
                  <a:txBody>
                    <a:bodyPr/>
                    <a:lstStyle/>
                    <a:p>
                      <a:pPr algn="ctr"/>
                      <a:r>
                        <a:rPr lang="en-US" sz="3600" dirty="0"/>
                        <a:t>Action, Event?</a:t>
                      </a:r>
                    </a:p>
                  </a:txBody>
                  <a:tcPr/>
                </a:tc>
                <a:tc>
                  <a:txBody>
                    <a:bodyPr/>
                    <a:lstStyle/>
                    <a:p>
                      <a:pPr algn="ctr"/>
                      <a:r>
                        <a:rPr lang="en-US" sz="3600" dirty="0"/>
                        <a:t>Use Case?</a:t>
                      </a:r>
                    </a:p>
                  </a:txBody>
                  <a:tcPr/>
                </a:tc>
                <a:tc>
                  <a:txBody>
                    <a:bodyPr/>
                    <a:lstStyle/>
                    <a:p>
                      <a:pPr algn="ctr"/>
                      <a:r>
                        <a:rPr lang="en-US" sz="3600" dirty="0"/>
                        <a:t>Axioms, Rules?</a:t>
                      </a:r>
                    </a:p>
                  </a:txBody>
                  <a:tcPr/>
                </a:tc>
                <a:tc>
                  <a:txBody>
                    <a:bodyPr/>
                    <a:lstStyle/>
                    <a:p>
                      <a:pPr algn="ctr"/>
                      <a:r>
                        <a:rPr lang="en-US" sz="3600" dirty="0"/>
                        <a:t>Actors?</a:t>
                      </a:r>
                    </a:p>
                  </a:txBody>
                  <a:tcPr/>
                </a:tc>
                <a:extLst>
                  <a:ext uri="{0D108BD9-81ED-4DB2-BD59-A6C34878D82A}">
                    <a16:rowId xmlns:a16="http://schemas.microsoft.com/office/drawing/2014/main" val="2597029221"/>
                  </a:ext>
                </a:extLst>
              </a:tr>
              <a:tr h="370840">
                <a:tc>
                  <a:txBody>
                    <a:bodyPr/>
                    <a:lstStyle/>
                    <a:p>
                      <a:r>
                        <a:rPr lang="en-US" sz="3600" b="1" dirty="0"/>
                        <a:t>Create</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extLst>
                  <a:ext uri="{0D108BD9-81ED-4DB2-BD59-A6C34878D82A}">
                    <a16:rowId xmlns:a16="http://schemas.microsoft.com/office/drawing/2014/main" val="2451960797"/>
                  </a:ext>
                </a:extLst>
              </a:tr>
              <a:tr h="370840">
                <a:tc>
                  <a:txBody>
                    <a:bodyPr/>
                    <a:lstStyle/>
                    <a:p>
                      <a:r>
                        <a:rPr lang="en-US" sz="3600" b="1" kern="1200" dirty="0">
                          <a:solidFill>
                            <a:schemeClr val="tx2">
                              <a:lumMod val="75000"/>
                              <a:lumOff val="25000"/>
                            </a:schemeClr>
                          </a:solidFill>
                          <a:latin typeface="Ink Free" panose="03080402000500000000" pitchFamily="66" charset="0"/>
                          <a:ea typeface="+mn-ea"/>
                          <a:cs typeface="+mn-cs"/>
                        </a:rPr>
                        <a:t>Correct Address</a:t>
                      </a:r>
                    </a:p>
                  </a:txBody>
                  <a:tcPr/>
                </a:tc>
                <a:tc>
                  <a:txBody>
                    <a:bodyPr/>
                    <a:lstStyle/>
                    <a:p>
                      <a:pPr algn="ctr"/>
                      <a:r>
                        <a:rPr lang="en-US" sz="3600" b="0" kern="1200" dirty="0">
                          <a:solidFill>
                            <a:schemeClr val="tx2">
                              <a:lumMod val="75000"/>
                              <a:lumOff val="25000"/>
                            </a:schemeClr>
                          </a:solidFill>
                          <a:latin typeface="Ink Free" panose="03080402000500000000" pitchFamily="66" charset="0"/>
                          <a:ea typeface="+mn-ea"/>
                          <a:cs typeface="+mn-cs"/>
                        </a:rPr>
                        <a:t>Support</a:t>
                      </a:r>
                    </a:p>
                  </a:txBody>
                  <a:tcPr anchor="ctr"/>
                </a:tc>
                <a:tc>
                  <a:txBody>
                    <a:bodyPr/>
                    <a:lstStyle/>
                    <a:p>
                      <a:pPr algn="ctr"/>
                      <a:r>
                        <a:rPr lang="en-US" sz="3600" b="0" kern="1200" dirty="0">
                          <a:solidFill>
                            <a:schemeClr val="tx2">
                              <a:lumMod val="75000"/>
                              <a:lumOff val="25000"/>
                            </a:schemeClr>
                          </a:solidFill>
                          <a:latin typeface="Ink Free" panose="03080402000500000000" pitchFamily="66" charset="0"/>
                          <a:ea typeface="+mn-ea"/>
                          <a:cs typeface="+mn-cs"/>
                        </a:rPr>
                        <a:t>Incorrect Address</a:t>
                      </a:r>
                    </a:p>
                  </a:txBody>
                  <a:tcPr anchor="ctr"/>
                </a:tc>
                <a:tc>
                  <a:txBody>
                    <a:bodyPr/>
                    <a:lstStyle/>
                    <a:p>
                      <a:pPr algn="ctr"/>
                      <a:r>
                        <a:rPr lang="en-US" sz="3600" dirty="0">
                          <a:solidFill>
                            <a:srgbClr val="FF0000"/>
                          </a:solidFill>
                          <a:latin typeface="Arial Black" panose="020B0A04020102020204" pitchFamily="34" charset="0"/>
                        </a:rPr>
                        <a:t>?</a:t>
                      </a:r>
                    </a:p>
                  </a:txBody>
                  <a:tcPr anchor="ctr"/>
                </a:tc>
                <a:tc>
                  <a:txBody>
                    <a:bodyPr/>
                    <a:lstStyle/>
                    <a:p>
                      <a:pPr algn="ctr"/>
                      <a:r>
                        <a:rPr lang="en-US" sz="3600" dirty="0">
                          <a:solidFill>
                            <a:srgbClr val="FF0000"/>
                          </a:solidFill>
                          <a:latin typeface="Arial Black" panose="020B0A04020102020204" pitchFamily="34" charset="0"/>
                        </a:rPr>
                        <a:t>?</a:t>
                      </a:r>
                    </a:p>
                  </a:txBody>
                  <a:tcPr anchor="ctr"/>
                </a:tc>
                <a:extLst>
                  <a:ext uri="{0D108BD9-81ED-4DB2-BD59-A6C34878D82A}">
                    <a16:rowId xmlns:a16="http://schemas.microsoft.com/office/drawing/2014/main" val="1978925788"/>
                  </a:ext>
                </a:extLst>
              </a:tr>
              <a:tr h="370840">
                <a:tc>
                  <a:txBody>
                    <a:bodyPr/>
                    <a:lstStyle/>
                    <a:p>
                      <a:r>
                        <a:rPr lang="en-US" sz="3600" b="1" kern="1200" dirty="0">
                          <a:solidFill>
                            <a:schemeClr val="tx2">
                              <a:lumMod val="75000"/>
                              <a:lumOff val="25000"/>
                            </a:schemeClr>
                          </a:solidFill>
                          <a:latin typeface="Ink Free" panose="03080402000500000000" pitchFamily="66" charset="0"/>
                          <a:ea typeface="+mn-ea"/>
                          <a:cs typeface="+mn-cs"/>
                        </a:rPr>
                        <a:t>Move</a:t>
                      </a:r>
                    </a:p>
                  </a:txBody>
                  <a:tcPr/>
                </a:tc>
                <a:tc>
                  <a:txBody>
                    <a:bodyPr/>
                    <a:lstStyle/>
                    <a:p>
                      <a:pPr algn="ctr"/>
                      <a:r>
                        <a:rPr lang="en-US" sz="3600" b="0" kern="1200" dirty="0">
                          <a:solidFill>
                            <a:schemeClr val="tx2">
                              <a:lumMod val="75000"/>
                              <a:lumOff val="25000"/>
                            </a:schemeClr>
                          </a:solidFill>
                          <a:latin typeface="Ink Free" panose="03080402000500000000" pitchFamily="66" charset="0"/>
                          <a:ea typeface="+mn-ea"/>
                          <a:cs typeface="+mn-cs"/>
                        </a:rPr>
                        <a:t>Moved</a:t>
                      </a:r>
                    </a:p>
                  </a:txBody>
                  <a:tcPr/>
                </a:tc>
                <a:tc>
                  <a:txBody>
                    <a:bodyPr/>
                    <a:lstStyle/>
                    <a:p>
                      <a:pPr algn="ctr"/>
                      <a:r>
                        <a:rPr lang="en-US" sz="3600" b="0" kern="1200" dirty="0">
                          <a:solidFill>
                            <a:schemeClr val="tx2">
                              <a:lumMod val="75000"/>
                              <a:lumOff val="25000"/>
                            </a:schemeClr>
                          </a:solidFill>
                          <a:latin typeface="Ink Free" panose="03080402000500000000" pitchFamily="66" charset="0"/>
                          <a:ea typeface="+mn-ea"/>
                          <a:cs typeface="+mn-cs"/>
                        </a:rPr>
                        <a:t>Move</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extLst>
                  <a:ext uri="{0D108BD9-81ED-4DB2-BD59-A6C34878D82A}">
                    <a16:rowId xmlns:a16="http://schemas.microsoft.com/office/drawing/2014/main" val="3005867108"/>
                  </a:ext>
                </a:extLst>
              </a:tr>
              <a:tr h="370840">
                <a:tc>
                  <a:txBody>
                    <a:bodyPr/>
                    <a:lstStyle/>
                    <a:p>
                      <a:r>
                        <a:rPr lang="en-US" sz="3600" b="1" dirty="0"/>
                        <a:t>Destroy</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extLst>
                  <a:ext uri="{0D108BD9-81ED-4DB2-BD59-A6C34878D82A}">
                    <a16:rowId xmlns:a16="http://schemas.microsoft.com/office/drawing/2014/main" val="87387435"/>
                  </a:ext>
                </a:extLst>
              </a:tr>
            </a:tbl>
          </a:graphicData>
        </a:graphic>
      </p:graphicFrame>
    </p:spTree>
    <p:extLst>
      <p:ext uri="{BB962C8B-B14F-4D97-AF65-F5344CB8AC3E}">
        <p14:creationId xmlns:p14="http://schemas.microsoft.com/office/powerpoint/2010/main" val="51527133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867E-105E-9A88-671F-89C6FEB6F0A3}"/>
              </a:ext>
            </a:extLst>
          </p:cNvPr>
          <p:cNvSpPr>
            <a:spLocks noGrp="1"/>
          </p:cNvSpPr>
          <p:nvPr>
            <p:ph type="title"/>
          </p:nvPr>
        </p:nvSpPr>
        <p:spPr/>
        <p:txBody>
          <a:bodyPr/>
          <a:lstStyle/>
          <a:p>
            <a:r>
              <a:rPr lang="en-US" dirty="0"/>
              <a:t>Fill in the Blanks - Aggregate Continuum</a:t>
            </a:r>
          </a:p>
        </p:txBody>
      </p:sp>
      <p:graphicFrame>
        <p:nvGraphicFramePr>
          <p:cNvPr id="5" name="Content Placeholder 4">
            <a:extLst>
              <a:ext uri="{FF2B5EF4-FFF2-40B4-BE49-F238E27FC236}">
                <a16:creationId xmlns:a16="http://schemas.microsoft.com/office/drawing/2014/main" id="{28C3BCA4-098D-D95A-D1A4-CF4E1D741484}"/>
              </a:ext>
            </a:extLst>
          </p:cNvPr>
          <p:cNvGraphicFramePr>
            <a:graphicFrameLocks noGrp="1"/>
          </p:cNvGraphicFramePr>
          <p:nvPr>
            <p:ph idx="1"/>
            <p:extLst>
              <p:ext uri="{D42A27DB-BD31-4B8C-83A1-F6EECF244321}">
                <p14:modId xmlns:p14="http://schemas.microsoft.com/office/powerpoint/2010/main" val="1298757542"/>
              </p:ext>
            </p:extLst>
          </p:nvPr>
        </p:nvGraphicFramePr>
        <p:xfrm>
          <a:off x="818028" y="1825625"/>
          <a:ext cx="10515600" cy="4297680"/>
        </p:xfrm>
        <a:graphic>
          <a:graphicData uri="http://schemas.openxmlformats.org/drawingml/2006/table">
            <a:tbl>
              <a:tblPr firstRow="1" bandRow="1">
                <a:tableStyleId>{8799B23B-EC83-4686-B30A-512413B5E67A}</a:tableStyleId>
              </a:tblPr>
              <a:tblGrid>
                <a:gridCol w="2103120">
                  <a:extLst>
                    <a:ext uri="{9D8B030D-6E8A-4147-A177-3AD203B41FA5}">
                      <a16:colId xmlns:a16="http://schemas.microsoft.com/office/drawing/2014/main" val="715460468"/>
                    </a:ext>
                  </a:extLst>
                </a:gridCol>
                <a:gridCol w="2103120">
                  <a:extLst>
                    <a:ext uri="{9D8B030D-6E8A-4147-A177-3AD203B41FA5}">
                      <a16:colId xmlns:a16="http://schemas.microsoft.com/office/drawing/2014/main" val="2425332247"/>
                    </a:ext>
                  </a:extLst>
                </a:gridCol>
                <a:gridCol w="2103120">
                  <a:extLst>
                    <a:ext uri="{9D8B030D-6E8A-4147-A177-3AD203B41FA5}">
                      <a16:colId xmlns:a16="http://schemas.microsoft.com/office/drawing/2014/main" val="2594304286"/>
                    </a:ext>
                  </a:extLst>
                </a:gridCol>
                <a:gridCol w="2103120">
                  <a:extLst>
                    <a:ext uri="{9D8B030D-6E8A-4147-A177-3AD203B41FA5}">
                      <a16:colId xmlns:a16="http://schemas.microsoft.com/office/drawing/2014/main" val="757641793"/>
                    </a:ext>
                  </a:extLst>
                </a:gridCol>
                <a:gridCol w="2103120">
                  <a:extLst>
                    <a:ext uri="{9D8B030D-6E8A-4147-A177-3AD203B41FA5}">
                      <a16:colId xmlns:a16="http://schemas.microsoft.com/office/drawing/2014/main" val="1475436890"/>
                    </a:ext>
                  </a:extLst>
                </a:gridCol>
              </a:tblGrid>
              <a:tr h="370840">
                <a:tc>
                  <a:txBody>
                    <a:bodyPr/>
                    <a:lstStyle/>
                    <a:p>
                      <a:r>
                        <a:rPr lang="en-US" sz="3600" b="1" dirty="0"/>
                        <a:t>State Change</a:t>
                      </a:r>
                    </a:p>
                  </a:txBody>
                  <a:tcPr/>
                </a:tc>
                <a:tc>
                  <a:txBody>
                    <a:bodyPr/>
                    <a:lstStyle/>
                    <a:p>
                      <a:pPr algn="ctr"/>
                      <a:r>
                        <a:rPr lang="en-US" sz="3600" dirty="0"/>
                        <a:t>Action, Event?</a:t>
                      </a:r>
                    </a:p>
                  </a:txBody>
                  <a:tcPr/>
                </a:tc>
                <a:tc>
                  <a:txBody>
                    <a:bodyPr/>
                    <a:lstStyle/>
                    <a:p>
                      <a:pPr algn="ctr"/>
                      <a:r>
                        <a:rPr lang="en-US" sz="3600" dirty="0"/>
                        <a:t>Use Case?</a:t>
                      </a:r>
                    </a:p>
                  </a:txBody>
                  <a:tcPr/>
                </a:tc>
                <a:tc>
                  <a:txBody>
                    <a:bodyPr/>
                    <a:lstStyle/>
                    <a:p>
                      <a:pPr algn="ctr"/>
                      <a:r>
                        <a:rPr lang="en-US" sz="3600" dirty="0"/>
                        <a:t>Axioms, Rules?</a:t>
                      </a:r>
                    </a:p>
                  </a:txBody>
                  <a:tcPr/>
                </a:tc>
                <a:tc>
                  <a:txBody>
                    <a:bodyPr/>
                    <a:lstStyle/>
                    <a:p>
                      <a:pPr algn="ctr"/>
                      <a:r>
                        <a:rPr lang="en-US" sz="3600" dirty="0"/>
                        <a:t>Actors?</a:t>
                      </a:r>
                    </a:p>
                  </a:txBody>
                  <a:tcPr/>
                </a:tc>
                <a:extLst>
                  <a:ext uri="{0D108BD9-81ED-4DB2-BD59-A6C34878D82A}">
                    <a16:rowId xmlns:a16="http://schemas.microsoft.com/office/drawing/2014/main" val="2597029221"/>
                  </a:ext>
                </a:extLst>
              </a:tr>
              <a:tr h="370840">
                <a:tc>
                  <a:txBody>
                    <a:bodyPr/>
                    <a:lstStyle/>
                    <a:p>
                      <a:r>
                        <a:rPr lang="en-US" sz="3600" b="1" dirty="0"/>
                        <a:t>Create</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b="0" kern="1200" dirty="0">
                          <a:solidFill>
                            <a:schemeClr val="tx2">
                              <a:lumMod val="75000"/>
                              <a:lumOff val="25000"/>
                            </a:schemeClr>
                          </a:solidFill>
                          <a:latin typeface="Ink Free" panose="03080402000500000000" pitchFamily="66" charset="0"/>
                          <a:ea typeface="+mn-ea"/>
                          <a:cs typeface="+mn-cs"/>
                        </a:rPr>
                        <a:t>User</a:t>
                      </a:r>
                    </a:p>
                  </a:txBody>
                  <a:tcPr/>
                </a:tc>
                <a:extLst>
                  <a:ext uri="{0D108BD9-81ED-4DB2-BD59-A6C34878D82A}">
                    <a16:rowId xmlns:a16="http://schemas.microsoft.com/office/drawing/2014/main" val="2451960797"/>
                  </a:ext>
                </a:extLst>
              </a:tr>
              <a:tr h="370840">
                <a:tc>
                  <a:txBody>
                    <a:bodyPr/>
                    <a:lstStyle/>
                    <a:p>
                      <a:r>
                        <a:rPr lang="en-US" sz="3600" b="1" dirty="0">
                          <a:solidFill>
                            <a:schemeClr val="tx2">
                              <a:lumMod val="75000"/>
                              <a:lumOff val="25000"/>
                            </a:schemeClr>
                          </a:solidFill>
                          <a:latin typeface="Ink Free" panose="03080402000500000000" pitchFamily="66" charset="0"/>
                        </a:rPr>
                        <a:t>Correct Address</a:t>
                      </a:r>
                    </a:p>
                  </a:txBody>
                  <a:tcPr/>
                </a:tc>
                <a:tc>
                  <a:txBody>
                    <a:bodyPr/>
                    <a:lstStyle/>
                    <a:p>
                      <a:pPr algn="ctr"/>
                      <a:r>
                        <a:rPr lang="en-US" sz="3600" b="0" kern="1200" dirty="0">
                          <a:solidFill>
                            <a:schemeClr val="tx2">
                              <a:lumMod val="75000"/>
                              <a:lumOff val="25000"/>
                            </a:schemeClr>
                          </a:solidFill>
                          <a:latin typeface="Ink Free" panose="03080402000500000000" pitchFamily="66" charset="0"/>
                          <a:ea typeface="+mn-ea"/>
                          <a:cs typeface="+mn-cs"/>
                        </a:rPr>
                        <a:t>Support</a:t>
                      </a:r>
                    </a:p>
                  </a:txBody>
                  <a:tcPr anchor="ctr"/>
                </a:tc>
                <a:tc>
                  <a:txBody>
                    <a:bodyPr/>
                    <a:lstStyle/>
                    <a:p>
                      <a:pPr algn="ctr"/>
                      <a:r>
                        <a:rPr lang="en-US" sz="3600" b="0" kern="1200" dirty="0">
                          <a:solidFill>
                            <a:schemeClr val="tx2">
                              <a:lumMod val="75000"/>
                              <a:lumOff val="25000"/>
                            </a:schemeClr>
                          </a:solidFill>
                          <a:latin typeface="Ink Free" panose="03080402000500000000" pitchFamily="66" charset="0"/>
                          <a:ea typeface="+mn-ea"/>
                          <a:cs typeface="+mn-cs"/>
                        </a:rPr>
                        <a:t>Incorrect Address</a:t>
                      </a:r>
                    </a:p>
                  </a:txBody>
                  <a:tcPr anchor="ctr"/>
                </a:tc>
                <a:tc>
                  <a:txBody>
                    <a:bodyPr/>
                    <a:lstStyle/>
                    <a:p>
                      <a:pPr algn="ctr"/>
                      <a:r>
                        <a:rPr lang="en-US" sz="3600" dirty="0">
                          <a:solidFill>
                            <a:srgbClr val="FF0000"/>
                          </a:solidFill>
                          <a:latin typeface="Arial Black" panose="020B0A04020102020204" pitchFamily="34" charset="0"/>
                        </a:rPr>
                        <a:t>?</a:t>
                      </a:r>
                    </a:p>
                  </a:txBody>
                  <a:tcPr anchor="ctr"/>
                </a:tc>
                <a:tc>
                  <a:txBody>
                    <a:bodyPr/>
                    <a:lstStyle/>
                    <a:p>
                      <a:pPr algn="ctr"/>
                      <a:r>
                        <a:rPr lang="en-US" sz="3600" b="0" kern="1200" dirty="0">
                          <a:solidFill>
                            <a:schemeClr val="tx2">
                              <a:lumMod val="75000"/>
                              <a:lumOff val="25000"/>
                            </a:schemeClr>
                          </a:solidFill>
                          <a:latin typeface="Ink Free" panose="03080402000500000000" pitchFamily="66" charset="0"/>
                          <a:ea typeface="+mn-ea"/>
                          <a:cs typeface="+mn-cs"/>
                        </a:rPr>
                        <a:t>User</a:t>
                      </a:r>
                    </a:p>
                  </a:txBody>
                  <a:tcPr anchor="ctr"/>
                </a:tc>
                <a:extLst>
                  <a:ext uri="{0D108BD9-81ED-4DB2-BD59-A6C34878D82A}">
                    <a16:rowId xmlns:a16="http://schemas.microsoft.com/office/drawing/2014/main" val="1978925788"/>
                  </a:ext>
                </a:extLst>
              </a:tr>
              <a:tr h="370840">
                <a:tc>
                  <a:txBody>
                    <a:bodyPr/>
                    <a:lstStyle/>
                    <a:p>
                      <a:r>
                        <a:rPr lang="en-US" sz="3600" b="1" kern="1200" dirty="0">
                          <a:solidFill>
                            <a:schemeClr val="tx2">
                              <a:lumMod val="75000"/>
                              <a:lumOff val="25000"/>
                            </a:schemeClr>
                          </a:solidFill>
                          <a:latin typeface="Ink Free" panose="03080402000500000000" pitchFamily="66" charset="0"/>
                          <a:ea typeface="+mn-ea"/>
                          <a:cs typeface="+mn-cs"/>
                        </a:rPr>
                        <a:t>Move</a:t>
                      </a:r>
                    </a:p>
                  </a:txBody>
                  <a:tcPr/>
                </a:tc>
                <a:tc>
                  <a:txBody>
                    <a:bodyPr/>
                    <a:lstStyle/>
                    <a:p>
                      <a:pPr algn="ctr"/>
                      <a:r>
                        <a:rPr lang="en-US" sz="3600" b="0" kern="1200" dirty="0">
                          <a:solidFill>
                            <a:schemeClr val="tx2">
                              <a:lumMod val="75000"/>
                              <a:lumOff val="25000"/>
                            </a:schemeClr>
                          </a:solidFill>
                          <a:latin typeface="Ink Free" panose="03080402000500000000" pitchFamily="66" charset="0"/>
                          <a:ea typeface="+mn-ea"/>
                          <a:cs typeface="+mn-cs"/>
                        </a:rPr>
                        <a:t>Moved</a:t>
                      </a:r>
                    </a:p>
                  </a:txBody>
                  <a:tcPr/>
                </a:tc>
                <a:tc>
                  <a:txBody>
                    <a:bodyPr/>
                    <a:lstStyle/>
                    <a:p>
                      <a:pPr algn="ctr"/>
                      <a:r>
                        <a:rPr lang="en-US" sz="3600" b="0" kern="1200" dirty="0">
                          <a:solidFill>
                            <a:schemeClr val="tx2">
                              <a:lumMod val="75000"/>
                              <a:lumOff val="25000"/>
                            </a:schemeClr>
                          </a:solidFill>
                          <a:latin typeface="Ink Free" panose="03080402000500000000" pitchFamily="66" charset="0"/>
                          <a:ea typeface="+mn-ea"/>
                          <a:cs typeface="+mn-cs"/>
                        </a:rPr>
                        <a:t>Move</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b="0" kern="1200" dirty="0">
                          <a:solidFill>
                            <a:schemeClr val="tx2">
                              <a:lumMod val="75000"/>
                              <a:lumOff val="25000"/>
                            </a:schemeClr>
                          </a:solidFill>
                          <a:latin typeface="Ink Free" panose="03080402000500000000" pitchFamily="66" charset="0"/>
                          <a:ea typeface="+mn-ea"/>
                          <a:cs typeface="+mn-cs"/>
                        </a:rPr>
                        <a:t>User</a:t>
                      </a:r>
                    </a:p>
                  </a:txBody>
                  <a:tcPr/>
                </a:tc>
                <a:extLst>
                  <a:ext uri="{0D108BD9-81ED-4DB2-BD59-A6C34878D82A}">
                    <a16:rowId xmlns:a16="http://schemas.microsoft.com/office/drawing/2014/main" val="3005867108"/>
                  </a:ext>
                </a:extLst>
              </a:tr>
              <a:tr h="370840">
                <a:tc>
                  <a:txBody>
                    <a:bodyPr/>
                    <a:lstStyle/>
                    <a:p>
                      <a:r>
                        <a:rPr lang="en-US" sz="3600" b="1" dirty="0"/>
                        <a:t>Destroy</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b="0" kern="1200" dirty="0">
                          <a:solidFill>
                            <a:schemeClr val="tx2">
                              <a:lumMod val="75000"/>
                              <a:lumOff val="25000"/>
                            </a:schemeClr>
                          </a:solidFill>
                          <a:latin typeface="Ink Free" panose="03080402000500000000" pitchFamily="66" charset="0"/>
                          <a:ea typeface="+mn-ea"/>
                          <a:cs typeface="+mn-cs"/>
                        </a:rPr>
                        <a:t>User</a:t>
                      </a:r>
                    </a:p>
                  </a:txBody>
                  <a:tcPr/>
                </a:tc>
                <a:extLst>
                  <a:ext uri="{0D108BD9-81ED-4DB2-BD59-A6C34878D82A}">
                    <a16:rowId xmlns:a16="http://schemas.microsoft.com/office/drawing/2014/main" val="87387435"/>
                  </a:ext>
                </a:extLst>
              </a:tr>
            </a:tbl>
          </a:graphicData>
        </a:graphic>
      </p:graphicFrame>
      <p:pic>
        <p:nvPicPr>
          <p:cNvPr id="4" name="Highlight">
            <a:extLst>
              <a:ext uri="{FF2B5EF4-FFF2-40B4-BE49-F238E27FC236}">
                <a16:creationId xmlns:a16="http://schemas.microsoft.com/office/drawing/2014/main" id="{469DC9A2-985F-69EE-2E99-1025B59F251C}"/>
              </a:ext>
            </a:extLst>
          </p:cNvPr>
          <p:cNvPicPr>
            <a:picLocks noGrp="1" noRot="1" noChangeAspect="1" noMove="1" noResize="1" noEditPoints="1" noAdjustHandles="1" noChangeArrowheads="1" noChangeShapeType="1" noCrop="1"/>
          </p:cNvPicPr>
          <p:nvPr/>
        </p:nvPicPr>
        <p:blipFill>
          <a:blip r:embed="rId3">
            <a:alphaModFix amt="53000"/>
          </a:blip>
          <a:stretch>
            <a:fillRect/>
          </a:stretch>
        </p:blipFill>
        <p:spPr>
          <a:xfrm>
            <a:off x="8928188" y="2599952"/>
            <a:ext cx="2864884" cy="3892923"/>
          </a:xfrm>
          <a:prstGeom prst="rect">
            <a:avLst/>
          </a:prstGeom>
        </p:spPr>
      </p:pic>
      <p:sp>
        <p:nvSpPr>
          <p:cNvPr id="6" name="TextBox 5">
            <a:extLst>
              <a:ext uri="{FF2B5EF4-FFF2-40B4-BE49-F238E27FC236}">
                <a16:creationId xmlns:a16="http://schemas.microsoft.com/office/drawing/2014/main" id="{2DA560CB-E695-8616-4741-7AE6F67ACB47}"/>
              </a:ext>
            </a:extLst>
          </p:cNvPr>
          <p:cNvSpPr txBox="1"/>
          <p:nvPr/>
        </p:nvSpPr>
        <p:spPr>
          <a:xfrm>
            <a:off x="9816352" y="4128713"/>
            <a:ext cx="961466" cy="1200329"/>
          </a:xfrm>
          <a:prstGeom prst="rect">
            <a:avLst/>
          </a:prstGeom>
          <a:noFill/>
        </p:spPr>
        <p:txBody>
          <a:bodyPr wrap="square" rtlCol="0">
            <a:spAutoFit/>
          </a:bodyPr>
          <a:lstStyle/>
          <a:p>
            <a:r>
              <a:rPr lang="en-US" sz="7200" dirty="0">
                <a:solidFill>
                  <a:srgbClr val="FF0000"/>
                </a:solidFill>
                <a:latin typeface="Arial Black" panose="020B0A04020102020204" pitchFamily="34" charset="0"/>
              </a:rPr>
              <a:t>?</a:t>
            </a:r>
          </a:p>
        </p:txBody>
      </p:sp>
    </p:spTree>
    <p:extLst>
      <p:ext uri="{BB962C8B-B14F-4D97-AF65-F5344CB8AC3E}">
        <p14:creationId xmlns:p14="http://schemas.microsoft.com/office/powerpoint/2010/main" val="207600055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800" decel="100000"/>
                                        <p:tgtEl>
                                          <p:spTgt spid="6"/>
                                        </p:tgtEl>
                                      </p:cBhvr>
                                    </p:animEffect>
                                    <p:anim calcmode="lin" valueType="num">
                                      <p:cBhvr>
                                        <p:cTn id="13" dur="800" decel="100000" fill="hold"/>
                                        <p:tgtEl>
                                          <p:spTgt spid="6"/>
                                        </p:tgtEl>
                                        <p:attrNameLst>
                                          <p:attrName>style.rotation</p:attrName>
                                        </p:attrNameLst>
                                      </p:cBhvr>
                                      <p:tavLst>
                                        <p:tav tm="0">
                                          <p:val>
                                            <p:fltVal val="-90"/>
                                          </p:val>
                                        </p:tav>
                                        <p:tav tm="100000">
                                          <p:val>
                                            <p:fltVal val="0"/>
                                          </p:val>
                                        </p:tav>
                                      </p:tavLst>
                                    </p:anim>
                                    <p:anim calcmode="lin" valueType="num">
                                      <p:cBhvr>
                                        <p:cTn id="14" dur="800" decel="100000" fill="hold"/>
                                        <p:tgtEl>
                                          <p:spTgt spid="6"/>
                                        </p:tgtEl>
                                        <p:attrNameLst>
                                          <p:attrName>ppt_x</p:attrName>
                                        </p:attrNameLst>
                                      </p:cBhvr>
                                      <p:tavLst>
                                        <p:tav tm="0">
                                          <p:val>
                                            <p:strVal val="#ppt_x+0.4"/>
                                          </p:val>
                                        </p:tav>
                                        <p:tav tm="100000">
                                          <p:val>
                                            <p:strVal val="#ppt_x-0.05"/>
                                          </p:val>
                                        </p:tav>
                                      </p:tavLst>
                                    </p:anim>
                                    <p:anim calcmode="lin" valueType="num">
                                      <p:cBhvr>
                                        <p:cTn id="15" dur="800" decel="100000" fill="hold"/>
                                        <p:tgtEl>
                                          <p:spTgt spid="6"/>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5006-3EDE-C7A2-CEDA-B688299A1F68}"/>
              </a:ext>
            </a:extLst>
          </p:cNvPr>
          <p:cNvSpPr>
            <a:spLocks noGrp="1"/>
          </p:cNvSpPr>
          <p:nvPr>
            <p:ph type="title"/>
          </p:nvPr>
        </p:nvSpPr>
        <p:spPr/>
        <p:txBody>
          <a:bodyPr/>
          <a:lstStyle/>
          <a:p>
            <a:r>
              <a:rPr lang="en-US" dirty="0"/>
              <a:t>Reveal more Pivoting Dimensions </a:t>
            </a:r>
          </a:p>
        </p:txBody>
      </p:sp>
      <p:sp>
        <p:nvSpPr>
          <p:cNvPr id="3" name="Text Placeholder 2">
            <a:extLst>
              <a:ext uri="{FF2B5EF4-FFF2-40B4-BE49-F238E27FC236}">
                <a16:creationId xmlns:a16="http://schemas.microsoft.com/office/drawing/2014/main" id="{BC5DB257-1495-E5BE-F218-E06ECC03111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94101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867E-105E-9A88-671F-89C6FEB6F0A3}"/>
              </a:ext>
            </a:extLst>
          </p:cNvPr>
          <p:cNvSpPr>
            <a:spLocks noGrp="1"/>
          </p:cNvSpPr>
          <p:nvPr>
            <p:ph type="title"/>
          </p:nvPr>
        </p:nvSpPr>
        <p:spPr/>
        <p:txBody>
          <a:bodyPr/>
          <a:lstStyle/>
          <a:p>
            <a:r>
              <a:rPr lang="en-US" dirty="0"/>
              <a:t>Fill in the Blanks - Aggregate Continuum</a:t>
            </a:r>
          </a:p>
        </p:txBody>
      </p:sp>
      <p:graphicFrame>
        <p:nvGraphicFramePr>
          <p:cNvPr id="5" name="Content Placeholder 4">
            <a:extLst>
              <a:ext uri="{FF2B5EF4-FFF2-40B4-BE49-F238E27FC236}">
                <a16:creationId xmlns:a16="http://schemas.microsoft.com/office/drawing/2014/main" id="{28C3BCA4-098D-D95A-D1A4-CF4E1D741484}"/>
              </a:ext>
            </a:extLst>
          </p:cNvPr>
          <p:cNvGraphicFramePr>
            <a:graphicFrameLocks noGrp="1"/>
          </p:cNvGraphicFramePr>
          <p:nvPr>
            <p:ph idx="1"/>
            <p:extLst>
              <p:ext uri="{D42A27DB-BD31-4B8C-83A1-F6EECF244321}">
                <p14:modId xmlns:p14="http://schemas.microsoft.com/office/powerpoint/2010/main" val="3784911679"/>
              </p:ext>
            </p:extLst>
          </p:nvPr>
        </p:nvGraphicFramePr>
        <p:xfrm>
          <a:off x="818028" y="1825625"/>
          <a:ext cx="10515600" cy="4297680"/>
        </p:xfrm>
        <a:graphic>
          <a:graphicData uri="http://schemas.openxmlformats.org/drawingml/2006/table">
            <a:tbl>
              <a:tblPr firstRow="1" bandRow="1">
                <a:tableStyleId>{8799B23B-EC83-4686-B30A-512413B5E67A}</a:tableStyleId>
              </a:tblPr>
              <a:tblGrid>
                <a:gridCol w="2103120">
                  <a:extLst>
                    <a:ext uri="{9D8B030D-6E8A-4147-A177-3AD203B41FA5}">
                      <a16:colId xmlns:a16="http://schemas.microsoft.com/office/drawing/2014/main" val="715460468"/>
                    </a:ext>
                  </a:extLst>
                </a:gridCol>
                <a:gridCol w="2103120">
                  <a:extLst>
                    <a:ext uri="{9D8B030D-6E8A-4147-A177-3AD203B41FA5}">
                      <a16:colId xmlns:a16="http://schemas.microsoft.com/office/drawing/2014/main" val="2425332247"/>
                    </a:ext>
                  </a:extLst>
                </a:gridCol>
                <a:gridCol w="2103120">
                  <a:extLst>
                    <a:ext uri="{9D8B030D-6E8A-4147-A177-3AD203B41FA5}">
                      <a16:colId xmlns:a16="http://schemas.microsoft.com/office/drawing/2014/main" val="2594304286"/>
                    </a:ext>
                  </a:extLst>
                </a:gridCol>
                <a:gridCol w="2103120">
                  <a:extLst>
                    <a:ext uri="{9D8B030D-6E8A-4147-A177-3AD203B41FA5}">
                      <a16:colId xmlns:a16="http://schemas.microsoft.com/office/drawing/2014/main" val="757641793"/>
                    </a:ext>
                  </a:extLst>
                </a:gridCol>
                <a:gridCol w="2103120">
                  <a:extLst>
                    <a:ext uri="{9D8B030D-6E8A-4147-A177-3AD203B41FA5}">
                      <a16:colId xmlns:a16="http://schemas.microsoft.com/office/drawing/2014/main" val="1475436890"/>
                    </a:ext>
                  </a:extLst>
                </a:gridCol>
              </a:tblGrid>
              <a:tr h="370840">
                <a:tc>
                  <a:txBody>
                    <a:bodyPr/>
                    <a:lstStyle/>
                    <a:p>
                      <a:r>
                        <a:rPr lang="en-US" sz="3600" b="1" dirty="0"/>
                        <a:t>Use Case</a:t>
                      </a:r>
                    </a:p>
                  </a:txBody>
                  <a:tcPr/>
                </a:tc>
                <a:tc>
                  <a:txBody>
                    <a:bodyPr/>
                    <a:lstStyle/>
                    <a:p>
                      <a:pPr algn="ctr"/>
                      <a:r>
                        <a:rPr lang="en-US" sz="3600" dirty="0"/>
                        <a:t>Action, Event?</a:t>
                      </a:r>
                    </a:p>
                  </a:txBody>
                  <a:tcPr/>
                </a:tc>
                <a:tc>
                  <a:txBody>
                    <a:bodyPr/>
                    <a:lstStyle/>
                    <a:p>
                      <a:pPr algn="ctr"/>
                      <a:r>
                        <a:rPr lang="en-US" sz="3600" dirty="0"/>
                        <a:t>States?</a:t>
                      </a:r>
                    </a:p>
                  </a:txBody>
                  <a:tcPr/>
                </a:tc>
                <a:tc>
                  <a:txBody>
                    <a:bodyPr/>
                    <a:lstStyle/>
                    <a:p>
                      <a:pPr algn="ctr"/>
                      <a:r>
                        <a:rPr lang="en-US" sz="3600" dirty="0"/>
                        <a:t>Axioms, Rules?</a:t>
                      </a:r>
                    </a:p>
                  </a:txBody>
                  <a:tcPr/>
                </a:tc>
                <a:tc>
                  <a:txBody>
                    <a:bodyPr/>
                    <a:lstStyle/>
                    <a:p>
                      <a:pPr algn="ctr"/>
                      <a:r>
                        <a:rPr lang="en-US" sz="3600" dirty="0"/>
                        <a:t>Actors?</a:t>
                      </a:r>
                    </a:p>
                  </a:txBody>
                  <a:tcPr/>
                </a:tc>
                <a:extLst>
                  <a:ext uri="{0D108BD9-81ED-4DB2-BD59-A6C34878D82A}">
                    <a16:rowId xmlns:a16="http://schemas.microsoft.com/office/drawing/2014/main" val="2597029221"/>
                  </a:ext>
                </a:extLst>
              </a:tr>
              <a:tr h="370840">
                <a:tc>
                  <a:txBody>
                    <a:bodyPr/>
                    <a:lstStyle/>
                    <a:p>
                      <a:r>
                        <a:rPr lang="en-US" sz="3600" b="1" dirty="0"/>
                        <a:t>Case 1</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extLst>
                  <a:ext uri="{0D108BD9-81ED-4DB2-BD59-A6C34878D82A}">
                    <a16:rowId xmlns:a16="http://schemas.microsoft.com/office/drawing/2014/main" val="2451960797"/>
                  </a:ext>
                </a:extLst>
              </a:tr>
              <a:tr h="1188720">
                <a:tc>
                  <a:txBody>
                    <a:bodyPr/>
                    <a:lstStyle/>
                    <a:p>
                      <a:r>
                        <a:rPr lang="en-US" sz="3600" b="1" dirty="0"/>
                        <a:t>Case 2</a:t>
                      </a:r>
                    </a:p>
                  </a:txBody>
                  <a:tcPr anchor="ctr"/>
                </a:tc>
                <a:tc>
                  <a:txBody>
                    <a:bodyPr/>
                    <a:lstStyle/>
                    <a:p>
                      <a:pPr algn="ctr"/>
                      <a:r>
                        <a:rPr lang="en-US" sz="3600" dirty="0">
                          <a:solidFill>
                            <a:srgbClr val="FF0000"/>
                          </a:solidFill>
                          <a:latin typeface="Arial Black" panose="020B0A04020102020204" pitchFamily="34" charset="0"/>
                        </a:rPr>
                        <a:t>?</a:t>
                      </a:r>
                    </a:p>
                  </a:txBody>
                  <a:tcPr anchor="ctr"/>
                </a:tc>
                <a:tc>
                  <a:txBody>
                    <a:bodyPr/>
                    <a:lstStyle/>
                    <a:p>
                      <a:pPr algn="ctr"/>
                      <a:r>
                        <a:rPr lang="en-US" sz="3600" dirty="0">
                          <a:solidFill>
                            <a:srgbClr val="FF0000"/>
                          </a:solidFill>
                          <a:latin typeface="Arial Black" panose="020B0A04020102020204" pitchFamily="34" charset="0"/>
                        </a:rPr>
                        <a:t>?</a:t>
                      </a:r>
                    </a:p>
                  </a:txBody>
                  <a:tcPr anchor="ctr"/>
                </a:tc>
                <a:tc>
                  <a:txBody>
                    <a:bodyPr/>
                    <a:lstStyle/>
                    <a:p>
                      <a:pPr algn="ctr"/>
                      <a:r>
                        <a:rPr lang="en-US" sz="3600" dirty="0">
                          <a:solidFill>
                            <a:srgbClr val="FF0000"/>
                          </a:solidFill>
                          <a:latin typeface="Arial Black" panose="020B0A04020102020204" pitchFamily="34" charset="0"/>
                        </a:rPr>
                        <a:t>?</a:t>
                      </a:r>
                    </a:p>
                  </a:txBody>
                  <a:tcPr anchor="ctr"/>
                </a:tc>
                <a:tc>
                  <a:txBody>
                    <a:bodyPr/>
                    <a:lstStyle/>
                    <a:p>
                      <a:pPr algn="ctr"/>
                      <a:r>
                        <a:rPr lang="en-US" sz="3600" dirty="0">
                          <a:solidFill>
                            <a:srgbClr val="FF0000"/>
                          </a:solidFill>
                          <a:latin typeface="Arial Black" panose="020B0A04020102020204" pitchFamily="34" charset="0"/>
                        </a:rPr>
                        <a:t>?</a:t>
                      </a:r>
                    </a:p>
                  </a:txBody>
                  <a:tcPr anchor="ctr"/>
                </a:tc>
                <a:extLst>
                  <a:ext uri="{0D108BD9-81ED-4DB2-BD59-A6C34878D82A}">
                    <a16:rowId xmlns:a16="http://schemas.microsoft.com/office/drawing/2014/main" val="1978925788"/>
                  </a:ext>
                </a:extLst>
              </a:tr>
              <a:tr h="370840">
                <a:tc>
                  <a:txBody>
                    <a:bodyPr/>
                    <a:lstStyle/>
                    <a:p>
                      <a:r>
                        <a:rPr lang="en-US" sz="3600" b="1" dirty="0"/>
                        <a:t>Case 3</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extLst>
                  <a:ext uri="{0D108BD9-81ED-4DB2-BD59-A6C34878D82A}">
                    <a16:rowId xmlns:a16="http://schemas.microsoft.com/office/drawing/2014/main" val="3005867108"/>
                  </a:ext>
                </a:extLst>
              </a:tr>
              <a:tr h="370840">
                <a:tc>
                  <a:txBody>
                    <a:bodyPr/>
                    <a:lstStyle/>
                    <a:p>
                      <a:r>
                        <a:rPr lang="en-US" sz="3600" b="1" dirty="0"/>
                        <a:t>Case 4</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tc>
                  <a:txBody>
                    <a:bodyPr/>
                    <a:lstStyle/>
                    <a:p>
                      <a:pPr algn="ctr"/>
                      <a:r>
                        <a:rPr lang="en-US" sz="3600" dirty="0">
                          <a:solidFill>
                            <a:srgbClr val="FF0000"/>
                          </a:solidFill>
                          <a:latin typeface="Arial Black" panose="020B0A04020102020204" pitchFamily="34" charset="0"/>
                        </a:rPr>
                        <a:t>?</a:t>
                      </a:r>
                    </a:p>
                  </a:txBody>
                  <a:tcPr/>
                </a:tc>
                <a:extLst>
                  <a:ext uri="{0D108BD9-81ED-4DB2-BD59-A6C34878D82A}">
                    <a16:rowId xmlns:a16="http://schemas.microsoft.com/office/drawing/2014/main" val="87387435"/>
                  </a:ext>
                </a:extLst>
              </a:tr>
            </a:tbl>
          </a:graphicData>
        </a:graphic>
      </p:graphicFrame>
    </p:spTree>
    <p:extLst>
      <p:ext uri="{BB962C8B-B14F-4D97-AF65-F5344CB8AC3E}">
        <p14:creationId xmlns:p14="http://schemas.microsoft.com/office/powerpoint/2010/main" val="841439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FC2D-6EE1-879A-CBE5-739799F26559}"/>
              </a:ext>
            </a:extLst>
          </p:cNvPr>
          <p:cNvSpPr>
            <a:spLocks noGrp="1"/>
          </p:cNvSpPr>
          <p:nvPr>
            <p:ph type="title"/>
          </p:nvPr>
        </p:nvSpPr>
        <p:spPr/>
        <p:txBody>
          <a:bodyPr/>
          <a:lstStyle/>
          <a:p>
            <a:r>
              <a:rPr lang="en-US" dirty="0"/>
              <a:t>Scope </a:t>
            </a:r>
            <a:r>
              <a:rPr lang="en-US" dirty="0" err="1"/>
              <a:t>Ontologicalness</a:t>
            </a:r>
            <a:endParaRPr lang="en-US" dirty="0"/>
          </a:p>
        </p:txBody>
      </p:sp>
      <p:sp>
        <p:nvSpPr>
          <p:cNvPr id="3" name="Content Placeholder 2">
            <a:extLst>
              <a:ext uri="{FF2B5EF4-FFF2-40B4-BE49-F238E27FC236}">
                <a16:creationId xmlns:a16="http://schemas.microsoft.com/office/drawing/2014/main" id="{B738F4EF-F547-410F-E0E9-76D196F7EB2C}"/>
              </a:ext>
            </a:extLst>
          </p:cNvPr>
          <p:cNvSpPr>
            <a:spLocks noGrp="1"/>
          </p:cNvSpPr>
          <p:nvPr>
            <p:ph idx="1"/>
          </p:nvPr>
        </p:nvSpPr>
        <p:spPr/>
        <p:txBody>
          <a:bodyPr/>
          <a:lstStyle/>
          <a:p>
            <a:r>
              <a:rPr lang="en-US" dirty="0"/>
              <a:t>Use ontological components to gain deeper insight</a:t>
            </a:r>
          </a:p>
        </p:txBody>
      </p:sp>
    </p:spTree>
    <p:extLst>
      <p:ext uri="{BB962C8B-B14F-4D97-AF65-F5344CB8AC3E}">
        <p14:creationId xmlns:p14="http://schemas.microsoft.com/office/powerpoint/2010/main" val="1717463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FC2D-6EE1-879A-CBE5-739799F26559}"/>
              </a:ext>
            </a:extLst>
          </p:cNvPr>
          <p:cNvSpPr>
            <a:spLocks noGrp="1"/>
          </p:cNvSpPr>
          <p:nvPr>
            <p:ph type="title"/>
          </p:nvPr>
        </p:nvSpPr>
        <p:spPr/>
        <p:txBody>
          <a:bodyPr/>
          <a:lstStyle/>
          <a:p>
            <a:r>
              <a:rPr lang="en-US" dirty="0"/>
              <a:t>Scope </a:t>
            </a:r>
            <a:r>
              <a:rPr lang="en-US" dirty="0" err="1"/>
              <a:t>Ontologicalness</a:t>
            </a:r>
            <a:endParaRPr lang="en-US" dirty="0"/>
          </a:p>
        </p:txBody>
      </p:sp>
      <p:sp>
        <p:nvSpPr>
          <p:cNvPr id="3" name="Content Placeholder 2">
            <a:extLst>
              <a:ext uri="{FF2B5EF4-FFF2-40B4-BE49-F238E27FC236}">
                <a16:creationId xmlns:a16="http://schemas.microsoft.com/office/drawing/2014/main" id="{B738F4EF-F547-410F-E0E9-76D196F7EB2C}"/>
              </a:ext>
            </a:extLst>
          </p:cNvPr>
          <p:cNvSpPr>
            <a:spLocks noGrp="1"/>
          </p:cNvSpPr>
          <p:nvPr>
            <p:ph idx="1"/>
          </p:nvPr>
        </p:nvSpPr>
        <p:spPr/>
        <p:txBody>
          <a:bodyPr/>
          <a:lstStyle/>
          <a:p>
            <a:r>
              <a:rPr lang="en-US" dirty="0"/>
              <a:t>Use ontological components to gain deeper insight</a:t>
            </a:r>
          </a:p>
          <a:p>
            <a:r>
              <a:rPr lang="en-US" dirty="0"/>
              <a:t>Avoid creating an actual ontology</a:t>
            </a:r>
          </a:p>
        </p:txBody>
      </p:sp>
    </p:spTree>
    <p:extLst>
      <p:ext uri="{BB962C8B-B14F-4D97-AF65-F5344CB8AC3E}">
        <p14:creationId xmlns:p14="http://schemas.microsoft.com/office/powerpoint/2010/main" val="560795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FC2D-6EE1-879A-CBE5-739799F26559}"/>
              </a:ext>
            </a:extLst>
          </p:cNvPr>
          <p:cNvSpPr>
            <a:spLocks noGrp="1"/>
          </p:cNvSpPr>
          <p:nvPr>
            <p:ph type="title"/>
          </p:nvPr>
        </p:nvSpPr>
        <p:spPr/>
        <p:txBody>
          <a:bodyPr/>
          <a:lstStyle/>
          <a:p>
            <a:r>
              <a:rPr lang="en-US" dirty="0"/>
              <a:t>Scope </a:t>
            </a:r>
            <a:r>
              <a:rPr lang="en-US" dirty="0" err="1"/>
              <a:t>Ontologicalness</a:t>
            </a:r>
            <a:endParaRPr lang="en-US" dirty="0"/>
          </a:p>
        </p:txBody>
      </p:sp>
      <p:sp>
        <p:nvSpPr>
          <p:cNvPr id="3" name="Content Placeholder 2">
            <a:extLst>
              <a:ext uri="{FF2B5EF4-FFF2-40B4-BE49-F238E27FC236}">
                <a16:creationId xmlns:a16="http://schemas.microsoft.com/office/drawing/2014/main" id="{B738F4EF-F547-410F-E0E9-76D196F7EB2C}"/>
              </a:ext>
            </a:extLst>
          </p:cNvPr>
          <p:cNvSpPr>
            <a:spLocks noGrp="1"/>
          </p:cNvSpPr>
          <p:nvPr>
            <p:ph idx="1"/>
          </p:nvPr>
        </p:nvSpPr>
        <p:spPr/>
        <p:txBody>
          <a:bodyPr/>
          <a:lstStyle/>
          <a:p>
            <a:r>
              <a:rPr lang="en-US" dirty="0"/>
              <a:t>Use ontological components to gain deeper insight</a:t>
            </a:r>
          </a:p>
          <a:p>
            <a:r>
              <a:rPr lang="en-US" dirty="0"/>
              <a:t>Avoid creating an actual ontology</a:t>
            </a:r>
          </a:p>
          <a:p>
            <a:r>
              <a:rPr lang="en-US" dirty="0"/>
              <a:t>Limit classification hierarchy to two or three levels</a:t>
            </a:r>
          </a:p>
        </p:txBody>
      </p:sp>
      <p:pic>
        <p:nvPicPr>
          <p:cNvPr id="4" name="Content Placeholder 4">
            <a:extLst>
              <a:ext uri="{FF2B5EF4-FFF2-40B4-BE49-F238E27FC236}">
                <a16:creationId xmlns:a16="http://schemas.microsoft.com/office/drawing/2014/main" id="{EFAE0843-78E6-7C5F-75C0-3E3464260E61}"/>
              </a:ext>
            </a:extLst>
          </p:cNvPr>
          <p:cNvPicPr>
            <a:picLocks noChangeAspect="1"/>
          </p:cNvPicPr>
          <p:nvPr/>
        </p:nvPicPr>
        <p:blipFill>
          <a:blip r:embed="rId3"/>
          <a:stretch>
            <a:fillRect/>
          </a:stretch>
        </p:blipFill>
        <p:spPr>
          <a:xfrm>
            <a:off x="838200" y="2754911"/>
            <a:ext cx="10515600" cy="2492765"/>
          </a:xfrm>
          <a:prstGeom prst="rect">
            <a:avLst/>
          </a:prstGeom>
          <a:effectLst>
            <a:outerShdw blurRad="127000" dist="38100" dir="2700000" algn="tl" rotWithShape="0">
              <a:prstClr val="black">
                <a:alpha val="40000"/>
              </a:prstClr>
            </a:outerShdw>
          </a:effectLst>
        </p:spPr>
      </p:pic>
    </p:spTree>
    <p:extLst>
      <p:ext uri="{BB962C8B-B14F-4D97-AF65-F5344CB8AC3E}">
        <p14:creationId xmlns:p14="http://schemas.microsoft.com/office/powerpoint/2010/main" val="174760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9" presetClass="emph" presetSubtype="0" grpId="0" nodeType="withEffect">
                                  <p:stCondLst>
                                    <p:cond delay="0"/>
                                  </p:stCondLst>
                                  <p:childTnLst>
                                    <p:set>
                                      <p:cBhvr>
                                        <p:cTn id="9" dur="indefinite"/>
                                        <p:tgtEl>
                                          <p:spTgt spid="3">
                                            <p:txEl>
                                              <p:pRg st="0" end="0"/>
                                            </p:txEl>
                                          </p:spTgt>
                                        </p:tgtEl>
                                        <p:attrNameLst>
                                          <p:attrName>style.opacity</p:attrName>
                                        </p:attrNameLst>
                                      </p:cBhvr>
                                      <p:to>
                                        <p:strVal val="0.25"/>
                                      </p:to>
                                    </p:set>
                                    <p:animEffect filter="image" prLst="opacity: 0.25">
                                      <p:cBhvr rctx="IE">
                                        <p:cTn id="10" dur="indefinite"/>
                                        <p:tgtEl>
                                          <p:spTgt spid="3">
                                            <p:txEl>
                                              <p:pRg st="0" end="0"/>
                                            </p:txEl>
                                          </p:spTgt>
                                        </p:tgtEl>
                                      </p:cBhvr>
                                    </p:animEffect>
                                  </p:childTnLst>
                                </p:cTn>
                              </p:par>
                              <p:par>
                                <p:cTn id="11" presetID="9" presetClass="emph" presetSubtype="0" grpId="0" nodeType="withEffect">
                                  <p:stCondLst>
                                    <p:cond delay="0"/>
                                  </p:stCondLst>
                                  <p:childTnLst>
                                    <p:set>
                                      <p:cBhvr>
                                        <p:cTn id="12" dur="indefinite"/>
                                        <p:tgtEl>
                                          <p:spTgt spid="3">
                                            <p:txEl>
                                              <p:pRg st="1" end="1"/>
                                            </p:txEl>
                                          </p:spTgt>
                                        </p:tgtEl>
                                        <p:attrNameLst>
                                          <p:attrName>style.opacity</p:attrName>
                                        </p:attrNameLst>
                                      </p:cBhvr>
                                      <p:to>
                                        <p:strVal val="0.25"/>
                                      </p:to>
                                    </p:set>
                                    <p:animEffect filter="image" prLst="opacity: 0.25">
                                      <p:cBhvr rctx="IE">
                                        <p:cTn id="13" dur="indefinite"/>
                                        <p:tgtEl>
                                          <p:spTgt spid="3">
                                            <p:txEl>
                                              <p:pRg st="1" end="1"/>
                                            </p:txEl>
                                          </p:spTgt>
                                        </p:tgtEl>
                                      </p:cBhvr>
                                    </p:animEffect>
                                  </p:childTnLst>
                                </p:cTn>
                              </p:par>
                              <p:par>
                                <p:cTn id="14" presetID="9" presetClass="emph" presetSubtype="0" grpId="0" nodeType="withEffect">
                                  <p:stCondLst>
                                    <p:cond delay="0"/>
                                  </p:stCondLst>
                                  <p:childTnLst>
                                    <p:set>
                                      <p:cBhvr>
                                        <p:cTn id="15" dur="indefinite"/>
                                        <p:tgtEl>
                                          <p:spTgt spid="3">
                                            <p:txEl>
                                              <p:pRg st="2" end="2"/>
                                            </p:txEl>
                                          </p:spTgt>
                                        </p:tgtEl>
                                        <p:attrNameLst>
                                          <p:attrName>style.opacity</p:attrName>
                                        </p:attrNameLst>
                                      </p:cBhvr>
                                      <p:to>
                                        <p:strVal val="0.25"/>
                                      </p:to>
                                    </p:set>
                                    <p:animEffect filter="image" prLst="opacity: 0.25">
                                      <p:cBhvr rctx="IE">
                                        <p:cTn id="16" dur="indefinite"/>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grpId="1" nodeType="clickEffect">
                                  <p:stCondLst>
                                    <p:cond delay="0"/>
                                  </p:stCondLst>
                                  <p:childTnLst>
                                    <p:set>
                                      <p:cBhvr>
                                        <p:cTn id="20" dur="indefinite"/>
                                        <p:tgtEl>
                                          <p:spTgt spid="3">
                                            <p:txEl>
                                              <p:pRg st="0" end="0"/>
                                            </p:txEl>
                                          </p:spTgt>
                                        </p:tgtEl>
                                        <p:attrNameLst>
                                          <p:attrName>style.opacity</p:attrName>
                                        </p:attrNameLst>
                                      </p:cBhvr>
                                      <p:to>
                                        <p:strVal val="1"/>
                                      </p:to>
                                    </p:set>
                                    <p:animEffect filter="image" prLst="opacity: 1">
                                      <p:cBhvr rctx="IE">
                                        <p:cTn id="21" dur="indefinite"/>
                                        <p:tgtEl>
                                          <p:spTgt spid="3">
                                            <p:txEl>
                                              <p:pRg st="0" end="0"/>
                                            </p:txEl>
                                          </p:spTgt>
                                        </p:tgtEl>
                                      </p:cBhvr>
                                    </p:animEffect>
                                  </p:childTnLst>
                                </p:cTn>
                              </p:par>
                              <p:par>
                                <p:cTn id="22" presetID="9" presetClass="emph" presetSubtype="0" grpId="1" nodeType="withEffect">
                                  <p:stCondLst>
                                    <p:cond delay="0"/>
                                  </p:stCondLst>
                                  <p:childTnLst>
                                    <p:set>
                                      <p:cBhvr>
                                        <p:cTn id="23" dur="indefinite"/>
                                        <p:tgtEl>
                                          <p:spTgt spid="3">
                                            <p:txEl>
                                              <p:pRg st="1" end="1"/>
                                            </p:txEl>
                                          </p:spTgt>
                                        </p:tgtEl>
                                        <p:attrNameLst>
                                          <p:attrName>style.opacity</p:attrName>
                                        </p:attrNameLst>
                                      </p:cBhvr>
                                      <p:to>
                                        <p:strVal val="1"/>
                                      </p:to>
                                    </p:set>
                                    <p:animEffect filter="image" prLst="opacity: 1">
                                      <p:cBhvr rctx="IE">
                                        <p:cTn id="24" dur="indefinite"/>
                                        <p:tgtEl>
                                          <p:spTgt spid="3">
                                            <p:txEl>
                                              <p:pRg st="1" end="1"/>
                                            </p:txEl>
                                          </p:spTgt>
                                        </p:tgtEl>
                                      </p:cBhvr>
                                    </p:animEffect>
                                  </p:childTnLst>
                                </p:cTn>
                              </p:par>
                              <p:par>
                                <p:cTn id="25" presetID="9" presetClass="emph" presetSubtype="0" grpId="1" nodeType="withEffect">
                                  <p:stCondLst>
                                    <p:cond delay="0"/>
                                  </p:stCondLst>
                                  <p:childTnLst>
                                    <p:set>
                                      <p:cBhvr>
                                        <p:cTn id="26" dur="indefinite"/>
                                        <p:tgtEl>
                                          <p:spTgt spid="3">
                                            <p:txEl>
                                              <p:pRg st="2" end="2"/>
                                            </p:txEl>
                                          </p:spTgt>
                                        </p:tgtEl>
                                        <p:attrNameLst>
                                          <p:attrName>style.opacity</p:attrName>
                                        </p:attrNameLst>
                                      </p:cBhvr>
                                      <p:to>
                                        <p:strVal val="1"/>
                                      </p:to>
                                    </p:set>
                                    <p:animEffect filter="image" prLst="opacity: 1">
                                      <p:cBhvr rctx="IE">
                                        <p:cTn id="27" dur="indefinite"/>
                                        <p:tgtEl>
                                          <p:spTgt spid="3">
                                            <p:txEl>
                                              <p:pRg st="2" end="2"/>
                                            </p:txEl>
                                          </p:spTgt>
                                        </p:tgtEl>
                                      </p:cBhvr>
                                    </p:animEffect>
                                  </p:childTnLst>
                                </p:cTn>
                              </p:par>
                              <p:par>
                                <p:cTn id="28" presetID="10" presetClass="exit" presetSubtype="0" fill="hold" nodeType="with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allAtOnce"/>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F923B-B3D0-3EBD-EA86-D10581A8B5EE}"/>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AF29BD66-FD90-B765-F609-340467EF7BD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0038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FC2D-6EE1-879A-CBE5-739799F26559}"/>
              </a:ext>
            </a:extLst>
          </p:cNvPr>
          <p:cNvSpPr>
            <a:spLocks noGrp="1"/>
          </p:cNvSpPr>
          <p:nvPr>
            <p:ph type="title"/>
          </p:nvPr>
        </p:nvSpPr>
        <p:spPr/>
        <p:txBody>
          <a:bodyPr/>
          <a:lstStyle/>
          <a:p>
            <a:r>
              <a:rPr lang="en-US" dirty="0"/>
              <a:t>Scope </a:t>
            </a:r>
            <a:r>
              <a:rPr lang="en-US" dirty="0" err="1"/>
              <a:t>Ontologicalness</a:t>
            </a:r>
            <a:endParaRPr lang="en-US" dirty="0"/>
          </a:p>
        </p:txBody>
      </p:sp>
      <p:sp>
        <p:nvSpPr>
          <p:cNvPr id="3" name="Content Placeholder 2">
            <a:extLst>
              <a:ext uri="{FF2B5EF4-FFF2-40B4-BE49-F238E27FC236}">
                <a16:creationId xmlns:a16="http://schemas.microsoft.com/office/drawing/2014/main" id="{B738F4EF-F547-410F-E0E9-76D196F7EB2C}"/>
              </a:ext>
            </a:extLst>
          </p:cNvPr>
          <p:cNvSpPr>
            <a:spLocks noGrp="1"/>
          </p:cNvSpPr>
          <p:nvPr>
            <p:ph idx="1"/>
          </p:nvPr>
        </p:nvSpPr>
        <p:spPr/>
        <p:txBody>
          <a:bodyPr/>
          <a:lstStyle/>
          <a:p>
            <a:r>
              <a:rPr lang="en-US" dirty="0"/>
              <a:t>Use ontological components to gain deeper insight</a:t>
            </a:r>
          </a:p>
          <a:p>
            <a:r>
              <a:rPr lang="en-US" dirty="0"/>
              <a:t>Avoid creating an actual ontology</a:t>
            </a:r>
          </a:p>
          <a:p>
            <a:r>
              <a:rPr lang="en-US" dirty="0"/>
              <a:t>Limit classification hierarchy to two or three levels</a:t>
            </a:r>
          </a:p>
          <a:p>
            <a:r>
              <a:rPr lang="en-US" dirty="0"/>
              <a:t>Scope to domain/business language</a:t>
            </a:r>
          </a:p>
        </p:txBody>
      </p:sp>
    </p:spTree>
    <p:extLst>
      <p:ext uri="{BB962C8B-B14F-4D97-AF65-F5344CB8AC3E}">
        <p14:creationId xmlns:p14="http://schemas.microsoft.com/office/powerpoint/2010/main" val="2216849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FC2D-6EE1-879A-CBE5-739799F26559}"/>
              </a:ext>
            </a:extLst>
          </p:cNvPr>
          <p:cNvSpPr>
            <a:spLocks noGrp="1"/>
          </p:cNvSpPr>
          <p:nvPr>
            <p:ph type="title"/>
          </p:nvPr>
        </p:nvSpPr>
        <p:spPr/>
        <p:txBody>
          <a:bodyPr/>
          <a:lstStyle/>
          <a:p>
            <a:r>
              <a:rPr lang="en-US" dirty="0"/>
              <a:t>Scope </a:t>
            </a:r>
            <a:r>
              <a:rPr lang="en-US" dirty="0" err="1"/>
              <a:t>Ontologicalness</a:t>
            </a:r>
            <a:endParaRPr lang="en-US" dirty="0"/>
          </a:p>
        </p:txBody>
      </p:sp>
      <p:sp>
        <p:nvSpPr>
          <p:cNvPr id="3" name="Content Placeholder 2">
            <a:extLst>
              <a:ext uri="{FF2B5EF4-FFF2-40B4-BE49-F238E27FC236}">
                <a16:creationId xmlns:a16="http://schemas.microsoft.com/office/drawing/2014/main" id="{B738F4EF-F547-410F-E0E9-76D196F7EB2C}"/>
              </a:ext>
            </a:extLst>
          </p:cNvPr>
          <p:cNvSpPr>
            <a:spLocks noGrp="1"/>
          </p:cNvSpPr>
          <p:nvPr>
            <p:ph idx="1"/>
          </p:nvPr>
        </p:nvSpPr>
        <p:spPr/>
        <p:txBody>
          <a:bodyPr/>
          <a:lstStyle/>
          <a:p>
            <a:r>
              <a:rPr lang="en-US" dirty="0"/>
              <a:t>Use ontological components to gain deeper insight</a:t>
            </a:r>
          </a:p>
          <a:p>
            <a:r>
              <a:rPr lang="en-US" dirty="0"/>
              <a:t>Avoid creating an actual ontology</a:t>
            </a:r>
          </a:p>
          <a:p>
            <a:r>
              <a:rPr lang="en-US" dirty="0"/>
              <a:t>Limit classification hierarchy to two or three levels</a:t>
            </a:r>
          </a:p>
          <a:p>
            <a:r>
              <a:rPr lang="en-US" dirty="0"/>
              <a:t>Scope to domain/business language</a:t>
            </a:r>
          </a:p>
          <a:p>
            <a:r>
              <a:rPr lang="en-US" dirty="0"/>
              <a:t>Focus on the known, or what can be known</a:t>
            </a:r>
          </a:p>
        </p:txBody>
      </p:sp>
    </p:spTree>
    <p:extLst>
      <p:ext uri="{BB962C8B-B14F-4D97-AF65-F5344CB8AC3E}">
        <p14:creationId xmlns:p14="http://schemas.microsoft.com/office/powerpoint/2010/main" val="1282948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FC2D-6EE1-879A-CBE5-739799F26559}"/>
              </a:ext>
            </a:extLst>
          </p:cNvPr>
          <p:cNvSpPr>
            <a:spLocks noGrp="1"/>
          </p:cNvSpPr>
          <p:nvPr>
            <p:ph type="title"/>
          </p:nvPr>
        </p:nvSpPr>
        <p:spPr/>
        <p:txBody>
          <a:bodyPr/>
          <a:lstStyle/>
          <a:p>
            <a:r>
              <a:rPr lang="en-US" dirty="0"/>
              <a:t>Scope </a:t>
            </a:r>
            <a:r>
              <a:rPr lang="en-US" dirty="0" err="1"/>
              <a:t>Ontologicalness</a:t>
            </a:r>
            <a:endParaRPr lang="en-US" dirty="0"/>
          </a:p>
        </p:txBody>
      </p:sp>
      <p:sp>
        <p:nvSpPr>
          <p:cNvPr id="3" name="Content Placeholder 2">
            <a:extLst>
              <a:ext uri="{FF2B5EF4-FFF2-40B4-BE49-F238E27FC236}">
                <a16:creationId xmlns:a16="http://schemas.microsoft.com/office/drawing/2014/main" id="{B738F4EF-F547-410F-E0E9-76D196F7EB2C}"/>
              </a:ext>
            </a:extLst>
          </p:cNvPr>
          <p:cNvSpPr>
            <a:spLocks noGrp="1"/>
          </p:cNvSpPr>
          <p:nvPr>
            <p:ph idx="1"/>
          </p:nvPr>
        </p:nvSpPr>
        <p:spPr/>
        <p:txBody>
          <a:bodyPr/>
          <a:lstStyle/>
          <a:p>
            <a:r>
              <a:rPr lang="en-US" dirty="0"/>
              <a:t>Use ontological components to gain deeper insight</a:t>
            </a:r>
          </a:p>
          <a:p>
            <a:r>
              <a:rPr lang="en-US" dirty="0"/>
              <a:t>Avoid creating an actual ontology</a:t>
            </a:r>
          </a:p>
          <a:p>
            <a:r>
              <a:rPr lang="en-US" dirty="0"/>
              <a:t>Limit classification hierarchy to two or three levels</a:t>
            </a:r>
          </a:p>
          <a:p>
            <a:r>
              <a:rPr lang="en-US" dirty="0"/>
              <a:t>Scope to domain/business language</a:t>
            </a:r>
          </a:p>
          <a:p>
            <a:r>
              <a:rPr lang="en-US" dirty="0"/>
              <a:t>Focus on the known, or what can be known</a:t>
            </a:r>
          </a:p>
          <a:p>
            <a:r>
              <a:rPr lang="en-US" dirty="0"/>
              <a:t>Avoid “what if” and “just in case” design choices</a:t>
            </a:r>
          </a:p>
        </p:txBody>
      </p:sp>
    </p:spTree>
    <p:extLst>
      <p:ext uri="{BB962C8B-B14F-4D97-AF65-F5344CB8AC3E}">
        <p14:creationId xmlns:p14="http://schemas.microsoft.com/office/powerpoint/2010/main" val="900189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FC2D-6EE1-879A-CBE5-739799F26559}"/>
              </a:ext>
            </a:extLst>
          </p:cNvPr>
          <p:cNvSpPr>
            <a:spLocks noGrp="1"/>
          </p:cNvSpPr>
          <p:nvPr>
            <p:ph type="title"/>
          </p:nvPr>
        </p:nvSpPr>
        <p:spPr/>
        <p:txBody>
          <a:bodyPr/>
          <a:lstStyle/>
          <a:p>
            <a:r>
              <a:rPr lang="en-US" dirty="0"/>
              <a:t>Scope </a:t>
            </a:r>
            <a:r>
              <a:rPr lang="en-US" dirty="0" err="1"/>
              <a:t>Ontologicalness</a:t>
            </a:r>
            <a:endParaRPr lang="en-US" dirty="0"/>
          </a:p>
        </p:txBody>
      </p:sp>
      <p:sp>
        <p:nvSpPr>
          <p:cNvPr id="3" name="Content Placeholder 2">
            <a:extLst>
              <a:ext uri="{FF2B5EF4-FFF2-40B4-BE49-F238E27FC236}">
                <a16:creationId xmlns:a16="http://schemas.microsoft.com/office/drawing/2014/main" id="{B738F4EF-F547-410F-E0E9-76D196F7EB2C}"/>
              </a:ext>
            </a:extLst>
          </p:cNvPr>
          <p:cNvSpPr>
            <a:spLocks noGrp="1"/>
          </p:cNvSpPr>
          <p:nvPr>
            <p:ph idx="1"/>
          </p:nvPr>
        </p:nvSpPr>
        <p:spPr/>
        <p:txBody>
          <a:bodyPr/>
          <a:lstStyle/>
          <a:p>
            <a:r>
              <a:rPr lang="en-US" dirty="0"/>
              <a:t>Use ontological components to gain deeper insight</a:t>
            </a:r>
          </a:p>
          <a:p>
            <a:r>
              <a:rPr lang="en-US" dirty="0"/>
              <a:t>Avoid creating an actual ontology</a:t>
            </a:r>
          </a:p>
          <a:p>
            <a:r>
              <a:rPr lang="en-US" dirty="0"/>
              <a:t>Limit classification hierarchy to two or three levels</a:t>
            </a:r>
          </a:p>
          <a:p>
            <a:r>
              <a:rPr lang="en-US" dirty="0"/>
              <a:t>Scope to domain/business language</a:t>
            </a:r>
          </a:p>
          <a:p>
            <a:r>
              <a:rPr lang="en-US" dirty="0"/>
              <a:t>Focus on the known, or what can be known</a:t>
            </a:r>
          </a:p>
          <a:p>
            <a:r>
              <a:rPr lang="en-US" dirty="0"/>
              <a:t>Avoid “what if” and “just in case” design choices</a:t>
            </a:r>
          </a:p>
          <a:p>
            <a:r>
              <a:rPr lang="en-US" dirty="0"/>
              <a:t>Limit to what the domain can provide measures for (acceptance criteria)</a:t>
            </a:r>
          </a:p>
        </p:txBody>
      </p:sp>
    </p:spTree>
    <p:extLst>
      <p:ext uri="{BB962C8B-B14F-4D97-AF65-F5344CB8AC3E}">
        <p14:creationId xmlns:p14="http://schemas.microsoft.com/office/powerpoint/2010/main" val="1136331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E61F-3CB4-7415-B14F-A8AE2B956426}"/>
              </a:ext>
            </a:extLst>
          </p:cNvPr>
          <p:cNvSpPr>
            <a:spLocks noGrp="1"/>
          </p:cNvSpPr>
          <p:nvPr>
            <p:ph type="title"/>
          </p:nvPr>
        </p:nvSpPr>
        <p:spPr/>
        <p:txBody>
          <a:bodyPr/>
          <a:lstStyle/>
          <a:p>
            <a:r>
              <a:rPr lang="en-US" dirty="0"/>
              <a:t>Mapping to Domain Objects</a:t>
            </a:r>
          </a:p>
        </p:txBody>
      </p:sp>
      <p:sp>
        <p:nvSpPr>
          <p:cNvPr id="3" name="Content Placeholder 2">
            <a:extLst>
              <a:ext uri="{FF2B5EF4-FFF2-40B4-BE49-F238E27FC236}">
                <a16:creationId xmlns:a16="http://schemas.microsoft.com/office/drawing/2014/main" id="{695C7C31-DE90-E3F0-2235-2E5A0C2EAAC1}"/>
              </a:ext>
            </a:extLst>
          </p:cNvPr>
          <p:cNvSpPr>
            <a:spLocks noGrp="1"/>
          </p:cNvSpPr>
          <p:nvPr>
            <p:ph idx="1"/>
          </p:nvPr>
        </p:nvSpPr>
        <p:spPr>
          <a:xfrm>
            <a:off x="838200" y="1825625"/>
            <a:ext cx="5257800" cy="4351338"/>
          </a:xfrm>
        </p:spPr>
        <p:txBody>
          <a:bodyPr>
            <a:normAutofit/>
          </a:bodyPr>
          <a:lstStyle/>
          <a:p>
            <a:r>
              <a:rPr lang="en-US" sz="3600" dirty="0"/>
              <a:t>Attributes</a:t>
            </a:r>
          </a:p>
          <a:p>
            <a:r>
              <a:rPr lang="en-US" sz="3600" dirty="0"/>
              <a:t>Continuants</a:t>
            </a:r>
          </a:p>
          <a:p>
            <a:r>
              <a:rPr lang="en-US" sz="3600" dirty="0"/>
              <a:t>Continuums</a:t>
            </a:r>
          </a:p>
          <a:p>
            <a:r>
              <a:rPr lang="en-US" sz="3600" dirty="0"/>
              <a:t>Relationships</a:t>
            </a:r>
          </a:p>
          <a:p>
            <a:r>
              <a:rPr lang="en-US" sz="3600" dirty="0"/>
              <a:t>Relationships</a:t>
            </a:r>
          </a:p>
          <a:p>
            <a:r>
              <a:rPr lang="en-US" sz="3600" dirty="0"/>
              <a:t>Axioms</a:t>
            </a:r>
          </a:p>
        </p:txBody>
      </p:sp>
      <p:sp>
        <p:nvSpPr>
          <p:cNvPr id="4" name="Content Placeholder 2">
            <a:extLst>
              <a:ext uri="{FF2B5EF4-FFF2-40B4-BE49-F238E27FC236}">
                <a16:creationId xmlns:a16="http://schemas.microsoft.com/office/drawing/2014/main" id="{4CB78BD8-E3EA-073F-6579-71A1061D4013}"/>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457200">
              <a:buFont typeface="Aptos" panose="020B0004020202020204" pitchFamily="34" charset="0"/>
              <a:buChar char="→"/>
            </a:pPr>
            <a:r>
              <a:rPr lang="en-US" sz="3600" dirty="0"/>
              <a:t>Value Objects</a:t>
            </a:r>
          </a:p>
          <a:p>
            <a:pPr indent="-457200">
              <a:buFont typeface="Aptos" panose="020B0004020202020204" pitchFamily="34" charset="0"/>
              <a:buChar char="→"/>
            </a:pPr>
            <a:r>
              <a:rPr lang="en-US" sz="3600" dirty="0"/>
              <a:t>Entities and Aggregates</a:t>
            </a:r>
          </a:p>
          <a:p>
            <a:pPr indent="-457200">
              <a:buFont typeface="Aptos" panose="020B0004020202020204" pitchFamily="34" charset="0"/>
              <a:buChar char="→"/>
            </a:pPr>
            <a:r>
              <a:rPr lang="en-US" sz="3600" dirty="0"/>
              <a:t>States/Classifications</a:t>
            </a:r>
          </a:p>
          <a:p>
            <a:pPr indent="-457200">
              <a:buFont typeface="Aptos" panose="020B0004020202020204" pitchFamily="34" charset="0"/>
              <a:buChar char="→"/>
            </a:pPr>
            <a:r>
              <a:rPr lang="en-US" sz="3600" dirty="0"/>
              <a:t>Actions</a:t>
            </a:r>
          </a:p>
          <a:p>
            <a:pPr indent="-457200">
              <a:buFont typeface="Aptos" panose="020B0004020202020204" pitchFamily="34" charset="0"/>
              <a:buChar char="→"/>
            </a:pPr>
            <a:r>
              <a:rPr lang="en-US" sz="3600" dirty="0"/>
              <a:t>Specializations</a:t>
            </a:r>
          </a:p>
          <a:p>
            <a:pPr indent="-457200">
              <a:buFont typeface="Aptos" panose="020B0004020202020204" pitchFamily="34" charset="0"/>
              <a:buChar char="→"/>
            </a:pPr>
            <a:r>
              <a:rPr lang="en-US" sz="3600" dirty="0"/>
              <a:t>Services (rules)</a:t>
            </a:r>
          </a:p>
        </p:txBody>
      </p:sp>
    </p:spTree>
    <p:extLst>
      <p:ext uri="{BB962C8B-B14F-4D97-AF65-F5344CB8AC3E}">
        <p14:creationId xmlns:p14="http://schemas.microsoft.com/office/powerpoint/2010/main" val="3424815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E61F-3CB4-7415-B14F-A8AE2B956426}"/>
              </a:ext>
            </a:extLst>
          </p:cNvPr>
          <p:cNvSpPr>
            <a:spLocks noGrp="1"/>
          </p:cNvSpPr>
          <p:nvPr>
            <p:ph type="title"/>
          </p:nvPr>
        </p:nvSpPr>
        <p:spPr/>
        <p:txBody>
          <a:bodyPr/>
          <a:lstStyle/>
          <a:p>
            <a:r>
              <a:rPr lang="en-US" dirty="0"/>
              <a:t>Mapping to Domain Objects</a:t>
            </a:r>
          </a:p>
        </p:txBody>
      </p:sp>
      <p:sp>
        <p:nvSpPr>
          <p:cNvPr id="22" name="TextBox 6.1">
            <a:extLst>
              <a:ext uri="{FF2B5EF4-FFF2-40B4-BE49-F238E27FC236}">
                <a16:creationId xmlns:a16="http://schemas.microsoft.com/office/drawing/2014/main" id="{EE2744E1-AACE-BF99-6471-1F28E98F6691}"/>
              </a:ext>
            </a:extLst>
          </p:cNvPr>
          <p:cNvSpPr txBox="1"/>
          <p:nvPr/>
        </p:nvSpPr>
        <p:spPr>
          <a:xfrm>
            <a:off x="6234953" y="4762033"/>
            <a:ext cx="5484159" cy="646331"/>
          </a:xfrm>
          <a:prstGeom prst="rect">
            <a:avLst/>
          </a:prstGeom>
          <a:noFill/>
        </p:spPr>
        <p:txBody>
          <a:bodyPr wrap="square" rtlCol="0">
            <a:spAutoFit/>
          </a:bodyPr>
          <a:lstStyle/>
          <a:p>
            <a:r>
              <a:rPr lang="en-US" sz="3600" dirty="0"/>
              <a:t>→ Compositions</a:t>
            </a:r>
          </a:p>
        </p:txBody>
      </p:sp>
      <p:sp>
        <p:nvSpPr>
          <p:cNvPr id="15" name="TextBox 6.0" hidden="1">
            <a:extLst>
              <a:ext uri="{FF2B5EF4-FFF2-40B4-BE49-F238E27FC236}">
                <a16:creationId xmlns:a16="http://schemas.microsoft.com/office/drawing/2014/main" id="{ECB9A2CB-1184-BB94-E162-3DCADD3D64E3}"/>
              </a:ext>
            </a:extLst>
          </p:cNvPr>
          <p:cNvSpPr txBox="1"/>
          <p:nvPr/>
        </p:nvSpPr>
        <p:spPr>
          <a:xfrm>
            <a:off x="838200" y="4759958"/>
            <a:ext cx="5118847" cy="646331"/>
          </a:xfrm>
          <a:prstGeom prst="rect">
            <a:avLst/>
          </a:prstGeom>
          <a:noFill/>
        </p:spPr>
        <p:txBody>
          <a:bodyPr wrap="square" rtlCol="0">
            <a:spAutoFit/>
          </a:bodyPr>
          <a:lstStyle/>
          <a:p>
            <a:r>
              <a:rPr lang="en-US" sz="3600" dirty="0"/>
              <a:t>Relationships</a:t>
            </a:r>
          </a:p>
        </p:txBody>
      </p:sp>
      <p:sp>
        <p:nvSpPr>
          <p:cNvPr id="21" name="TextBox 5.1">
            <a:extLst>
              <a:ext uri="{FF2B5EF4-FFF2-40B4-BE49-F238E27FC236}">
                <a16:creationId xmlns:a16="http://schemas.microsoft.com/office/drawing/2014/main" id="{91D7BE92-A2BC-4625-FA98-66A79C6EEE01}"/>
              </a:ext>
            </a:extLst>
          </p:cNvPr>
          <p:cNvSpPr txBox="1"/>
          <p:nvPr/>
        </p:nvSpPr>
        <p:spPr>
          <a:xfrm>
            <a:off x="6234953" y="4147764"/>
            <a:ext cx="5118847" cy="646331"/>
          </a:xfrm>
          <a:prstGeom prst="rect">
            <a:avLst/>
          </a:prstGeom>
          <a:noFill/>
        </p:spPr>
        <p:txBody>
          <a:bodyPr wrap="square" rtlCol="0">
            <a:spAutoFit/>
          </a:bodyPr>
          <a:lstStyle/>
          <a:p>
            <a:r>
              <a:rPr lang="en-US" sz="3600" dirty="0"/>
              <a:t>→ Specializations</a:t>
            </a:r>
          </a:p>
        </p:txBody>
      </p:sp>
      <p:sp>
        <p:nvSpPr>
          <p:cNvPr id="14" name="TextBox 5.0" hidden="1">
            <a:extLst>
              <a:ext uri="{FF2B5EF4-FFF2-40B4-BE49-F238E27FC236}">
                <a16:creationId xmlns:a16="http://schemas.microsoft.com/office/drawing/2014/main" id="{CC85F3DE-EF00-BF68-E858-19C32820FA98}"/>
              </a:ext>
            </a:extLst>
          </p:cNvPr>
          <p:cNvSpPr txBox="1"/>
          <p:nvPr/>
        </p:nvSpPr>
        <p:spPr>
          <a:xfrm>
            <a:off x="838200" y="4146104"/>
            <a:ext cx="5118847" cy="646331"/>
          </a:xfrm>
          <a:prstGeom prst="rect">
            <a:avLst/>
          </a:prstGeom>
          <a:noFill/>
        </p:spPr>
        <p:txBody>
          <a:bodyPr wrap="square" rtlCol="0">
            <a:spAutoFit/>
          </a:bodyPr>
          <a:lstStyle/>
          <a:p>
            <a:r>
              <a:rPr lang="en-US" sz="3600" dirty="0"/>
              <a:t>Relationships</a:t>
            </a:r>
          </a:p>
        </p:txBody>
      </p:sp>
      <p:sp>
        <p:nvSpPr>
          <p:cNvPr id="20" name="TextBox 4.1">
            <a:extLst>
              <a:ext uri="{FF2B5EF4-FFF2-40B4-BE49-F238E27FC236}">
                <a16:creationId xmlns:a16="http://schemas.microsoft.com/office/drawing/2014/main" id="{E53FDD3F-8437-C0B3-51F4-396845C6884A}"/>
              </a:ext>
            </a:extLst>
          </p:cNvPr>
          <p:cNvSpPr txBox="1"/>
          <p:nvPr/>
        </p:nvSpPr>
        <p:spPr>
          <a:xfrm>
            <a:off x="6234953" y="3533495"/>
            <a:ext cx="5118847" cy="646331"/>
          </a:xfrm>
          <a:prstGeom prst="rect">
            <a:avLst/>
          </a:prstGeom>
          <a:noFill/>
        </p:spPr>
        <p:txBody>
          <a:bodyPr wrap="square" rtlCol="0">
            <a:spAutoFit/>
          </a:bodyPr>
          <a:lstStyle/>
          <a:p>
            <a:r>
              <a:rPr lang="en-US" sz="3600" dirty="0"/>
              <a:t>→ Actions</a:t>
            </a:r>
          </a:p>
        </p:txBody>
      </p:sp>
      <p:sp>
        <p:nvSpPr>
          <p:cNvPr id="13" name="TextBox 4.0">
            <a:extLst>
              <a:ext uri="{FF2B5EF4-FFF2-40B4-BE49-F238E27FC236}">
                <a16:creationId xmlns:a16="http://schemas.microsoft.com/office/drawing/2014/main" id="{636379F6-D4E9-F95F-E0B1-F21DA1D9BDA4}"/>
              </a:ext>
            </a:extLst>
          </p:cNvPr>
          <p:cNvSpPr txBox="1"/>
          <p:nvPr/>
        </p:nvSpPr>
        <p:spPr>
          <a:xfrm>
            <a:off x="838200" y="3532250"/>
            <a:ext cx="5118847" cy="646331"/>
          </a:xfrm>
          <a:prstGeom prst="rect">
            <a:avLst/>
          </a:prstGeom>
          <a:noFill/>
        </p:spPr>
        <p:txBody>
          <a:bodyPr wrap="square" rtlCol="0">
            <a:spAutoFit/>
          </a:bodyPr>
          <a:lstStyle/>
          <a:p>
            <a:r>
              <a:rPr lang="en-US" sz="3600" dirty="0"/>
              <a:t>Relationships</a:t>
            </a:r>
          </a:p>
        </p:txBody>
      </p:sp>
      <p:sp>
        <p:nvSpPr>
          <p:cNvPr id="19" name="TextBox 3.1">
            <a:extLst>
              <a:ext uri="{FF2B5EF4-FFF2-40B4-BE49-F238E27FC236}">
                <a16:creationId xmlns:a16="http://schemas.microsoft.com/office/drawing/2014/main" id="{9943F37D-313C-851E-50B7-E8718702DF4F}"/>
              </a:ext>
            </a:extLst>
          </p:cNvPr>
          <p:cNvSpPr txBox="1"/>
          <p:nvPr/>
        </p:nvSpPr>
        <p:spPr>
          <a:xfrm>
            <a:off x="6234953" y="2919226"/>
            <a:ext cx="5118847" cy="646331"/>
          </a:xfrm>
          <a:prstGeom prst="rect">
            <a:avLst/>
          </a:prstGeom>
          <a:noFill/>
        </p:spPr>
        <p:txBody>
          <a:bodyPr wrap="square" rtlCol="0">
            <a:spAutoFit/>
          </a:bodyPr>
          <a:lstStyle/>
          <a:p>
            <a:r>
              <a:rPr lang="en-US" sz="3600" dirty="0"/>
              <a:t>→ States/Classifications</a:t>
            </a:r>
          </a:p>
        </p:txBody>
      </p:sp>
      <p:sp>
        <p:nvSpPr>
          <p:cNvPr id="12" name="TextBox 3.0">
            <a:extLst>
              <a:ext uri="{FF2B5EF4-FFF2-40B4-BE49-F238E27FC236}">
                <a16:creationId xmlns:a16="http://schemas.microsoft.com/office/drawing/2014/main" id="{6AD777DA-EC69-1871-077E-BC94FE2BA3AE}"/>
              </a:ext>
            </a:extLst>
          </p:cNvPr>
          <p:cNvSpPr txBox="1"/>
          <p:nvPr/>
        </p:nvSpPr>
        <p:spPr>
          <a:xfrm>
            <a:off x="838200" y="2918396"/>
            <a:ext cx="5118847" cy="646331"/>
          </a:xfrm>
          <a:prstGeom prst="rect">
            <a:avLst/>
          </a:prstGeom>
          <a:noFill/>
        </p:spPr>
        <p:txBody>
          <a:bodyPr wrap="square" rtlCol="0">
            <a:spAutoFit/>
          </a:bodyPr>
          <a:lstStyle/>
          <a:p>
            <a:r>
              <a:rPr lang="en-US" sz="3600" dirty="0"/>
              <a:t>Continuums</a:t>
            </a:r>
          </a:p>
        </p:txBody>
      </p:sp>
      <p:sp>
        <p:nvSpPr>
          <p:cNvPr id="18" name="TextBox 2.1">
            <a:extLst>
              <a:ext uri="{FF2B5EF4-FFF2-40B4-BE49-F238E27FC236}">
                <a16:creationId xmlns:a16="http://schemas.microsoft.com/office/drawing/2014/main" id="{9219D445-DD30-4C4F-E345-304A331197B4}"/>
              </a:ext>
            </a:extLst>
          </p:cNvPr>
          <p:cNvSpPr txBox="1"/>
          <p:nvPr/>
        </p:nvSpPr>
        <p:spPr>
          <a:xfrm>
            <a:off x="6234953" y="2304957"/>
            <a:ext cx="5369859" cy="646331"/>
          </a:xfrm>
          <a:prstGeom prst="rect">
            <a:avLst/>
          </a:prstGeom>
          <a:noFill/>
        </p:spPr>
        <p:txBody>
          <a:bodyPr wrap="square" rtlCol="0">
            <a:spAutoFit/>
          </a:bodyPr>
          <a:lstStyle/>
          <a:p>
            <a:r>
              <a:rPr lang="en-US" sz="3600" dirty="0"/>
              <a:t>→ Entities and Aggregates </a:t>
            </a:r>
          </a:p>
        </p:txBody>
      </p:sp>
      <p:sp>
        <p:nvSpPr>
          <p:cNvPr id="11" name="TextBox 2.0">
            <a:extLst>
              <a:ext uri="{FF2B5EF4-FFF2-40B4-BE49-F238E27FC236}">
                <a16:creationId xmlns:a16="http://schemas.microsoft.com/office/drawing/2014/main" id="{2ABA631A-8E70-8D4F-5940-05B96ACE49D9}"/>
              </a:ext>
            </a:extLst>
          </p:cNvPr>
          <p:cNvSpPr txBox="1"/>
          <p:nvPr/>
        </p:nvSpPr>
        <p:spPr>
          <a:xfrm>
            <a:off x="838200" y="2304542"/>
            <a:ext cx="5118847" cy="646331"/>
          </a:xfrm>
          <a:prstGeom prst="rect">
            <a:avLst/>
          </a:prstGeom>
          <a:noFill/>
        </p:spPr>
        <p:txBody>
          <a:bodyPr wrap="square" rtlCol="0">
            <a:spAutoFit/>
          </a:bodyPr>
          <a:lstStyle/>
          <a:p>
            <a:r>
              <a:rPr lang="en-US" sz="3600" dirty="0"/>
              <a:t>Continuants</a:t>
            </a:r>
          </a:p>
        </p:txBody>
      </p:sp>
      <p:sp>
        <p:nvSpPr>
          <p:cNvPr id="17" name="TextBox 1.1">
            <a:extLst>
              <a:ext uri="{FF2B5EF4-FFF2-40B4-BE49-F238E27FC236}">
                <a16:creationId xmlns:a16="http://schemas.microsoft.com/office/drawing/2014/main" id="{2CC1E28E-501A-22D5-D9FE-F125B38EB4F8}"/>
              </a:ext>
            </a:extLst>
          </p:cNvPr>
          <p:cNvSpPr txBox="1"/>
          <p:nvPr/>
        </p:nvSpPr>
        <p:spPr>
          <a:xfrm>
            <a:off x="6234953" y="1690688"/>
            <a:ext cx="5118847" cy="646331"/>
          </a:xfrm>
          <a:prstGeom prst="rect">
            <a:avLst/>
          </a:prstGeom>
          <a:noFill/>
        </p:spPr>
        <p:txBody>
          <a:bodyPr wrap="square" rtlCol="0">
            <a:spAutoFit/>
          </a:bodyPr>
          <a:lstStyle/>
          <a:p>
            <a:r>
              <a:rPr lang="en-US" sz="3600" dirty="0"/>
              <a:t>→ Value Objects </a:t>
            </a:r>
          </a:p>
        </p:txBody>
      </p:sp>
      <p:sp>
        <p:nvSpPr>
          <p:cNvPr id="10" name="TextBox 1.0">
            <a:extLst>
              <a:ext uri="{FF2B5EF4-FFF2-40B4-BE49-F238E27FC236}">
                <a16:creationId xmlns:a16="http://schemas.microsoft.com/office/drawing/2014/main" id="{F4720A69-34AB-9F9E-24A7-DD3FE6050F9C}"/>
              </a:ext>
            </a:extLst>
          </p:cNvPr>
          <p:cNvSpPr txBox="1"/>
          <p:nvPr/>
        </p:nvSpPr>
        <p:spPr>
          <a:xfrm>
            <a:off x="838200" y="1690688"/>
            <a:ext cx="5118847" cy="646331"/>
          </a:xfrm>
          <a:prstGeom prst="rect">
            <a:avLst/>
          </a:prstGeom>
          <a:noFill/>
        </p:spPr>
        <p:txBody>
          <a:bodyPr wrap="square" rtlCol="0">
            <a:spAutoFit/>
          </a:bodyPr>
          <a:lstStyle/>
          <a:p>
            <a:r>
              <a:rPr lang="en-US" sz="3600" dirty="0"/>
              <a:t>Attributes</a:t>
            </a:r>
          </a:p>
        </p:txBody>
      </p:sp>
      <p:sp>
        <p:nvSpPr>
          <p:cNvPr id="3" name="TextBox 6.1">
            <a:extLst>
              <a:ext uri="{FF2B5EF4-FFF2-40B4-BE49-F238E27FC236}">
                <a16:creationId xmlns:a16="http://schemas.microsoft.com/office/drawing/2014/main" id="{F4DBD1AC-86BD-792F-E6EB-45565D299D6F}"/>
              </a:ext>
            </a:extLst>
          </p:cNvPr>
          <p:cNvSpPr txBox="1"/>
          <p:nvPr/>
        </p:nvSpPr>
        <p:spPr>
          <a:xfrm>
            <a:off x="6234953" y="5376305"/>
            <a:ext cx="5484159" cy="646331"/>
          </a:xfrm>
          <a:prstGeom prst="rect">
            <a:avLst/>
          </a:prstGeom>
          <a:noFill/>
        </p:spPr>
        <p:txBody>
          <a:bodyPr wrap="square" rtlCol="0">
            <a:spAutoFit/>
          </a:bodyPr>
          <a:lstStyle/>
          <a:p>
            <a:r>
              <a:rPr lang="en-US" sz="3600" dirty="0"/>
              <a:t>→ Services/Specifications</a:t>
            </a:r>
          </a:p>
        </p:txBody>
      </p:sp>
      <p:sp>
        <p:nvSpPr>
          <p:cNvPr id="4" name="TextBox 6.0">
            <a:extLst>
              <a:ext uri="{FF2B5EF4-FFF2-40B4-BE49-F238E27FC236}">
                <a16:creationId xmlns:a16="http://schemas.microsoft.com/office/drawing/2014/main" id="{93DCE025-9562-C7AE-6D51-16D232A1F497}"/>
              </a:ext>
            </a:extLst>
          </p:cNvPr>
          <p:cNvSpPr txBox="1"/>
          <p:nvPr/>
        </p:nvSpPr>
        <p:spPr>
          <a:xfrm>
            <a:off x="838200" y="5373815"/>
            <a:ext cx="5118847" cy="646331"/>
          </a:xfrm>
          <a:prstGeom prst="rect">
            <a:avLst/>
          </a:prstGeom>
          <a:noFill/>
        </p:spPr>
        <p:txBody>
          <a:bodyPr wrap="square" rtlCol="0">
            <a:spAutoFit/>
          </a:bodyPr>
          <a:lstStyle/>
          <a:p>
            <a:r>
              <a:rPr lang="en-US" sz="3600" dirty="0"/>
              <a:t>Axioms</a:t>
            </a:r>
          </a:p>
        </p:txBody>
      </p:sp>
    </p:spTree>
    <p:extLst>
      <p:ext uri="{BB962C8B-B14F-4D97-AF65-F5344CB8AC3E}">
        <p14:creationId xmlns:p14="http://schemas.microsoft.com/office/powerpoint/2010/main" val="34152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lef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left)">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left)">
                                      <p:cBhvr>
                                        <p:cTn id="6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5" grpId="0"/>
      <p:bldP spid="21" grpId="0"/>
      <p:bldP spid="14" grpId="0"/>
      <p:bldP spid="20" grpId="0"/>
      <p:bldP spid="13" grpId="0"/>
      <p:bldP spid="19" grpId="0"/>
      <p:bldP spid="12" grpId="0"/>
      <p:bldP spid="18" grpId="0"/>
      <p:bldP spid="11" grpId="0"/>
      <p:bldP spid="17" grpId="0"/>
      <p:bldP spid="3"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9F9D5-2A5E-EBCC-D09F-6A1B8947741F}"/>
              </a:ext>
            </a:extLst>
          </p:cNvPr>
          <p:cNvSpPr>
            <a:spLocks noGrp="1"/>
          </p:cNvSpPr>
          <p:nvPr>
            <p:ph type="title"/>
          </p:nvPr>
        </p:nvSpPr>
        <p:spPr/>
        <p:txBody>
          <a:bodyPr/>
          <a:lstStyle/>
          <a:p>
            <a:r>
              <a:rPr lang="en-US" dirty="0"/>
              <a:t>Recognize Design Principles</a:t>
            </a:r>
          </a:p>
        </p:txBody>
      </p:sp>
      <p:sp>
        <p:nvSpPr>
          <p:cNvPr id="3" name="Content Placeholder 2">
            <a:extLst>
              <a:ext uri="{FF2B5EF4-FFF2-40B4-BE49-F238E27FC236}">
                <a16:creationId xmlns:a16="http://schemas.microsoft.com/office/drawing/2014/main" id="{1C06A5A1-336A-C9C5-0589-7DDE470BA9D7}"/>
              </a:ext>
            </a:extLst>
          </p:cNvPr>
          <p:cNvSpPr>
            <a:spLocks noGrp="1"/>
          </p:cNvSpPr>
          <p:nvPr>
            <p:ph idx="1"/>
          </p:nvPr>
        </p:nvSpPr>
        <p:spPr/>
        <p:txBody>
          <a:bodyPr/>
          <a:lstStyle/>
          <a:p>
            <a:r>
              <a:rPr lang="en-US" dirty="0"/>
              <a:t>Recognize an analysis “stage”</a:t>
            </a:r>
          </a:p>
          <a:p>
            <a:r>
              <a:rPr lang="en-US" dirty="0"/>
              <a:t>Make the implicit explicit</a:t>
            </a:r>
          </a:p>
          <a:p>
            <a:r>
              <a:rPr lang="en-US" dirty="0"/>
              <a:t>Isolate responsibilities (SRP)</a:t>
            </a:r>
          </a:p>
          <a:p>
            <a:r>
              <a:rPr lang="en-US" dirty="0"/>
              <a:t>Open for extension (implement classifications/relationships: OCP)</a:t>
            </a:r>
          </a:p>
          <a:p>
            <a:r>
              <a:rPr lang="en-US" dirty="0"/>
              <a:t>Design the domain’s semantics (Does what it says it will do: LSP and ISP)</a:t>
            </a:r>
          </a:p>
          <a:p>
            <a:r>
              <a:rPr lang="en-US" dirty="0"/>
              <a:t>Recognize and isolate higher-level concepts from lower-level concepts (Hierarchy: DIP)</a:t>
            </a:r>
          </a:p>
          <a:p>
            <a:endParaRPr lang="en-US" dirty="0"/>
          </a:p>
          <a:p>
            <a:endParaRPr lang="en-US" dirty="0"/>
          </a:p>
        </p:txBody>
      </p:sp>
    </p:spTree>
    <p:extLst>
      <p:ext uri="{BB962C8B-B14F-4D97-AF65-F5344CB8AC3E}">
        <p14:creationId xmlns:p14="http://schemas.microsoft.com/office/powerpoint/2010/main" val="2774436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C9F0-3CA9-2579-A9C3-23FF4586C212}"/>
              </a:ext>
            </a:extLst>
          </p:cNvPr>
          <p:cNvSpPr>
            <a:spLocks noGrp="1"/>
          </p:cNvSpPr>
          <p:nvPr>
            <p:ph type="title"/>
          </p:nvPr>
        </p:nvSpPr>
        <p:spPr/>
        <p:txBody>
          <a:bodyPr/>
          <a:lstStyle/>
          <a:p>
            <a:r>
              <a:rPr lang="en-US" dirty="0"/>
              <a:t>Design Tidbits</a:t>
            </a:r>
          </a:p>
        </p:txBody>
      </p:sp>
      <p:sp>
        <p:nvSpPr>
          <p:cNvPr id="3" name="Content Placeholder 2">
            <a:extLst>
              <a:ext uri="{FF2B5EF4-FFF2-40B4-BE49-F238E27FC236}">
                <a16:creationId xmlns:a16="http://schemas.microsoft.com/office/drawing/2014/main" id="{E2D0CDE9-3345-CB6E-3761-9ABA0610B262}"/>
              </a:ext>
            </a:extLst>
          </p:cNvPr>
          <p:cNvSpPr>
            <a:spLocks noGrp="1"/>
          </p:cNvSpPr>
          <p:nvPr>
            <p:ph idx="1"/>
          </p:nvPr>
        </p:nvSpPr>
        <p:spPr/>
        <p:txBody>
          <a:bodyPr/>
          <a:lstStyle/>
          <a:p>
            <a:r>
              <a:rPr lang="en-US" dirty="0"/>
              <a:t>Shift-left design</a:t>
            </a:r>
          </a:p>
          <a:p>
            <a:r>
              <a:rPr lang="en-US" dirty="0"/>
              <a:t>Avoid Big Design Up Front</a:t>
            </a:r>
          </a:p>
          <a:p>
            <a:r>
              <a:rPr lang="en-US" dirty="0"/>
              <a:t>Avoid shallow design</a:t>
            </a:r>
          </a:p>
          <a:p>
            <a:r>
              <a:rPr lang="en-US" dirty="0"/>
              <a:t>Differentiate between actor entities and acted upon entities</a:t>
            </a:r>
          </a:p>
          <a:p>
            <a:r>
              <a:rPr lang="en-US" dirty="0"/>
              <a:t>Recognize use-cases as orchestrations</a:t>
            </a:r>
          </a:p>
          <a:p>
            <a:r>
              <a:rPr lang="en-US" dirty="0"/>
              <a:t>Recognize application and domain orchestrations as services</a:t>
            </a:r>
          </a:p>
        </p:txBody>
      </p:sp>
    </p:spTree>
    <p:extLst>
      <p:ext uri="{BB962C8B-B14F-4D97-AF65-F5344CB8AC3E}">
        <p14:creationId xmlns:p14="http://schemas.microsoft.com/office/powerpoint/2010/main" val="3228433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7093-BB7A-3C50-2426-928D47C5AD73}"/>
              </a:ext>
            </a:extLst>
          </p:cNvPr>
          <p:cNvSpPr>
            <a:spLocks noGrp="1"/>
          </p:cNvSpPr>
          <p:nvPr>
            <p:ph type="title"/>
          </p:nvPr>
        </p:nvSpPr>
        <p:spPr/>
        <p:txBody>
          <a:bodyPr/>
          <a:lstStyle/>
          <a:p>
            <a:r>
              <a:rPr lang="en-US" dirty="0"/>
              <a:t>Caveats</a:t>
            </a:r>
          </a:p>
        </p:txBody>
      </p:sp>
      <p:sp>
        <p:nvSpPr>
          <p:cNvPr id="3" name="Text Placeholder 2">
            <a:extLst>
              <a:ext uri="{FF2B5EF4-FFF2-40B4-BE49-F238E27FC236}">
                <a16:creationId xmlns:a16="http://schemas.microsoft.com/office/drawing/2014/main" id="{866A069E-F010-6DE0-8DB4-4DE0384C63E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5549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49A4-83D1-52CD-F709-4E381E1DF954}"/>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27D8131B-D3AC-BB3F-58DC-59205EF4B7FC}"/>
              </a:ext>
            </a:extLst>
          </p:cNvPr>
          <p:cNvSpPr>
            <a:spLocks noGrp="1"/>
          </p:cNvSpPr>
          <p:nvPr>
            <p:ph idx="1"/>
          </p:nvPr>
        </p:nvSpPr>
        <p:spPr/>
        <p:txBody>
          <a:bodyPr>
            <a:normAutofit/>
          </a:bodyPr>
          <a:lstStyle/>
          <a:p>
            <a:r>
              <a:rPr lang="en-US" sz="3600" dirty="0"/>
              <a:t>Ontologies are a branch of philosophy</a:t>
            </a:r>
          </a:p>
          <a:p>
            <a:r>
              <a:rPr lang="en-US" sz="3600" dirty="0"/>
              <a:t>Several branches of ontologies and theories</a:t>
            </a:r>
          </a:p>
          <a:p>
            <a:r>
              <a:rPr lang="en-US" sz="3600" dirty="0"/>
              <a:t>Many opinions on the correct ontology</a:t>
            </a:r>
          </a:p>
          <a:p>
            <a:r>
              <a:rPr lang="en-US" sz="3600" dirty="0"/>
              <a:t>Ontologies exist for the sake of ontologies</a:t>
            </a:r>
          </a:p>
          <a:p>
            <a:r>
              <a:rPr lang="en-US" sz="3600" dirty="0"/>
              <a:t>Potential source of philosophical </a:t>
            </a:r>
            <a:r>
              <a:rPr lang="en-US" sz="3600" i="1" dirty="0"/>
              <a:t>discussions</a:t>
            </a:r>
          </a:p>
          <a:p>
            <a:r>
              <a:rPr lang="en-US" sz="3600" dirty="0"/>
              <a:t>Picking terms from multiple branches is confusing</a:t>
            </a:r>
          </a:p>
        </p:txBody>
      </p:sp>
    </p:spTree>
    <p:extLst>
      <p:ext uri="{BB962C8B-B14F-4D97-AF65-F5344CB8AC3E}">
        <p14:creationId xmlns:p14="http://schemas.microsoft.com/office/powerpoint/2010/main" val="276352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BDB4-1381-682E-97DD-3BB0C9072E1B}"/>
              </a:ext>
            </a:extLst>
          </p:cNvPr>
          <p:cNvSpPr>
            <a:spLocks noGrp="1"/>
          </p:cNvSpPr>
          <p:nvPr>
            <p:ph type="title"/>
          </p:nvPr>
        </p:nvSpPr>
        <p:spPr/>
        <p:txBody>
          <a:bodyPr/>
          <a:lstStyle/>
          <a:p>
            <a:r>
              <a:rPr lang="en-US" dirty="0"/>
              <a:t>Sound Familiar?</a:t>
            </a:r>
          </a:p>
        </p:txBody>
      </p:sp>
      <p:sp>
        <p:nvSpPr>
          <p:cNvPr id="3" name="Content Placeholder 2">
            <a:extLst>
              <a:ext uri="{FF2B5EF4-FFF2-40B4-BE49-F238E27FC236}">
                <a16:creationId xmlns:a16="http://schemas.microsoft.com/office/drawing/2014/main" id="{8A570CFB-5C01-783A-AA4B-25DF735051A3}"/>
              </a:ext>
            </a:extLst>
          </p:cNvPr>
          <p:cNvSpPr>
            <a:spLocks noGrp="1"/>
          </p:cNvSpPr>
          <p:nvPr>
            <p:ph idx="1"/>
          </p:nvPr>
        </p:nvSpPr>
        <p:spPr/>
        <p:txBody>
          <a:bodyPr>
            <a:normAutofit/>
          </a:bodyPr>
          <a:lstStyle/>
          <a:p>
            <a:r>
              <a:rPr lang="en-US" sz="3200" dirty="0"/>
              <a:t>No one person seems can give you the necessary detail for a complete design or implementation</a:t>
            </a:r>
          </a:p>
          <a:p>
            <a:r>
              <a:rPr lang="en-US" sz="3200" dirty="0"/>
              <a:t>Have you discovered business rules only in the context of an entity when asking “what does this entity need to do?”</a:t>
            </a:r>
          </a:p>
          <a:p>
            <a:r>
              <a:rPr lang="en-US" sz="3200" dirty="0"/>
              <a:t>You sometimes need to present the domain back to domain experts at a higher level to address contradictions</a:t>
            </a:r>
          </a:p>
          <a:p>
            <a:r>
              <a:rPr lang="en-US" sz="3200" dirty="0"/>
              <a:t>Eliciting detail on how the domain works from the experts seems much harder than it should be</a:t>
            </a:r>
          </a:p>
        </p:txBody>
      </p:sp>
    </p:spTree>
    <p:extLst>
      <p:ext uri="{BB962C8B-B14F-4D97-AF65-F5344CB8AC3E}">
        <p14:creationId xmlns:p14="http://schemas.microsoft.com/office/powerpoint/2010/main" val="695315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E382-BB82-9504-95F3-E44935806FF2}"/>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63818CF7-DC77-8FB8-28A9-3C370D6E219D}"/>
              </a:ext>
            </a:extLst>
          </p:cNvPr>
          <p:cNvSpPr>
            <a:spLocks noGrp="1"/>
          </p:cNvSpPr>
          <p:nvPr>
            <p:ph idx="1"/>
          </p:nvPr>
        </p:nvSpPr>
        <p:spPr/>
        <p:txBody>
          <a:bodyPr>
            <a:normAutofit/>
          </a:bodyPr>
          <a:lstStyle/>
          <a:p>
            <a:r>
              <a:rPr lang="en-US" sz="3200" dirty="0"/>
              <a:t>Multi-level classifications help differentiate concepts</a:t>
            </a:r>
          </a:p>
          <a:p>
            <a:r>
              <a:rPr lang="en-US" sz="3200" dirty="0"/>
              <a:t>Different concepts have unique ontological features</a:t>
            </a:r>
          </a:p>
          <a:p>
            <a:pPr lvl="1"/>
            <a:r>
              <a:rPr lang="en-US" sz="2800" dirty="0"/>
              <a:t>Unique lifecycle states</a:t>
            </a:r>
          </a:p>
          <a:p>
            <a:pPr lvl="1"/>
            <a:r>
              <a:rPr lang="en-US" sz="2800" dirty="0"/>
              <a:t>Unique actions and events that relate to them</a:t>
            </a:r>
          </a:p>
          <a:p>
            <a:r>
              <a:rPr lang="en-US" sz="3200" dirty="0"/>
              <a:t>Ontological thinking provides template of the structure of knowledge and perception</a:t>
            </a:r>
          </a:p>
          <a:p>
            <a:r>
              <a:rPr lang="en-US" sz="3200" dirty="0"/>
              <a:t>Easier to find what’s missing and fill-in-the-blanks</a:t>
            </a:r>
          </a:p>
          <a:p>
            <a:endParaRPr lang="en-US" sz="3200" dirty="0"/>
          </a:p>
        </p:txBody>
      </p:sp>
    </p:spTree>
    <p:extLst>
      <p:ext uri="{BB962C8B-B14F-4D97-AF65-F5344CB8AC3E}">
        <p14:creationId xmlns:p14="http://schemas.microsoft.com/office/powerpoint/2010/main" val="79194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586DF-E76C-34F0-0DC6-A65730B30FEA}"/>
              </a:ext>
            </a:extLst>
          </p:cNvPr>
          <p:cNvSpPr>
            <a:spLocks noGrp="1"/>
          </p:cNvSpPr>
          <p:nvPr>
            <p:ph type="title"/>
          </p:nvPr>
        </p:nvSpPr>
        <p:spPr/>
        <p:txBody>
          <a:bodyPr/>
          <a:lstStyle/>
          <a:p>
            <a:r>
              <a:rPr lang="en-US" dirty="0"/>
              <a:t>Peter Ritchie</a:t>
            </a:r>
          </a:p>
        </p:txBody>
      </p:sp>
      <p:sp>
        <p:nvSpPr>
          <p:cNvPr id="3" name="Content Placeholder 2">
            <a:extLst>
              <a:ext uri="{FF2B5EF4-FFF2-40B4-BE49-F238E27FC236}">
                <a16:creationId xmlns:a16="http://schemas.microsoft.com/office/drawing/2014/main" id="{D3281189-108C-67BC-8FA9-338433424EA9}"/>
              </a:ext>
            </a:extLst>
          </p:cNvPr>
          <p:cNvSpPr>
            <a:spLocks noGrp="1"/>
          </p:cNvSpPr>
          <p:nvPr>
            <p:ph idx="1"/>
          </p:nvPr>
        </p:nvSpPr>
        <p:spPr/>
        <p:txBody>
          <a:bodyPr>
            <a:normAutofit/>
          </a:bodyPr>
          <a:lstStyle/>
          <a:p>
            <a:pPr marL="548640" indent="0">
              <a:buNone/>
            </a:pPr>
            <a:r>
              <a:rPr lang="en-US" sz="3600" dirty="0"/>
              <a:t>@peteraritchie</a:t>
            </a:r>
          </a:p>
          <a:p>
            <a:pPr marL="548640" indent="0">
              <a:buNone/>
            </a:pPr>
            <a:r>
              <a:rPr lang="en-US" sz="3600" dirty="0"/>
              <a:t>/in/peteraritchie</a:t>
            </a:r>
          </a:p>
          <a:p>
            <a:pPr marL="548640" indent="0">
              <a:buNone/>
            </a:pPr>
            <a:r>
              <a:rPr lang="en-US" sz="3600" dirty="0"/>
              <a:t>peteraritchie</a:t>
            </a:r>
          </a:p>
          <a:p>
            <a:pPr marL="548640" indent="0">
              <a:buNone/>
            </a:pPr>
            <a:r>
              <a:rPr lang="en-US" sz="3600" dirty="0"/>
              <a:t>peter@peterritchie.com</a:t>
            </a:r>
          </a:p>
          <a:p>
            <a:pPr marL="548640" indent="0">
              <a:buNone/>
            </a:pPr>
            <a:endParaRPr lang="en-US" sz="3600" dirty="0">
              <a:solidFill>
                <a:schemeClr val="tx2">
                  <a:lumMod val="75000"/>
                  <a:lumOff val="25000"/>
                </a:schemeClr>
              </a:solidFill>
              <a:latin typeface="Ink Free" panose="03080402000500000000" pitchFamily="66" charset="0"/>
            </a:endParaRPr>
          </a:p>
        </p:txBody>
      </p:sp>
      <p:pic>
        <p:nvPicPr>
          <p:cNvPr id="1026" name="Picture 2" descr="X Logo - Free Vectors &amp; PSDs to Download">
            <a:extLst>
              <a:ext uri="{FF2B5EF4-FFF2-40B4-BE49-F238E27FC236}">
                <a16:creationId xmlns:a16="http://schemas.microsoft.com/office/drawing/2014/main" id="{8B73C840-1D31-8304-421F-059042B19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094" y="1825625"/>
            <a:ext cx="551400" cy="518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8EF6AD9-5929-140D-76CC-8828198C3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20464"/>
            <a:ext cx="551400" cy="5189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 Free social media icons">
            <a:extLst>
              <a:ext uri="{FF2B5EF4-FFF2-40B4-BE49-F238E27FC236}">
                <a16:creationId xmlns:a16="http://schemas.microsoft.com/office/drawing/2014/main" id="{D3D686BF-7F74-E75E-DDE5-734A1ECC6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094" y="3034678"/>
            <a:ext cx="551400" cy="5189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5225278-67FA-A0E8-1A31-61F1C4A7CD5C}"/>
              </a:ext>
            </a:extLst>
          </p:cNvPr>
          <p:cNvPicPr>
            <a:picLocks noChangeAspect="1"/>
          </p:cNvPicPr>
          <p:nvPr/>
        </p:nvPicPr>
        <p:blipFill>
          <a:blip r:embed="rId5"/>
          <a:stretch>
            <a:fillRect/>
          </a:stretch>
        </p:blipFill>
        <p:spPr>
          <a:xfrm>
            <a:off x="851946" y="3688580"/>
            <a:ext cx="560438" cy="555151"/>
          </a:xfrm>
          <a:prstGeom prst="rect">
            <a:avLst/>
          </a:prstGeom>
        </p:spPr>
      </p:pic>
    </p:spTree>
    <p:extLst>
      <p:ext uri="{BB962C8B-B14F-4D97-AF65-F5344CB8AC3E}">
        <p14:creationId xmlns:p14="http://schemas.microsoft.com/office/powerpoint/2010/main" val="396910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BB77-634B-44A9-4A3B-0619A3B5768A}"/>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4FF50D58-74B3-06FA-27E1-6A5232B67639}"/>
              </a:ext>
            </a:extLst>
          </p:cNvPr>
          <p:cNvSpPr>
            <a:spLocks noGrp="1"/>
          </p:cNvSpPr>
          <p:nvPr>
            <p:ph idx="1"/>
          </p:nvPr>
        </p:nvSpPr>
        <p:spPr/>
        <p:txBody>
          <a:bodyPr>
            <a:normAutofit/>
          </a:bodyPr>
          <a:lstStyle/>
          <a:p>
            <a:r>
              <a:rPr lang="en-US" sz="3200" dirty="0"/>
              <a:t>Peter Ritchie</a:t>
            </a:r>
          </a:p>
          <a:p>
            <a:r>
              <a:rPr lang="en-US" sz="3200" dirty="0"/>
              <a:t>Speaker, Blogger, Author, Open-Source Contributor</a:t>
            </a:r>
          </a:p>
          <a:p>
            <a:r>
              <a:rPr lang="en-US" sz="3200" dirty="0"/>
              <a:t>3 decades of delivering software</a:t>
            </a:r>
          </a:p>
          <a:p>
            <a:r>
              <a:rPr lang="en-US" sz="3200" dirty="0"/>
              <a:t>Thirteen-time Microsoft MVP, developer technologies</a:t>
            </a:r>
          </a:p>
          <a:p>
            <a:r>
              <a:rPr lang="en-US" sz="3200" dirty="0"/>
              <a:t>Independent Consultant</a:t>
            </a:r>
          </a:p>
          <a:p>
            <a:r>
              <a:rPr lang="en-US" sz="3200" dirty="0"/>
              <a:t>Have worked with dozens of clients, across multiple verticals</a:t>
            </a:r>
          </a:p>
        </p:txBody>
      </p:sp>
    </p:spTree>
    <p:extLst>
      <p:ext uri="{BB962C8B-B14F-4D97-AF65-F5344CB8AC3E}">
        <p14:creationId xmlns:p14="http://schemas.microsoft.com/office/powerpoint/2010/main" val="181691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BBF8-248D-D095-DB3F-3DA843DEF6D6}"/>
              </a:ext>
            </a:extLst>
          </p:cNvPr>
          <p:cNvSpPr>
            <a:spLocks noGrp="1"/>
          </p:cNvSpPr>
          <p:nvPr>
            <p:ph type="title"/>
          </p:nvPr>
        </p:nvSpPr>
        <p:spPr/>
        <p:txBody>
          <a:bodyPr/>
          <a:lstStyle/>
          <a:p>
            <a:r>
              <a:rPr lang="en-US" dirty="0"/>
              <a:t>Doman-Driven Design, Ontologically?</a:t>
            </a:r>
          </a:p>
        </p:txBody>
      </p:sp>
      <p:sp>
        <p:nvSpPr>
          <p:cNvPr id="3" name="Content Placeholder 2">
            <a:extLst>
              <a:ext uri="{FF2B5EF4-FFF2-40B4-BE49-F238E27FC236}">
                <a16:creationId xmlns:a16="http://schemas.microsoft.com/office/drawing/2014/main" id="{98ADA502-354E-AB4D-35D3-8F2F0CD04140}"/>
              </a:ext>
            </a:extLst>
          </p:cNvPr>
          <p:cNvSpPr>
            <a:spLocks noGrp="1"/>
          </p:cNvSpPr>
          <p:nvPr>
            <p:ph idx="1"/>
          </p:nvPr>
        </p:nvSpPr>
        <p:spPr/>
        <p:txBody>
          <a:bodyPr>
            <a:normAutofit/>
          </a:bodyPr>
          <a:lstStyle/>
          <a:p>
            <a:r>
              <a:rPr lang="en-US" sz="3200" dirty="0"/>
              <a:t>A Domain’s Ubiquitous Language doesn’t include DDD terms</a:t>
            </a:r>
          </a:p>
          <a:p>
            <a:r>
              <a:rPr lang="en-US" sz="3200" dirty="0"/>
              <a:t>Ontologies are a broader, more established practice</a:t>
            </a:r>
          </a:p>
          <a:p>
            <a:r>
              <a:rPr lang="en-US" sz="3200" dirty="0"/>
              <a:t>Discovered that the language of ontologies was helpful communicating with domain experts</a:t>
            </a:r>
          </a:p>
          <a:p>
            <a:r>
              <a:rPr lang="en-US" sz="3200" dirty="0"/>
              <a:t>A well-established science to categorize and partition knowledge and perception</a:t>
            </a:r>
          </a:p>
        </p:txBody>
      </p:sp>
    </p:spTree>
    <p:extLst>
      <p:ext uri="{BB962C8B-B14F-4D97-AF65-F5344CB8AC3E}">
        <p14:creationId xmlns:p14="http://schemas.microsoft.com/office/powerpoint/2010/main" val="2513047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61B3-2AD5-18B1-B16A-36BAB3FFBD9F}"/>
              </a:ext>
            </a:extLst>
          </p:cNvPr>
          <p:cNvSpPr>
            <a:spLocks noGrp="1"/>
          </p:cNvSpPr>
          <p:nvPr>
            <p:ph type="title"/>
          </p:nvPr>
        </p:nvSpPr>
        <p:spPr/>
        <p:txBody>
          <a:bodyPr/>
          <a:lstStyle/>
          <a:p>
            <a:r>
              <a:rPr lang="en-US" dirty="0"/>
              <a:t>Doman-Driven Design, Ontologically</a:t>
            </a:r>
          </a:p>
        </p:txBody>
      </p:sp>
      <p:sp>
        <p:nvSpPr>
          <p:cNvPr id="3" name="Content Placeholder 2">
            <a:extLst>
              <a:ext uri="{FF2B5EF4-FFF2-40B4-BE49-F238E27FC236}">
                <a16:creationId xmlns:a16="http://schemas.microsoft.com/office/drawing/2014/main" id="{3842EAC3-2E1B-D71B-7BFB-18FF4E1D4A81}"/>
              </a:ext>
            </a:extLst>
          </p:cNvPr>
          <p:cNvSpPr>
            <a:spLocks noGrp="1"/>
          </p:cNvSpPr>
          <p:nvPr>
            <p:ph idx="1"/>
          </p:nvPr>
        </p:nvSpPr>
        <p:spPr/>
        <p:txBody>
          <a:bodyPr>
            <a:normAutofit/>
          </a:bodyPr>
          <a:lstStyle/>
          <a:p>
            <a:r>
              <a:rPr lang="en-US" sz="3200" dirty="0"/>
              <a:t>Can ease communication</a:t>
            </a:r>
          </a:p>
          <a:p>
            <a:pPr lvl="1"/>
            <a:r>
              <a:rPr lang="en-US" sz="2800" dirty="0"/>
              <a:t>Provides broader, established, higher-level language</a:t>
            </a:r>
          </a:p>
          <a:p>
            <a:r>
              <a:rPr lang="en-US" sz="3200" dirty="0"/>
              <a:t>Provides categorizations based on reality</a:t>
            </a:r>
          </a:p>
          <a:p>
            <a:r>
              <a:rPr lang="en-US" sz="3200" dirty="0"/>
              <a:t>Provides expectations that can make missing information more apparent</a:t>
            </a:r>
          </a:p>
          <a:p>
            <a:r>
              <a:rPr lang="en-US" sz="3200" dirty="0"/>
              <a:t>Promotes deeper insight by providing areas to question</a:t>
            </a:r>
          </a:p>
          <a:p>
            <a:r>
              <a:rPr lang="en-US" sz="3200" dirty="0"/>
              <a:t>Provides blanks so you can </a:t>
            </a:r>
            <a:r>
              <a:rPr lang="en-US" sz="3200" i="1" dirty="0"/>
              <a:t>fill in the blanks</a:t>
            </a:r>
            <a:endParaRPr lang="en-US" sz="3200" dirty="0"/>
          </a:p>
        </p:txBody>
      </p:sp>
    </p:spTree>
    <p:extLst>
      <p:ext uri="{BB962C8B-B14F-4D97-AF65-F5344CB8AC3E}">
        <p14:creationId xmlns:p14="http://schemas.microsoft.com/office/powerpoint/2010/main" val="373566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C0DD-8DF2-384A-4230-8797143FF42B}"/>
              </a:ext>
            </a:extLst>
          </p:cNvPr>
          <p:cNvSpPr>
            <a:spLocks noGrp="1"/>
          </p:cNvSpPr>
          <p:nvPr>
            <p:ph type="title"/>
          </p:nvPr>
        </p:nvSpPr>
        <p:spPr/>
        <p:txBody>
          <a:bodyPr/>
          <a:lstStyle/>
          <a:p>
            <a:r>
              <a:rPr lang="en-US" dirty="0"/>
              <a:t>DDD Review</a:t>
            </a:r>
          </a:p>
        </p:txBody>
      </p:sp>
      <p:sp>
        <p:nvSpPr>
          <p:cNvPr id="3" name="Text Placeholder 2">
            <a:extLst>
              <a:ext uri="{FF2B5EF4-FFF2-40B4-BE49-F238E27FC236}">
                <a16:creationId xmlns:a16="http://schemas.microsoft.com/office/drawing/2014/main" id="{75D3A6FD-E34C-FFBE-7EEA-683F039F07E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3449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D4DEC-C789-B9D4-7D65-91737943E0C3}"/>
              </a:ext>
            </a:extLst>
          </p:cNvPr>
          <p:cNvSpPr>
            <a:spLocks noGrp="1"/>
          </p:cNvSpPr>
          <p:nvPr>
            <p:ph type="title"/>
          </p:nvPr>
        </p:nvSpPr>
        <p:spPr/>
        <p:txBody>
          <a:bodyPr/>
          <a:lstStyle/>
          <a:p>
            <a:r>
              <a:rPr lang="en-US" dirty="0"/>
              <a:t>Domain-Driven Design – A Review</a:t>
            </a:r>
          </a:p>
        </p:txBody>
      </p:sp>
      <p:sp>
        <p:nvSpPr>
          <p:cNvPr id="3" name="Content Placeholder 2">
            <a:extLst>
              <a:ext uri="{FF2B5EF4-FFF2-40B4-BE49-F238E27FC236}">
                <a16:creationId xmlns:a16="http://schemas.microsoft.com/office/drawing/2014/main" id="{D91618DB-930A-23BB-A012-5B13AF9529C8}"/>
              </a:ext>
            </a:extLst>
          </p:cNvPr>
          <p:cNvSpPr>
            <a:spLocks noGrp="1"/>
          </p:cNvSpPr>
          <p:nvPr>
            <p:ph idx="1"/>
          </p:nvPr>
        </p:nvSpPr>
        <p:spPr/>
        <p:txBody>
          <a:bodyPr/>
          <a:lstStyle/>
          <a:p>
            <a:r>
              <a:rPr lang="en-US" b="1" dirty="0"/>
              <a:t>Ubiquitous Language</a:t>
            </a:r>
            <a:r>
              <a:rPr lang="en-US" dirty="0"/>
              <a:t>: unequivocal language of the domain</a:t>
            </a:r>
          </a:p>
          <a:p>
            <a:r>
              <a:rPr lang="en-US" b="1" dirty="0"/>
              <a:t>Domain Objects</a:t>
            </a:r>
            <a:r>
              <a:rPr lang="en-US" dirty="0"/>
              <a:t>: Entities, Value Objects</a:t>
            </a:r>
          </a:p>
          <a:p>
            <a:r>
              <a:rPr lang="en-US" b="1" dirty="0"/>
              <a:t>Aggregates</a:t>
            </a:r>
            <a:r>
              <a:rPr lang="en-US" dirty="0"/>
              <a:t>: maintaining consistency amongst related objects</a:t>
            </a:r>
          </a:p>
          <a:p>
            <a:r>
              <a:rPr lang="en-US" b="1" dirty="0"/>
              <a:t>Domain Events</a:t>
            </a:r>
            <a:r>
              <a:rPr lang="en-US" dirty="0"/>
              <a:t>: communicating intra-domain occurrences</a:t>
            </a:r>
          </a:p>
          <a:p>
            <a:r>
              <a:rPr lang="en-US" b="1" dirty="0"/>
              <a:t>Bounded Context</a:t>
            </a:r>
            <a:r>
              <a:rPr lang="en-US" dirty="0"/>
              <a:t>: independent subset of rules, language, and semantics</a:t>
            </a:r>
          </a:p>
          <a:p>
            <a:r>
              <a:rPr lang="en-US" b="1" dirty="0"/>
              <a:t>Layered Architecture</a:t>
            </a:r>
            <a:r>
              <a:rPr lang="en-US" dirty="0"/>
              <a:t>: partitioning implementation by level of abstraction and cohesiveness (or lack thereof)</a:t>
            </a:r>
          </a:p>
          <a:p>
            <a:r>
              <a:rPr lang="en-US" b="1" dirty="0"/>
              <a:t>Service</a:t>
            </a:r>
            <a:r>
              <a:rPr lang="en-US" dirty="0"/>
              <a:t>: realization of use-case and business function</a:t>
            </a:r>
          </a:p>
        </p:txBody>
      </p:sp>
    </p:spTree>
    <p:extLst>
      <p:ext uri="{BB962C8B-B14F-4D97-AF65-F5344CB8AC3E}">
        <p14:creationId xmlns:p14="http://schemas.microsoft.com/office/powerpoint/2010/main" val="191011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4378</TotalTime>
  <Words>1707</Words>
  <Application>Microsoft Office PowerPoint</Application>
  <PresentationFormat>Widescreen</PresentationFormat>
  <Paragraphs>330</Paragraphs>
  <Slides>41</Slides>
  <Notes>25</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Aptos</vt:lpstr>
      <vt:lpstr>Aptos Display</vt:lpstr>
      <vt:lpstr>Arial</vt:lpstr>
      <vt:lpstr>Arial Black</vt:lpstr>
      <vt:lpstr>Ink Free</vt:lpstr>
      <vt:lpstr>Office Theme</vt:lpstr>
      <vt:lpstr>Domain-Driven Design, Ontologically</vt:lpstr>
      <vt:lpstr>DDD Ontologically</vt:lpstr>
      <vt:lpstr>Challenges</vt:lpstr>
      <vt:lpstr>Sound Familiar?</vt:lpstr>
      <vt:lpstr>Welcome!</vt:lpstr>
      <vt:lpstr>Doman-Driven Design, Ontologically?</vt:lpstr>
      <vt:lpstr>Doman-Driven Design, Ontologically</vt:lpstr>
      <vt:lpstr>DDD Review</vt:lpstr>
      <vt:lpstr>Domain-Driven Design – A Review</vt:lpstr>
      <vt:lpstr>Ontologies Intro</vt:lpstr>
      <vt:lpstr>Ontology Components</vt:lpstr>
      <vt:lpstr>Classifications and Hierarchy</vt:lpstr>
      <vt:lpstr>Taxonomy</vt:lpstr>
      <vt:lpstr>Continuants and Continuums</vt:lpstr>
      <vt:lpstr>Continuant</vt:lpstr>
      <vt:lpstr>Characteristics, Attributes and Consistency</vt:lpstr>
      <vt:lpstr>Characteristics, Continuum and Consistency</vt:lpstr>
      <vt:lpstr>Entities: Actors and Things Acted Upon</vt:lpstr>
      <vt:lpstr>Remember Object-Orientation</vt:lpstr>
      <vt:lpstr>Filling in the Blanks</vt:lpstr>
      <vt:lpstr>Leveraging Thinking Ontologically</vt:lpstr>
      <vt:lpstr>Fill in the Blanks - Aggregate Continuum</vt:lpstr>
      <vt:lpstr>Fill in the Blanks - Aggregate Continuum</vt:lpstr>
      <vt:lpstr>Fill in the Blanks - Aggregate Continuum</vt:lpstr>
      <vt:lpstr>Reveal more Pivoting Dimensions </vt:lpstr>
      <vt:lpstr>Fill in the Blanks - Aggregate Continuum</vt:lpstr>
      <vt:lpstr>Scope Ontologicalness</vt:lpstr>
      <vt:lpstr>Scope Ontologicalness</vt:lpstr>
      <vt:lpstr>Scope Ontologicalness</vt:lpstr>
      <vt:lpstr>Scope Ontologicalness</vt:lpstr>
      <vt:lpstr>Scope Ontologicalness</vt:lpstr>
      <vt:lpstr>Scope Ontologicalness</vt:lpstr>
      <vt:lpstr>Scope Ontologicalness</vt:lpstr>
      <vt:lpstr>Mapping to Domain Objects</vt:lpstr>
      <vt:lpstr>Mapping to Domain Objects</vt:lpstr>
      <vt:lpstr>Recognize Design Principles</vt:lpstr>
      <vt:lpstr>Design Tidbits</vt:lpstr>
      <vt:lpstr>Caveats</vt:lpstr>
      <vt:lpstr>Caveats</vt:lpstr>
      <vt:lpstr>Takeaways</vt:lpstr>
      <vt:lpstr>Peter Ritchie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Peter Ritchie</dc:creator>
  <cp:lastModifiedBy>Peter Ritchie</cp:lastModifiedBy>
  <cp:revision>3</cp:revision>
  <dcterms:created xsi:type="dcterms:W3CDTF">2024-09-19T18:33:11Z</dcterms:created>
  <dcterms:modified xsi:type="dcterms:W3CDTF">2024-09-24T18:13:24Z</dcterms:modified>
</cp:coreProperties>
</file>