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2" r:id="rId2"/>
    <p:sldId id="336" r:id="rId3"/>
    <p:sldId id="372" r:id="rId4"/>
    <p:sldId id="374" r:id="rId5"/>
    <p:sldId id="375" r:id="rId6"/>
    <p:sldId id="371" r:id="rId7"/>
    <p:sldId id="377" r:id="rId8"/>
    <p:sldId id="392" r:id="rId9"/>
    <p:sldId id="391" r:id="rId10"/>
    <p:sldId id="390" r:id="rId11"/>
    <p:sldId id="376" r:id="rId12"/>
    <p:sldId id="378" r:id="rId13"/>
    <p:sldId id="379" r:id="rId14"/>
    <p:sldId id="380" r:id="rId15"/>
    <p:sldId id="381" r:id="rId16"/>
    <p:sldId id="382" r:id="rId17"/>
    <p:sldId id="383" r:id="rId18"/>
    <p:sldId id="387" r:id="rId19"/>
    <p:sldId id="388" r:id="rId20"/>
    <p:sldId id="384" r:id="rId21"/>
    <p:sldId id="385" r:id="rId22"/>
    <p:sldId id="386" r:id="rId23"/>
    <p:sldId id="389" r:id="rId24"/>
    <p:sldId id="393" r:id="rId25"/>
    <p:sldId id="394" r:id="rId26"/>
    <p:sldId id="395" r:id="rId27"/>
    <p:sldId id="396" r:id="rId28"/>
    <p:sldId id="397" r:id="rId29"/>
    <p:sldId id="398" r:id="rId30"/>
    <p:sldId id="320"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99D116-AF4B-40B1-B138-12080A0FE80F}">
          <p14:sldIdLst>
            <p14:sldId id="272"/>
            <p14:sldId id="336"/>
            <p14:sldId id="372"/>
            <p14:sldId id="374"/>
            <p14:sldId id="375"/>
            <p14:sldId id="371"/>
            <p14:sldId id="377"/>
            <p14:sldId id="392"/>
            <p14:sldId id="391"/>
            <p14:sldId id="390"/>
            <p14:sldId id="376"/>
            <p14:sldId id="378"/>
            <p14:sldId id="379"/>
            <p14:sldId id="380"/>
            <p14:sldId id="381"/>
            <p14:sldId id="382"/>
            <p14:sldId id="383"/>
            <p14:sldId id="387"/>
            <p14:sldId id="388"/>
            <p14:sldId id="384"/>
            <p14:sldId id="385"/>
            <p14:sldId id="386"/>
            <p14:sldId id="389"/>
            <p14:sldId id="393"/>
            <p14:sldId id="394"/>
            <p14:sldId id="395"/>
            <p14:sldId id="396"/>
            <p14:sldId id="397"/>
            <p14:sldId id="398"/>
            <p14:sldId id="32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rill, Peter" initials="BP" lastIdx="1" clrIdx="0">
    <p:extLst>
      <p:ext uri="{19B8F6BF-5375-455C-9EA6-DF929625EA0E}">
        <p15:presenceInfo xmlns:p15="http://schemas.microsoft.com/office/powerpoint/2012/main" userId="S::peter.berrill@yale.edu::6cfa1bcc-813d-44f8-a398-cac2f10d37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0C4C92"/>
    <a:srgbClr val="6699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2786" autoAdjust="0"/>
  </p:normalViewPr>
  <p:slideViewPr>
    <p:cSldViewPr snapToGrid="0" snapToObjects="1">
      <p:cViewPr varScale="1">
        <p:scale>
          <a:sx n="120" d="100"/>
          <a:sy n="120" d="100"/>
        </p:scale>
        <p:origin x="1272"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86493-D5A4-4058-A1E8-D2CBE8E2C79D}"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E0445-7387-4CD6-B8A7-49B1C5C7FBD6}" type="slidenum">
              <a:rPr lang="en-US" smtClean="0"/>
              <a:t>‹#›</a:t>
            </a:fld>
            <a:endParaRPr lang="en-US"/>
          </a:p>
        </p:txBody>
      </p:sp>
    </p:spTree>
    <p:extLst>
      <p:ext uri="{BB962C8B-B14F-4D97-AF65-F5344CB8AC3E}">
        <p14:creationId xmlns:p14="http://schemas.microsoft.com/office/powerpoint/2010/main" val="185625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many of the lectures in this course will deal with the nuts and bolts of how buildings work and how they use energy, this talk presents a top down analysis of recent trends and drivers of US REC. </a:t>
            </a:r>
          </a:p>
        </p:txBody>
      </p:sp>
      <p:sp>
        <p:nvSpPr>
          <p:cNvPr id="4" name="Slide Number Placeholder 3"/>
          <p:cNvSpPr>
            <a:spLocks noGrp="1"/>
          </p:cNvSpPr>
          <p:nvPr>
            <p:ph type="sldNum" sz="quarter" idx="5"/>
          </p:nvPr>
        </p:nvSpPr>
        <p:spPr/>
        <p:txBody>
          <a:bodyPr/>
          <a:lstStyle/>
          <a:p>
            <a:fld id="{63BE0445-7387-4CD6-B8A7-49B1C5C7FBD6}" type="slidenum">
              <a:rPr lang="en-US" smtClean="0"/>
              <a:t>1</a:t>
            </a:fld>
            <a:endParaRPr lang="en-US" dirty="0"/>
          </a:p>
        </p:txBody>
      </p:sp>
    </p:spTree>
    <p:extLst>
      <p:ext uri="{BB962C8B-B14F-4D97-AF65-F5344CB8AC3E}">
        <p14:creationId xmlns:p14="http://schemas.microsoft.com/office/powerpoint/2010/main" val="1954666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169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change the formulation to allow for varying vacancy rates. So that counties with shrinking populations can have increasing vacancy rates, and counties with rapidly increasing population could have smaller vacancy rates, at least for a while. </a:t>
            </a:r>
          </a:p>
          <a:p>
            <a:r>
              <a:rPr lang="en-US" dirty="0"/>
              <a:t>Also need to allow for changes in the type splits. Currently the type split is kept constant </a:t>
            </a:r>
            <a:r>
              <a:rPr lang="en-US"/>
              <a:t>across counties.</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57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0786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83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992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7877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975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256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024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425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Valuable not only in terms of economic worth, but crucial to everyday life. We pay a lot of money for housing. More than anything else. </a:t>
            </a:r>
          </a:p>
          <a:p>
            <a:r>
              <a:rPr lang="en-US" dirty="0"/>
              <a:t>If we pay so much for housing, it is one of the major ways we can affect our footprints through what we buy.</a:t>
            </a:r>
          </a:p>
          <a:p>
            <a:r>
              <a:rPr lang="en-US" dirty="0"/>
              <a:t>We should also aim to be comfortable and healthy in our homes. Something that requires energy, but the amount of energy required to maintain healthy comfortable conditions varies a lot by home type (and climate).</a:t>
            </a:r>
          </a:p>
        </p:txBody>
      </p:sp>
      <p:sp>
        <p:nvSpPr>
          <p:cNvPr id="4" name="Slide Number Placeholder 3"/>
          <p:cNvSpPr>
            <a:spLocks noGrp="1"/>
          </p:cNvSpPr>
          <p:nvPr>
            <p:ph type="sldNum" sz="quarter" idx="5"/>
          </p:nvPr>
        </p:nvSpPr>
        <p:spPr/>
        <p:txBody>
          <a:bodyPr/>
          <a:lstStyle/>
          <a:p>
            <a:fld id="{63BE0445-7387-4CD6-B8A7-49B1C5C7FBD6}" type="slidenum">
              <a:rPr lang="en-US" smtClean="0"/>
              <a:t>2</a:t>
            </a:fld>
            <a:endParaRPr lang="en-US" dirty="0"/>
          </a:p>
        </p:txBody>
      </p:sp>
    </p:spTree>
    <p:extLst>
      <p:ext uri="{BB962C8B-B14F-4D97-AF65-F5344CB8AC3E}">
        <p14:creationId xmlns:p14="http://schemas.microsoft.com/office/powerpoint/2010/main" val="173714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205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455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7123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321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3667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2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9540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8330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212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888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Valuable not only in terms of economic worth, but crucial to everyday life. We pay a lot of money for housing. More than anything else. </a:t>
            </a:r>
          </a:p>
          <a:p>
            <a:r>
              <a:rPr lang="en-US" dirty="0"/>
              <a:t>If we pay so much for housing, it is one of the major ways we can affect our footprints through what we buy.</a:t>
            </a:r>
          </a:p>
          <a:p>
            <a:r>
              <a:rPr lang="en-US" dirty="0"/>
              <a:t>We should also aim to be comfortable and healthy in our homes. Something that requires energy, but the amount of energy required to maintain healthy comfortable conditions varies a lot by home type (and climate).</a:t>
            </a:r>
          </a:p>
        </p:txBody>
      </p:sp>
      <p:sp>
        <p:nvSpPr>
          <p:cNvPr id="4" name="Slide Number Placeholder 3"/>
          <p:cNvSpPr>
            <a:spLocks noGrp="1"/>
          </p:cNvSpPr>
          <p:nvPr>
            <p:ph type="sldNum" sz="quarter" idx="5"/>
          </p:nvPr>
        </p:nvSpPr>
        <p:spPr/>
        <p:txBody>
          <a:bodyPr/>
          <a:lstStyle/>
          <a:p>
            <a:fld id="{63BE0445-7387-4CD6-B8A7-49B1C5C7FBD6}" type="slidenum">
              <a:rPr lang="en-US" smtClean="0"/>
              <a:t>3</a:t>
            </a:fld>
            <a:endParaRPr lang="en-US" dirty="0"/>
          </a:p>
        </p:txBody>
      </p:sp>
    </p:spTree>
    <p:extLst>
      <p:ext uri="{BB962C8B-B14F-4D97-AF65-F5344CB8AC3E}">
        <p14:creationId xmlns:p14="http://schemas.microsoft.com/office/powerpoint/2010/main" val="2319544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BE0445-7387-4CD6-B8A7-49B1C5C7FBD6}" type="slidenum">
              <a:rPr lang="en-US" smtClean="0"/>
              <a:t>30</a:t>
            </a:fld>
            <a:endParaRPr lang="en-US"/>
          </a:p>
        </p:txBody>
      </p:sp>
    </p:spTree>
    <p:extLst>
      <p:ext uri="{BB962C8B-B14F-4D97-AF65-F5344CB8AC3E}">
        <p14:creationId xmlns:p14="http://schemas.microsoft.com/office/powerpoint/2010/main" val="2916550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4722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999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BE0445-7387-4CD6-B8A7-49B1C5C7FBD6}" type="slidenum">
              <a:rPr lang="en-US" smtClean="0"/>
              <a:t>6</a:t>
            </a:fld>
            <a:endParaRPr lang="en-US" dirty="0"/>
          </a:p>
        </p:txBody>
      </p:sp>
    </p:spTree>
    <p:extLst>
      <p:ext uri="{BB962C8B-B14F-4D97-AF65-F5344CB8AC3E}">
        <p14:creationId xmlns:p14="http://schemas.microsoft.com/office/powerpoint/2010/main" val="3928761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962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06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3BE0445-7387-4CD6-B8A7-49B1C5C7FB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087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45B168-8071-42D9-80B9-C4BC999FF71D}"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214668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B57DFA-29DC-401E-B51F-1A3F89EE8111}"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342498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AC77E-5DB4-464A-B301-4158418AE574}"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252115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C6163B-4F43-4557-91DA-EDDC50EDB18A}"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415548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72E97E-B574-4894-817E-CBF929C68B95}"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76916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11AB75-C88F-4BDC-900E-D5C6CA4654CB}"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317619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47F28-0A6F-4B3D-9ED0-D320A3A126F1}" type="datetime1">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162003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C6E548-84B0-4704-986E-0C96EDB9F5B7}" type="datetime1">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28892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6FD428-1D3C-4FA2-86FA-494E8C8312C9}" type="datetime1">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166875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91C27E-14AD-4E0C-ADD8-ACB764B222F5}"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302205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182B8C-891C-44CE-B04A-166FDDA6CC69}"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92F97-E212-C64F-9544-6F5FFD49533C}" type="slidenum">
              <a:rPr lang="en-US" smtClean="0"/>
              <a:t>‹#›</a:t>
            </a:fld>
            <a:endParaRPr lang="en-US"/>
          </a:p>
        </p:txBody>
      </p:sp>
    </p:spTree>
    <p:extLst>
      <p:ext uri="{BB962C8B-B14F-4D97-AF65-F5344CB8AC3E}">
        <p14:creationId xmlns:p14="http://schemas.microsoft.com/office/powerpoint/2010/main" val="136106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121CC3-BCCF-4A18-8BB7-BA587106C95B}" type="datetime1">
              <a:rPr lang="en-US" smtClean="0"/>
              <a:t>8/31/2020</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0F92F97-E212-C64F-9544-6F5FFD49533C}" type="slidenum">
              <a:rPr lang="en-US" smtClean="0"/>
              <a:t>‹#›</a:t>
            </a:fld>
            <a:endParaRPr lang="en-US"/>
          </a:p>
        </p:txBody>
      </p:sp>
    </p:spTree>
    <p:extLst>
      <p:ext uri="{BB962C8B-B14F-4D97-AF65-F5344CB8AC3E}">
        <p14:creationId xmlns:p14="http://schemas.microsoft.com/office/powerpoint/2010/main" val="4081303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openclipart.org/detail/31207/money-bag"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emf"/></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3.emf"/><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5.emf"/><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hyperlink" Target="https://francesdesdecero.wordpress.com/2015/10/08/poser-des-questions/" TargetMode="External"/><Relationship Id="rId3" Type="http://schemas.openxmlformats.org/officeDocument/2006/relationships/image" Target="../media/image2.png"/><Relationship Id="rId7"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www.researchgate.net/profile/Peter_Berrill" TargetMode="External"/><Relationship Id="rId5" Type="http://schemas.openxmlformats.org/officeDocument/2006/relationships/hyperlink" Target="https://github.com/peterberr" TargetMode="External"/><Relationship Id="rId4" Type="http://schemas.openxmlformats.org/officeDocument/2006/relationships/hyperlink" Target="mailto:peter.berrill@yale.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0863" y="736979"/>
            <a:ext cx="7772400" cy="1410835"/>
          </a:xfrm>
        </p:spPr>
        <p:txBody>
          <a:bodyPr>
            <a:normAutofit fontScale="90000"/>
          </a:bodyPr>
          <a:lstStyle/>
          <a:p>
            <a:r>
              <a:rPr lang="en-US" sz="3000" dirty="0">
                <a:solidFill>
                  <a:srgbClr val="0C4C92"/>
                </a:solidFill>
                <a:latin typeface="Georgia"/>
                <a:cs typeface="Georgia"/>
              </a:rPr>
              <a:t>Estimation of demolition and new construction of housing in US counties until 2060</a:t>
            </a:r>
            <a:br>
              <a:rPr lang="en-US" sz="3000" dirty="0">
                <a:solidFill>
                  <a:srgbClr val="0C4C92"/>
                </a:solidFill>
                <a:latin typeface="Georgia"/>
                <a:cs typeface="Georgia"/>
              </a:rPr>
            </a:br>
            <a:br>
              <a:rPr lang="en-US" sz="3000" dirty="0">
                <a:solidFill>
                  <a:srgbClr val="0C4C92"/>
                </a:solidFill>
                <a:latin typeface="Georgia"/>
                <a:cs typeface="Georgia"/>
              </a:rPr>
            </a:br>
            <a:r>
              <a:rPr lang="en-US" sz="2200" dirty="0">
                <a:solidFill>
                  <a:srgbClr val="0C4C92"/>
                </a:solidFill>
                <a:latin typeface="Georgia"/>
                <a:cs typeface="Georgia"/>
              </a:rPr>
              <a:t>Implications for building material reuse potential</a:t>
            </a:r>
            <a:br>
              <a:rPr lang="en-US" sz="3000" dirty="0">
                <a:solidFill>
                  <a:srgbClr val="0C4C92"/>
                </a:solidFill>
                <a:latin typeface="Georgia"/>
                <a:cs typeface="Georgia"/>
              </a:rPr>
            </a:br>
            <a:endParaRPr lang="en-US" sz="3000" dirty="0">
              <a:solidFill>
                <a:srgbClr val="0C4C92"/>
              </a:solidFill>
              <a:latin typeface="Georgia"/>
              <a:cs typeface="Georgia"/>
            </a:endParaRPr>
          </a:p>
        </p:txBody>
      </p:sp>
      <p:sp>
        <p:nvSpPr>
          <p:cNvPr id="3" name="Subtitle 2"/>
          <p:cNvSpPr>
            <a:spLocks noGrp="1"/>
          </p:cNvSpPr>
          <p:nvPr>
            <p:ph type="subTitle" idx="1"/>
          </p:nvPr>
        </p:nvSpPr>
        <p:spPr>
          <a:xfrm>
            <a:off x="1433015" y="2571750"/>
            <a:ext cx="6400800" cy="1314450"/>
          </a:xfrm>
        </p:spPr>
        <p:txBody>
          <a:bodyPr>
            <a:normAutofit/>
          </a:bodyPr>
          <a:lstStyle/>
          <a:p>
            <a:pPr>
              <a:lnSpc>
                <a:spcPct val="80000"/>
              </a:lnSpc>
            </a:pPr>
            <a:r>
              <a:rPr lang="en-US" sz="2600" dirty="0">
                <a:solidFill>
                  <a:schemeClr val="accent3">
                    <a:lumMod val="50000"/>
                  </a:schemeClr>
                </a:solidFill>
              </a:rPr>
              <a:t>Peter Berrill</a:t>
            </a:r>
          </a:p>
          <a:p>
            <a:pPr>
              <a:lnSpc>
                <a:spcPct val="80000"/>
              </a:lnSpc>
            </a:pPr>
            <a:r>
              <a:rPr lang="en-US" sz="2600" dirty="0">
                <a:solidFill>
                  <a:schemeClr val="accent3">
                    <a:lumMod val="50000"/>
                  </a:schemeClr>
                </a:solidFill>
              </a:rPr>
              <a:t>ICWMT 15, June 30, 2020</a:t>
            </a:r>
          </a:p>
        </p:txBody>
      </p:sp>
    </p:spTree>
    <p:extLst>
      <p:ext uri="{BB962C8B-B14F-4D97-AF65-F5344CB8AC3E}">
        <p14:creationId xmlns:p14="http://schemas.microsoft.com/office/powerpoint/2010/main" val="2749817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Single-family and Multifamily homes, NY State</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7" name="Picture 6">
            <a:extLst>
              <a:ext uri="{FF2B5EF4-FFF2-40B4-BE49-F238E27FC236}">
                <a16:creationId xmlns:a16="http://schemas.microsoft.com/office/drawing/2014/main" id="{FE5A54C6-20F3-42AC-B7F9-A8F48DEC5ABE}"/>
              </a:ext>
            </a:extLst>
          </p:cNvPr>
          <p:cNvPicPr>
            <a:picLocks noChangeAspect="1"/>
          </p:cNvPicPr>
          <p:nvPr/>
        </p:nvPicPr>
        <p:blipFill>
          <a:blip r:embed="rId4"/>
          <a:stretch>
            <a:fillRect/>
          </a:stretch>
        </p:blipFill>
        <p:spPr>
          <a:xfrm>
            <a:off x="857416" y="1034072"/>
            <a:ext cx="3466769" cy="3466769"/>
          </a:xfrm>
          <a:prstGeom prst="rect">
            <a:avLst/>
          </a:prstGeom>
        </p:spPr>
      </p:pic>
      <p:pic>
        <p:nvPicPr>
          <p:cNvPr id="9" name="Picture 8">
            <a:extLst>
              <a:ext uri="{FF2B5EF4-FFF2-40B4-BE49-F238E27FC236}">
                <a16:creationId xmlns:a16="http://schemas.microsoft.com/office/drawing/2014/main" id="{622F62B3-0C1B-4165-8AE5-F6CEB6B5B25D}"/>
              </a:ext>
            </a:extLst>
          </p:cNvPr>
          <p:cNvPicPr>
            <a:picLocks noChangeAspect="1"/>
          </p:cNvPicPr>
          <p:nvPr/>
        </p:nvPicPr>
        <p:blipFill>
          <a:blip r:embed="rId5"/>
          <a:stretch>
            <a:fillRect/>
          </a:stretch>
        </p:blipFill>
        <p:spPr>
          <a:xfrm>
            <a:off x="4724400" y="1063229"/>
            <a:ext cx="3466770" cy="3466770"/>
          </a:xfrm>
          <a:prstGeom prst="rect">
            <a:avLst/>
          </a:prstGeom>
        </p:spPr>
      </p:pic>
    </p:spTree>
    <p:extLst>
      <p:ext uri="{BB962C8B-B14F-4D97-AF65-F5344CB8AC3E}">
        <p14:creationId xmlns:p14="http://schemas.microsoft.com/office/powerpoint/2010/main" val="312422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Basic stock model equations</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C</a:t>
            </a:r>
            <a:r>
              <a:rPr lang="en-US" sz="2000" baseline="-25000" dirty="0"/>
              <a:t>t+1</a:t>
            </a:r>
            <a:r>
              <a:rPr lang="en-US" sz="2000" dirty="0"/>
              <a:t> = (S</a:t>
            </a:r>
            <a:r>
              <a:rPr lang="en-US" sz="2000" baseline="-25000" dirty="0"/>
              <a:t>t+1</a:t>
            </a:r>
            <a:r>
              <a:rPr lang="en-US" sz="2000" dirty="0"/>
              <a:t> - S</a:t>
            </a:r>
            <a:r>
              <a:rPr lang="en-US" sz="2000" baseline="-25000" dirty="0"/>
              <a:t>t</a:t>
            </a:r>
            <a:r>
              <a:rPr lang="en-US" sz="2000" dirty="0"/>
              <a:t>) + D</a:t>
            </a:r>
            <a:r>
              <a:rPr lang="en-US" sz="2000" baseline="-25000" dirty="0"/>
              <a:t>t+1</a:t>
            </a:r>
            <a:r>
              <a:rPr lang="en-US" sz="2000" dirty="0"/>
              <a:t> </a:t>
            </a: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r>
              <a:rPr lang="en-US" sz="2000" dirty="0"/>
              <a:t>C = new construction, D = demolition, S = stock = V*O</a:t>
            </a: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r>
              <a:rPr lang="en-US" sz="2000" dirty="0"/>
              <a:t>V = vacancy ratio = total units/occupied units; O = occupied units</a:t>
            </a:r>
          </a:p>
          <a:p>
            <a:pPr>
              <a:lnSpc>
                <a:spcPct val="120000"/>
              </a:lnSpc>
              <a:defRPr/>
            </a:pPr>
            <a:endParaRPr lang="en-US" sz="2000" dirty="0"/>
          </a:p>
          <a:p>
            <a:pPr>
              <a:lnSpc>
                <a:spcPct val="120000"/>
              </a:lnSpc>
              <a:defRPr/>
            </a:pPr>
            <a:r>
              <a:rPr lang="en-US" sz="2000" dirty="0"/>
              <a:t>New construction can results from S</a:t>
            </a:r>
            <a:r>
              <a:rPr lang="en-US" sz="2000" baseline="-25000" dirty="0"/>
              <a:t>t+1</a:t>
            </a:r>
            <a:r>
              <a:rPr lang="en-US" sz="2000" dirty="0"/>
              <a:t> &gt; S</a:t>
            </a:r>
            <a:r>
              <a:rPr lang="en-US" sz="2000" baseline="-25000" dirty="0"/>
              <a:t>t</a:t>
            </a:r>
            <a:r>
              <a:rPr lang="en-US" sz="2000" dirty="0"/>
              <a:t>,</a:t>
            </a:r>
            <a:r>
              <a:rPr lang="en-US" sz="2000" baseline="-25000" dirty="0"/>
              <a:t> </a:t>
            </a:r>
            <a:r>
              <a:rPr lang="en-US" sz="2000" dirty="0"/>
              <a:t>from D</a:t>
            </a:r>
            <a:r>
              <a:rPr lang="en-US" sz="2000" baseline="-25000" dirty="0"/>
              <a:t>t+1</a:t>
            </a:r>
            <a:r>
              <a:rPr lang="en-US" sz="2000" dirty="0"/>
              <a:t> &gt; 0, or from V</a:t>
            </a:r>
            <a:r>
              <a:rPr lang="en-US" sz="2000" baseline="-25000" dirty="0"/>
              <a:t>t+1</a:t>
            </a:r>
            <a:r>
              <a:rPr lang="en-US" sz="2000" dirty="0"/>
              <a:t> &gt; V</a:t>
            </a:r>
            <a:r>
              <a:rPr lang="en-US" sz="2000" baseline="-25000" dirty="0"/>
              <a:t>t</a:t>
            </a:r>
            <a:endParaRPr lang="en-US" sz="2000" dirty="0"/>
          </a:p>
          <a:p>
            <a:pPr>
              <a:lnSpc>
                <a:spcPct val="120000"/>
              </a:lnSpc>
              <a:defRPr/>
            </a:pPr>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Tree>
    <p:extLst>
      <p:ext uri="{BB962C8B-B14F-4D97-AF65-F5344CB8AC3E}">
        <p14:creationId xmlns:p14="http://schemas.microsoft.com/office/powerpoint/2010/main" val="92157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Projections of demolition, based on lifetime distribution</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4102873" y="1264256"/>
            <a:ext cx="4723075" cy="34243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defRPr/>
            </a:pPr>
            <a:r>
              <a:rPr lang="en-US" sz="1800" noProof="0" dirty="0">
                <a:solidFill>
                  <a:prstClr val="black">
                    <a:lumMod val="75000"/>
                    <a:lumOff val="25000"/>
                  </a:prstClr>
                </a:solidFill>
                <a:latin typeface="Verdana"/>
                <a:cs typeface="Verdana"/>
              </a:rPr>
              <a:t>Year of construction (&lt;1890 to 2017) based on decadal Censes, various survey data, and estimates by Moura et al </a:t>
            </a:r>
            <a:r>
              <a:rPr lang="en-US" sz="1800" dirty="0">
                <a:solidFill>
                  <a:prstClr val="black">
                    <a:lumMod val="75000"/>
                    <a:lumOff val="25000"/>
                  </a:prstClr>
                </a:solidFill>
                <a:latin typeface="Verdana"/>
                <a:cs typeface="Verdana"/>
              </a:rPr>
              <a:t>(2015)</a:t>
            </a:r>
          </a:p>
          <a:p>
            <a:pPr>
              <a:lnSpc>
                <a:spcPct val="120000"/>
              </a:lnSpc>
              <a:defRPr/>
            </a:pPr>
            <a:endParaRPr lang="en-US" sz="1800" dirty="0">
              <a:solidFill>
                <a:prstClr val="black">
                  <a:lumMod val="75000"/>
                  <a:lumOff val="25000"/>
                </a:prstClr>
              </a:solidFill>
              <a:latin typeface="Verdana"/>
              <a:cs typeface="Verdana"/>
            </a:endParaRPr>
          </a:p>
          <a:p>
            <a:pPr>
              <a:lnSpc>
                <a:spcPct val="120000"/>
              </a:lnSpc>
              <a:defRPr/>
            </a:pPr>
            <a:r>
              <a:rPr lang="en-US" sz="1800" dirty="0">
                <a:solidFill>
                  <a:prstClr val="black">
                    <a:lumMod val="75000"/>
                    <a:lumOff val="25000"/>
                  </a:prstClr>
                </a:solidFill>
                <a:latin typeface="Verdana"/>
                <a:cs typeface="Verdana"/>
              </a:rPr>
              <a:t>Lifetime distribution functions estimated per each decadal cohort (1940s, 1950s, etc.)</a:t>
            </a: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3" name="Picture 2">
            <a:extLst>
              <a:ext uri="{FF2B5EF4-FFF2-40B4-BE49-F238E27FC236}">
                <a16:creationId xmlns:a16="http://schemas.microsoft.com/office/drawing/2014/main" id="{E8A91C18-64DF-44DA-BEBA-EF9390AA2C8F}"/>
              </a:ext>
            </a:extLst>
          </p:cNvPr>
          <p:cNvPicPr>
            <a:picLocks noChangeAspect="1"/>
          </p:cNvPicPr>
          <p:nvPr/>
        </p:nvPicPr>
        <p:blipFill>
          <a:blip r:embed="rId4"/>
          <a:stretch>
            <a:fillRect/>
          </a:stretch>
        </p:blipFill>
        <p:spPr>
          <a:xfrm>
            <a:off x="-67587" y="1034072"/>
            <a:ext cx="4515589" cy="3529590"/>
          </a:xfrm>
          <a:prstGeom prst="rect">
            <a:avLst/>
          </a:prstGeom>
        </p:spPr>
      </p:pic>
    </p:spTree>
    <p:extLst>
      <p:ext uri="{BB962C8B-B14F-4D97-AF65-F5344CB8AC3E}">
        <p14:creationId xmlns:p14="http://schemas.microsoft.com/office/powerpoint/2010/main" val="391784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What is the lifetime of a house in the US?</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596349" y="3998512"/>
            <a:ext cx="8229600" cy="6900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defRPr/>
            </a:pPr>
            <a:r>
              <a:rPr kumimoji="0" lang="en-US" sz="1400" b="0" i="0" u="none" strike="noStrike" kern="1200" cap="none" spc="0" normalizeH="0" baseline="0" noProof="0" dirty="0">
                <a:ln>
                  <a:noFill/>
                </a:ln>
                <a:solidFill>
                  <a:prstClr val="black">
                    <a:lumMod val="75000"/>
                    <a:lumOff val="25000"/>
                  </a:prstClr>
                </a:solidFill>
                <a:effectLst/>
                <a:uLnTx/>
                <a:uFillTx/>
                <a:latin typeface="Verdana"/>
                <a:ea typeface="+mn-ea"/>
                <a:cs typeface="Verdana"/>
              </a:rPr>
              <a:t>Sources:</a:t>
            </a:r>
            <a:r>
              <a:rPr lang="en-US" sz="1400" dirty="0">
                <a:solidFill>
                  <a:prstClr val="black">
                    <a:lumMod val="75000"/>
                    <a:lumOff val="25000"/>
                  </a:prstClr>
                </a:solidFill>
                <a:latin typeface="Verdana"/>
                <a:cs typeface="Verdana"/>
              </a:rPr>
              <a:t> </a:t>
            </a:r>
            <a:r>
              <a:rPr lang="en-US" sz="1400" dirty="0" err="1">
                <a:solidFill>
                  <a:prstClr val="black">
                    <a:lumMod val="75000"/>
                    <a:lumOff val="25000"/>
                  </a:prstClr>
                </a:solidFill>
                <a:latin typeface="Verdana"/>
                <a:cs typeface="Verdana"/>
              </a:rPr>
              <a:t>Keolian</a:t>
            </a:r>
            <a:r>
              <a:rPr lang="en-US" sz="1400" dirty="0">
                <a:solidFill>
                  <a:prstClr val="black">
                    <a:lumMod val="75000"/>
                    <a:lumOff val="25000"/>
                  </a:prstClr>
                </a:solidFill>
                <a:latin typeface="Verdana"/>
                <a:cs typeface="Verdana"/>
              </a:rPr>
              <a:t> et al (2001); </a:t>
            </a:r>
            <a:r>
              <a:rPr lang="en-US" sz="1400" dirty="0" err="1">
                <a:solidFill>
                  <a:prstClr val="black">
                    <a:lumMod val="75000"/>
                    <a:lumOff val="25000"/>
                  </a:prstClr>
                </a:solidFill>
                <a:latin typeface="Verdana"/>
                <a:cs typeface="Verdana"/>
              </a:rPr>
              <a:t>Aktas</a:t>
            </a:r>
            <a:r>
              <a:rPr lang="en-US" sz="1400" dirty="0">
                <a:solidFill>
                  <a:prstClr val="black">
                    <a:lumMod val="75000"/>
                    <a:lumOff val="25000"/>
                  </a:prstClr>
                </a:solidFill>
                <a:latin typeface="Verdana"/>
                <a:cs typeface="Verdana"/>
              </a:rPr>
              <a:t> &amp; </a:t>
            </a:r>
            <a:r>
              <a:rPr lang="en-US" sz="1400" dirty="0" err="1">
                <a:solidFill>
                  <a:prstClr val="black">
                    <a:lumMod val="75000"/>
                    <a:lumOff val="25000"/>
                  </a:prstClr>
                </a:solidFill>
                <a:latin typeface="Verdana"/>
                <a:cs typeface="Verdana"/>
              </a:rPr>
              <a:t>Bilec</a:t>
            </a:r>
            <a:r>
              <a:rPr lang="en-US" sz="1400" dirty="0">
                <a:solidFill>
                  <a:prstClr val="black">
                    <a:lumMod val="75000"/>
                    <a:lumOff val="25000"/>
                  </a:prstClr>
                </a:solidFill>
                <a:latin typeface="Verdana"/>
                <a:cs typeface="Verdana"/>
              </a:rPr>
              <a:t> (2012); Moura et al (2015); </a:t>
            </a:r>
            <a:br>
              <a:rPr lang="en-US" sz="1400" dirty="0">
                <a:solidFill>
                  <a:prstClr val="black">
                    <a:lumMod val="75000"/>
                    <a:lumOff val="25000"/>
                  </a:prstClr>
                </a:solidFill>
                <a:latin typeface="Verdana"/>
                <a:cs typeface="Verdana"/>
              </a:rPr>
            </a:br>
            <a:r>
              <a:rPr lang="en-US" sz="1400" dirty="0" err="1">
                <a:solidFill>
                  <a:prstClr val="black">
                    <a:lumMod val="75000"/>
                    <a:lumOff val="25000"/>
                  </a:prstClr>
                </a:solidFill>
                <a:latin typeface="Verdana"/>
                <a:cs typeface="Verdana"/>
              </a:rPr>
              <a:t>Ianchenko</a:t>
            </a:r>
            <a:r>
              <a:rPr lang="en-US" sz="1400" dirty="0">
                <a:solidFill>
                  <a:prstClr val="black">
                    <a:lumMod val="75000"/>
                    <a:lumOff val="25000"/>
                  </a:prstClr>
                </a:solidFill>
                <a:latin typeface="Verdana"/>
                <a:cs typeface="Verdana"/>
              </a:rPr>
              <a:t> et al (2020) </a:t>
            </a:r>
            <a:endParaRPr kumimoji="0" lang="en-US" sz="1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9" name="Picture 8">
            <a:extLst>
              <a:ext uri="{FF2B5EF4-FFF2-40B4-BE49-F238E27FC236}">
                <a16:creationId xmlns:a16="http://schemas.microsoft.com/office/drawing/2014/main" id="{1344365F-1B8F-4AE3-8731-9B160032217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606886" y="205979"/>
            <a:ext cx="1219063" cy="1657649"/>
          </a:xfrm>
          <a:prstGeom prst="rect">
            <a:avLst/>
          </a:prstGeom>
        </p:spPr>
      </p:pic>
      <p:pic>
        <p:nvPicPr>
          <p:cNvPr id="10" name="Picture 9">
            <a:extLst>
              <a:ext uri="{FF2B5EF4-FFF2-40B4-BE49-F238E27FC236}">
                <a16:creationId xmlns:a16="http://schemas.microsoft.com/office/drawing/2014/main" id="{13A81686-69A8-45AE-ADCB-316838298DDE}"/>
              </a:ext>
            </a:extLst>
          </p:cNvPr>
          <p:cNvPicPr>
            <a:picLocks noChangeAspect="1"/>
          </p:cNvPicPr>
          <p:nvPr/>
        </p:nvPicPr>
        <p:blipFill>
          <a:blip r:embed="rId6"/>
          <a:stretch>
            <a:fillRect/>
          </a:stretch>
        </p:blipFill>
        <p:spPr>
          <a:xfrm>
            <a:off x="596349" y="992094"/>
            <a:ext cx="5163760" cy="2932430"/>
          </a:xfrm>
          <a:prstGeom prst="rect">
            <a:avLst/>
          </a:prstGeom>
        </p:spPr>
      </p:pic>
    </p:spTree>
    <p:extLst>
      <p:ext uri="{BB962C8B-B14F-4D97-AF65-F5344CB8AC3E}">
        <p14:creationId xmlns:p14="http://schemas.microsoft.com/office/powerpoint/2010/main" val="424993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What is the lifetime of a house in the US?</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596349" y="3998512"/>
            <a:ext cx="8229600" cy="6900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defRPr/>
            </a:pPr>
            <a:r>
              <a:rPr kumimoji="0" lang="en-US" sz="1400" b="0" i="0" u="none" strike="noStrike" kern="1200" cap="none" spc="0" normalizeH="0" baseline="0" noProof="0" dirty="0">
                <a:ln>
                  <a:noFill/>
                </a:ln>
                <a:solidFill>
                  <a:prstClr val="black">
                    <a:lumMod val="75000"/>
                    <a:lumOff val="25000"/>
                  </a:prstClr>
                </a:solidFill>
                <a:effectLst/>
                <a:uLnTx/>
                <a:uFillTx/>
                <a:latin typeface="Verdana"/>
                <a:ea typeface="+mn-ea"/>
                <a:cs typeface="Verdana"/>
              </a:rPr>
              <a:t>Sources:</a:t>
            </a:r>
            <a:r>
              <a:rPr lang="en-US" sz="1400" dirty="0">
                <a:solidFill>
                  <a:prstClr val="black">
                    <a:lumMod val="75000"/>
                    <a:lumOff val="25000"/>
                  </a:prstClr>
                </a:solidFill>
                <a:latin typeface="Verdana"/>
                <a:cs typeface="Verdana"/>
              </a:rPr>
              <a:t> </a:t>
            </a:r>
            <a:r>
              <a:rPr lang="en-US" sz="1400" dirty="0" err="1">
                <a:solidFill>
                  <a:prstClr val="black">
                    <a:lumMod val="75000"/>
                    <a:lumOff val="25000"/>
                  </a:prstClr>
                </a:solidFill>
                <a:latin typeface="Verdana"/>
                <a:cs typeface="Verdana"/>
              </a:rPr>
              <a:t>Keolian</a:t>
            </a:r>
            <a:r>
              <a:rPr lang="en-US" sz="1400" dirty="0">
                <a:solidFill>
                  <a:prstClr val="black">
                    <a:lumMod val="75000"/>
                    <a:lumOff val="25000"/>
                  </a:prstClr>
                </a:solidFill>
                <a:latin typeface="Verdana"/>
                <a:cs typeface="Verdana"/>
              </a:rPr>
              <a:t> et al (2001); </a:t>
            </a:r>
            <a:r>
              <a:rPr lang="en-US" sz="1400" dirty="0" err="1">
                <a:solidFill>
                  <a:prstClr val="black">
                    <a:lumMod val="75000"/>
                    <a:lumOff val="25000"/>
                  </a:prstClr>
                </a:solidFill>
                <a:latin typeface="Verdana"/>
                <a:cs typeface="Verdana"/>
              </a:rPr>
              <a:t>Aktas</a:t>
            </a:r>
            <a:r>
              <a:rPr lang="en-US" sz="1400" dirty="0">
                <a:solidFill>
                  <a:prstClr val="black">
                    <a:lumMod val="75000"/>
                    <a:lumOff val="25000"/>
                  </a:prstClr>
                </a:solidFill>
                <a:latin typeface="Verdana"/>
                <a:cs typeface="Verdana"/>
              </a:rPr>
              <a:t> &amp; </a:t>
            </a:r>
            <a:r>
              <a:rPr lang="en-US" sz="1400" dirty="0" err="1">
                <a:solidFill>
                  <a:prstClr val="black">
                    <a:lumMod val="75000"/>
                    <a:lumOff val="25000"/>
                  </a:prstClr>
                </a:solidFill>
                <a:latin typeface="Verdana"/>
                <a:cs typeface="Verdana"/>
              </a:rPr>
              <a:t>Bilec</a:t>
            </a:r>
            <a:r>
              <a:rPr lang="en-US" sz="1400" dirty="0">
                <a:solidFill>
                  <a:prstClr val="black">
                    <a:lumMod val="75000"/>
                    <a:lumOff val="25000"/>
                  </a:prstClr>
                </a:solidFill>
                <a:latin typeface="Verdana"/>
                <a:cs typeface="Verdana"/>
              </a:rPr>
              <a:t> (2012); Moura et al (2015); </a:t>
            </a:r>
            <a:br>
              <a:rPr lang="en-US" sz="1400" dirty="0">
                <a:solidFill>
                  <a:prstClr val="black">
                    <a:lumMod val="75000"/>
                    <a:lumOff val="25000"/>
                  </a:prstClr>
                </a:solidFill>
                <a:latin typeface="Verdana"/>
                <a:cs typeface="Verdana"/>
              </a:rPr>
            </a:br>
            <a:r>
              <a:rPr lang="en-US" sz="1400" dirty="0" err="1">
                <a:solidFill>
                  <a:prstClr val="black">
                    <a:lumMod val="75000"/>
                    <a:lumOff val="25000"/>
                  </a:prstClr>
                </a:solidFill>
                <a:latin typeface="Verdana"/>
                <a:cs typeface="Verdana"/>
              </a:rPr>
              <a:t>Ianchenko</a:t>
            </a:r>
            <a:r>
              <a:rPr lang="en-US" sz="1400" dirty="0">
                <a:solidFill>
                  <a:prstClr val="black">
                    <a:lumMod val="75000"/>
                    <a:lumOff val="25000"/>
                  </a:prstClr>
                </a:solidFill>
                <a:latin typeface="Verdana"/>
                <a:cs typeface="Verdana"/>
              </a:rPr>
              <a:t> et al (2020). See also </a:t>
            </a:r>
            <a:r>
              <a:rPr lang="en-US" sz="1400" dirty="0" err="1">
                <a:solidFill>
                  <a:prstClr val="black">
                    <a:lumMod val="75000"/>
                    <a:lumOff val="25000"/>
                  </a:prstClr>
                </a:solidFill>
                <a:latin typeface="Verdana"/>
                <a:cs typeface="Verdana"/>
              </a:rPr>
              <a:t>Miatto</a:t>
            </a:r>
            <a:r>
              <a:rPr lang="en-US" sz="1400" dirty="0">
                <a:solidFill>
                  <a:prstClr val="black">
                    <a:lumMod val="75000"/>
                    <a:lumOff val="25000"/>
                  </a:prstClr>
                </a:solidFill>
                <a:latin typeface="Verdana"/>
                <a:cs typeface="Verdana"/>
              </a:rPr>
              <a:t> et al (2017)</a:t>
            </a:r>
            <a:endParaRPr kumimoji="0" lang="en-US" sz="1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6" name="Picture 5">
            <a:extLst>
              <a:ext uri="{FF2B5EF4-FFF2-40B4-BE49-F238E27FC236}">
                <a16:creationId xmlns:a16="http://schemas.microsoft.com/office/drawing/2014/main" id="{4E537BF6-4D87-4189-BB02-51D2AE6819EF}"/>
              </a:ext>
            </a:extLst>
          </p:cNvPr>
          <p:cNvPicPr>
            <a:picLocks noChangeAspect="1"/>
          </p:cNvPicPr>
          <p:nvPr/>
        </p:nvPicPr>
        <p:blipFill>
          <a:blip r:embed="rId4"/>
          <a:stretch>
            <a:fillRect/>
          </a:stretch>
        </p:blipFill>
        <p:spPr>
          <a:xfrm>
            <a:off x="596349" y="1063229"/>
            <a:ext cx="4683317" cy="2759620"/>
          </a:xfrm>
          <a:prstGeom prst="rect">
            <a:avLst/>
          </a:prstGeom>
        </p:spPr>
      </p:pic>
      <p:sp>
        <p:nvSpPr>
          <p:cNvPr id="11" name="Subtitle 2">
            <a:extLst>
              <a:ext uri="{FF2B5EF4-FFF2-40B4-BE49-F238E27FC236}">
                <a16:creationId xmlns:a16="http://schemas.microsoft.com/office/drawing/2014/main" id="{4D83ADD5-5BAD-44D0-9D52-103299591BDB}"/>
              </a:ext>
            </a:extLst>
          </p:cNvPr>
          <p:cNvSpPr txBox="1">
            <a:spLocks/>
          </p:cNvSpPr>
          <p:nvPr/>
        </p:nvSpPr>
        <p:spPr>
          <a:xfrm>
            <a:off x="5418815" y="1063229"/>
            <a:ext cx="3407133" cy="34243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defRPr/>
            </a:pPr>
            <a:r>
              <a:rPr lang="en-US" sz="2000" noProof="0" dirty="0">
                <a:solidFill>
                  <a:prstClr val="black">
                    <a:lumMod val="75000"/>
                    <a:lumOff val="25000"/>
                  </a:prstClr>
                </a:solidFill>
                <a:latin typeface="Verdana"/>
                <a:cs typeface="Verdana"/>
              </a:rPr>
              <a:t>Median lifetimes estimated based on Weibull lifetime distribution functions for different vintages</a:t>
            </a:r>
            <a:endParaRPr lang="en-US" sz="2000" dirty="0">
              <a:solidFill>
                <a:prstClr val="black">
                  <a:lumMod val="75000"/>
                  <a:lumOff val="25000"/>
                </a:prstClr>
              </a:solidFill>
              <a:latin typeface="Verdana"/>
              <a:cs typeface="Verdana"/>
            </a:endParaRP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Tree>
    <p:extLst>
      <p:ext uri="{BB962C8B-B14F-4D97-AF65-F5344CB8AC3E}">
        <p14:creationId xmlns:p14="http://schemas.microsoft.com/office/powerpoint/2010/main" val="35210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Method to project future demand for housing</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rPr>
              <a:t>C</a:t>
            </a:r>
            <a:r>
              <a:rPr lang="en-US" sz="2000" baseline="-25000" dirty="0">
                <a:latin typeface="Verdana" panose="020B0604030504040204" pitchFamily="34" charset="0"/>
                <a:ea typeface="Verdana" panose="020B0604030504040204" pitchFamily="34" charset="0"/>
              </a:rPr>
              <a:t>t+1</a:t>
            </a:r>
            <a:r>
              <a:rPr lang="en-US" sz="2000" dirty="0">
                <a:latin typeface="Verdana" panose="020B0604030504040204" pitchFamily="34" charset="0"/>
                <a:ea typeface="Verdana" panose="020B0604030504040204" pitchFamily="34" charset="0"/>
              </a:rPr>
              <a:t> = (S</a:t>
            </a:r>
            <a:r>
              <a:rPr lang="en-US" sz="2000" baseline="-25000" dirty="0">
                <a:latin typeface="Verdana" panose="020B0604030504040204" pitchFamily="34" charset="0"/>
                <a:ea typeface="Verdana" panose="020B0604030504040204" pitchFamily="34" charset="0"/>
              </a:rPr>
              <a:t>t+1</a:t>
            </a:r>
            <a:r>
              <a:rPr lang="en-US" sz="2000" dirty="0">
                <a:latin typeface="Verdana" panose="020B0604030504040204" pitchFamily="34" charset="0"/>
                <a:ea typeface="Verdana" panose="020B0604030504040204" pitchFamily="34" charset="0"/>
              </a:rPr>
              <a:t> - S</a:t>
            </a:r>
            <a:r>
              <a:rPr lang="en-US" sz="2000" baseline="-25000" dirty="0">
                <a:latin typeface="Verdana" panose="020B0604030504040204" pitchFamily="34" charset="0"/>
                <a:ea typeface="Verdana" panose="020B0604030504040204" pitchFamily="34" charset="0"/>
              </a:rPr>
              <a:t>t</a:t>
            </a:r>
            <a:r>
              <a:rPr lang="en-US" sz="2000" dirty="0">
                <a:latin typeface="Verdana" panose="020B0604030504040204" pitchFamily="34" charset="0"/>
                <a:ea typeface="Verdana" panose="020B0604030504040204" pitchFamily="34" charset="0"/>
              </a:rPr>
              <a:t>) + D</a:t>
            </a:r>
            <a:r>
              <a:rPr lang="en-US" sz="2000" baseline="-25000" dirty="0">
                <a:latin typeface="Verdana" panose="020B0604030504040204" pitchFamily="34" charset="0"/>
                <a:ea typeface="Verdana" panose="020B0604030504040204" pitchFamily="34" charset="0"/>
              </a:rPr>
              <a:t>t+1</a:t>
            </a:r>
            <a:r>
              <a:rPr lang="en-US" sz="2000" dirty="0">
                <a:latin typeface="Verdana" panose="020B0604030504040204" pitchFamily="34" charset="0"/>
                <a:ea typeface="Verdana" panose="020B0604030504040204" pitchFamily="34" charset="0"/>
              </a:rPr>
              <a:t> </a:t>
            </a: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panose="020B0604030504040204" pitchFamily="34" charset="0"/>
              <a:ea typeface="Verdana" panose="020B0604030504040204" pitchFamily="34" charset="0"/>
              <a:cs typeface="Verdana"/>
            </a:endParaRPr>
          </a:p>
          <a:p>
            <a:pPr>
              <a:lnSpc>
                <a:spcPct val="120000"/>
              </a:lnSpc>
              <a:defRPr/>
            </a:pPr>
            <a:r>
              <a:rPr lang="en-US" sz="2000" dirty="0">
                <a:latin typeface="Verdana" panose="020B0604030504040204" pitchFamily="34" charset="0"/>
                <a:ea typeface="Verdana" panose="020B0604030504040204" pitchFamily="34" charset="0"/>
              </a:rPr>
              <a:t>Estimate future stock of total housing per county based on three factors:</a:t>
            </a:r>
          </a:p>
          <a:p>
            <a:pPr marL="800100" lvl="1" indent="-342900">
              <a:lnSpc>
                <a:spcPct val="120000"/>
              </a:lnSpc>
              <a:buFont typeface="+mj-lt"/>
              <a:buAutoNum type="arabicPeriod"/>
              <a:defRPr/>
            </a:pPr>
            <a:r>
              <a:rPr lang="en-US" sz="1600" dirty="0">
                <a:latin typeface="Verdana" panose="020B0604030504040204" pitchFamily="34" charset="0"/>
                <a:ea typeface="Verdana" panose="020B0604030504040204" pitchFamily="34" charset="0"/>
              </a:rPr>
              <a:t>Population by house type</a:t>
            </a:r>
          </a:p>
          <a:p>
            <a:pPr marL="800100" lvl="1" indent="-342900">
              <a:lnSpc>
                <a:spcPct val="120000"/>
              </a:lnSpc>
              <a:buFont typeface="+mj-lt"/>
              <a:buAutoNum type="arabicPeriod"/>
              <a:defRPr/>
            </a:pPr>
            <a:r>
              <a:rPr lang="en-US" sz="1600" dirty="0">
                <a:latin typeface="Verdana" panose="020B0604030504040204" pitchFamily="34" charset="0"/>
                <a:ea typeface="Verdana" panose="020B0604030504040204" pitchFamily="34" charset="0"/>
              </a:rPr>
              <a:t>Household size by house type</a:t>
            </a:r>
          </a:p>
          <a:p>
            <a:pPr marL="800100" lvl="1" indent="-342900">
              <a:lnSpc>
                <a:spcPct val="120000"/>
              </a:lnSpc>
              <a:buFont typeface="+mj-lt"/>
              <a:buAutoNum type="arabicPeriod"/>
              <a:defRPr/>
            </a:pPr>
            <a:r>
              <a:rPr lang="en-US" sz="1600" dirty="0">
                <a:latin typeface="Verdana" panose="020B0604030504040204" pitchFamily="34" charset="0"/>
                <a:ea typeface="Verdana" panose="020B0604030504040204" pitchFamily="34" charset="0"/>
              </a:rPr>
              <a:t>Vacancy rate by house type</a:t>
            </a:r>
          </a:p>
          <a:p>
            <a:pPr>
              <a:lnSpc>
                <a:spcPct val="120000"/>
              </a:lnSpc>
              <a:defRPr/>
            </a:pPr>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Tree>
    <p:extLst>
      <p:ext uri="{BB962C8B-B14F-4D97-AF65-F5344CB8AC3E}">
        <p14:creationId xmlns:p14="http://schemas.microsoft.com/office/powerpoint/2010/main" val="741667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1. Q: Who would estimate future population at local scale?</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A: Hauer (2019) scaled SSP population </a:t>
            </a:r>
            <a:br>
              <a:rPr lang="en-US" sz="2000" dirty="0"/>
            </a:br>
            <a:r>
              <a:rPr lang="en-US" sz="2000" dirty="0"/>
              <a:t>projections to 2100 to US county level </a:t>
            </a: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7" name="Rectangle 6">
            <a:extLst>
              <a:ext uri="{FF2B5EF4-FFF2-40B4-BE49-F238E27FC236}">
                <a16:creationId xmlns:a16="http://schemas.microsoft.com/office/drawing/2014/main" id="{D6C0CF4F-BB26-4AFD-8B87-A0874236A708}"/>
              </a:ext>
            </a:extLst>
          </p:cNvPr>
          <p:cNvSpPr/>
          <p:nvPr/>
        </p:nvSpPr>
        <p:spPr>
          <a:xfrm>
            <a:off x="5583140" y="2107096"/>
            <a:ext cx="666585" cy="35980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E8CED2-3BFA-4DB0-87EE-BC7DFE3D2C7D}"/>
              </a:ext>
            </a:extLst>
          </p:cNvPr>
          <p:cNvSpPr/>
          <p:nvPr/>
        </p:nvSpPr>
        <p:spPr>
          <a:xfrm>
            <a:off x="6249725" y="2354897"/>
            <a:ext cx="2741875" cy="21685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F036835-90BD-435D-ACC6-6ED942F76712}"/>
              </a:ext>
            </a:extLst>
          </p:cNvPr>
          <p:cNvPicPr>
            <a:picLocks noChangeAspect="1"/>
          </p:cNvPicPr>
          <p:nvPr/>
        </p:nvPicPr>
        <p:blipFill>
          <a:blip r:embed="rId4"/>
          <a:stretch>
            <a:fillRect/>
          </a:stretch>
        </p:blipFill>
        <p:spPr>
          <a:xfrm>
            <a:off x="990842" y="1916786"/>
            <a:ext cx="2098164" cy="2687844"/>
          </a:xfrm>
          <a:prstGeom prst="rect">
            <a:avLst/>
          </a:prstGeom>
        </p:spPr>
      </p:pic>
      <p:pic>
        <p:nvPicPr>
          <p:cNvPr id="11" name="Picture 10">
            <a:extLst>
              <a:ext uri="{FF2B5EF4-FFF2-40B4-BE49-F238E27FC236}">
                <a16:creationId xmlns:a16="http://schemas.microsoft.com/office/drawing/2014/main" id="{4C64DC06-FB4D-4F0C-BB4A-B35AD4CCE0BE}"/>
              </a:ext>
            </a:extLst>
          </p:cNvPr>
          <p:cNvPicPr>
            <a:picLocks noChangeAspect="1"/>
          </p:cNvPicPr>
          <p:nvPr/>
        </p:nvPicPr>
        <p:blipFill rotWithShape="1">
          <a:blip r:embed="rId5"/>
          <a:srcRect l="20472" t="29236" b="7595"/>
          <a:stretch/>
        </p:blipFill>
        <p:spPr>
          <a:xfrm>
            <a:off x="5563683" y="992094"/>
            <a:ext cx="2589475" cy="931615"/>
          </a:xfrm>
          <a:prstGeom prst="rect">
            <a:avLst/>
          </a:prstGeom>
        </p:spPr>
      </p:pic>
    </p:spTree>
    <p:extLst>
      <p:ext uri="{BB962C8B-B14F-4D97-AF65-F5344CB8AC3E}">
        <p14:creationId xmlns:p14="http://schemas.microsoft.com/office/powerpoint/2010/main" val="247004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1. Q: Who would estimate future population at local scale?</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A: Hauer (2019) scaled SSP population </a:t>
            </a:r>
            <a:br>
              <a:rPr lang="en-US" sz="2000" dirty="0"/>
            </a:br>
            <a:r>
              <a:rPr lang="en-US" sz="2000" dirty="0"/>
              <a:t>projections to 2100 to US county level </a:t>
            </a: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3" name="Picture 2">
            <a:extLst>
              <a:ext uri="{FF2B5EF4-FFF2-40B4-BE49-F238E27FC236}">
                <a16:creationId xmlns:a16="http://schemas.microsoft.com/office/drawing/2014/main" id="{4A791257-E2B9-4A6D-BFB1-726AE8F723F8}"/>
              </a:ext>
            </a:extLst>
          </p:cNvPr>
          <p:cNvPicPr>
            <a:picLocks noChangeAspect="1"/>
          </p:cNvPicPr>
          <p:nvPr/>
        </p:nvPicPr>
        <p:blipFill rotWithShape="1">
          <a:blip r:embed="rId4"/>
          <a:srcRect l="20472" t="29236" b="7595"/>
          <a:stretch/>
        </p:blipFill>
        <p:spPr>
          <a:xfrm>
            <a:off x="5563683" y="992094"/>
            <a:ext cx="2589475" cy="931615"/>
          </a:xfrm>
          <a:prstGeom prst="rect">
            <a:avLst/>
          </a:prstGeom>
        </p:spPr>
      </p:pic>
      <p:pic>
        <p:nvPicPr>
          <p:cNvPr id="10" name="Picture 9">
            <a:extLst>
              <a:ext uri="{FF2B5EF4-FFF2-40B4-BE49-F238E27FC236}">
                <a16:creationId xmlns:a16="http://schemas.microsoft.com/office/drawing/2014/main" id="{EF036835-90BD-435D-ACC6-6ED942F76712}"/>
              </a:ext>
            </a:extLst>
          </p:cNvPr>
          <p:cNvPicPr>
            <a:picLocks noChangeAspect="1"/>
          </p:cNvPicPr>
          <p:nvPr/>
        </p:nvPicPr>
        <p:blipFill>
          <a:blip r:embed="rId5"/>
          <a:stretch>
            <a:fillRect/>
          </a:stretch>
        </p:blipFill>
        <p:spPr>
          <a:xfrm>
            <a:off x="990842" y="1916786"/>
            <a:ext cx="2098164" cy="2687844"/>
          </a:xfrm>
          <a:prstGeom prst="rect">
            <a:avLst/>
          </a:prstGeom>
        </p:spPr>
      </p:pic>
      <p:pic>
        <p:nvPicPr>
          <p:cNvPr id="6" name="Picture 5">
            <a:extLst>
              <a:ext uri="{FF2B5EF4-FFF2-40B4-BE49-F238E27FC236}">
                <a16:creationId xmlns:a16="http://schemas.microsoft.com/office/drawing/2014/main" id="{C3DE2140-A8E1-4BAB-BA1A-603B6187C4A4}"/>
              </a:ext>
            </a:extLst>
          </p:cNvPr>
          <p:cNvPicPr>
            <a:picLocks noChangeAspect="1"/>
          </p:cNvPicPr>
          <p:nvPr/>
        </p:nvPicPr>
        <p:blipFill>
          <a:blip r:embed="rId6"/>
          <a:stretch>
            <a:fillRect/>
          </a:stretch>
        </p:blipFill>
        <p:spPr>
          <a:xfrm>
            <a:off x="4724400" y="1995487"/>
            <a:ext cx="4143209" cy="2738731"/>
          </a:xfrm>
          <a:prstGeom prst="rect">
            <a:avLst/>
          </a:prstGeom>
        </p:spPr>
      </p:pic>
      <p:pic>
        <p:nvPicPr>
          <p:cNvPr id="11" name="Picture 10">
            <a:extLst>
              <a:ext uri="{FF2B5EF4-FFF2-40B4-BE49-F238E27FC236}">
                <a16:creationId xmlns:a16="http://schemas.microsoft.com/office/drawing/2014/main" id="{ADFD4423-9BDB-4EB6-8260-42A8915BB6AB}"/>
              </a:ext>
            </a:extLst>
          </p:cNvPr>
          <p:cNvPicPr>
            <a:picLocks noChangeAspect="1"/>
          </p:cNvPicPr>
          <p:nvPr/>
        </p:nvPicPr>
        <p:blipFill>
          <a:blip r:embed="rId7"/>
          <a:stretch>
            <a:fillRect/>
          </a:stretch>
        </p:blipFill>
        <p:spPr>
          <a:xfrm>
            <a:off x="3815902" y="3585108"/>
            <a:ext cx="1207398" cy="1149110"/>
          </a:xfrm>
          <a:prstGeom prst="rect">
            <a:avLst/>
          </a:prstGeom>
        </p:spPr>
      </p:pic>
    </p:spTree>
    <p:extLst>
      <p:ext uri="{BB962C8B-B14F-4D97-AF65-F5344CB8AC3E}">
        <p14:creationId xmlns:p14="http://schemas.microsoft.com/office/powerpoint/2010/main" val="24640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1. Implementation of Hauer Population Data</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025920"/>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Scaled SSP2 to match the main series from the USCB population projection</a:t>
            </a:r>
          </a:p>
          <a:p>
            <a:r>
              <a:rPr lang="en-US" sz="2000" dirty="0"/>
              <a:t>Assumed no change in house type split of population per county, for now</a:t>
            </a:r>
          </a:p>
          <a:p>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10" name="Picture 9">
            <a:extLst>
              <a:ext uri="{FF2B5EF4-FFF2-40B4-BE49-F238E27FC236}">
                <a16:creationId xmlns:a16="http://schemas.microsoft.com/office/drawing/2014/main" id="{EF036835-90BD-435D-ACC6-6ED942F76712}"/>
              </a:ext>
            </a:extLst>
          </p:cNvPr>
          <p:cNvPicPr>
            <a:picLocks noChangeAspect="1"/>
          </p:cNvPicPr>
          <p:nvPr/>
        </p:nvPicPr>
        <p:blipFill>
          <a:blip r:embed="rId4"/>
          <a:stretch>
            <a:fillRect/>
          </a:stretch>
        </p:blipFill>
        <p:spPr>
          <a:xfrm>
            <a:off x="871993" y="1850545"/>
            <a:ext cx="2221064" cy="2845285"/>
          </a:xfrm>
          <a:prstGeom prst="rect">
            <a:avLst/>
          </a:prstGeom>
        </p:spPr>
      </p:pic>
      <p:pic>
        <p:nvPicPr>
          <p:cNvPr id="7" name="Picture 6">
            <a:extLst>
              <a:ext uri="{FF2B5EF4-FFF2-40B4-BE49-F238E27FC236}">
                <a16:creationId xmlns:a16="http://schemas.microsoft.com/office/drawing/2014/main" id="{783B08FA-3055-4A74-B534-7E19A08DCF2C}"/>
              </a:ext>
            </a:extLst>
          </p:cNvPr>
          <p:cNvPicPr>
            <a:picLocks noChangeAspect="1"/>
          </p:cNvPicPr>
          <p:nvPr/>
        </p:nvPicPr>
        <p:blipFill>
          <a:blip r:embed="rId5"/>
          <a:stretch>
            <a:fillRect/>
          </a:stretch>
        </p:blipFill>
        <p:spPr>
          <a:xfrm>
            <a:off x="4627658" y="2064125"/>
            <a:ext cx="3986675" cy="2737631"/>
          </a:xfrm>
          <a:prstGeom prst="rect">
            <a:avLst/>
          </a:prstGeom>
        </p:spPr>
      </p:pic>
    </p:spTree>
    <p:extLst>
      <p:ext uri="{BB962C8B-B14F-4D97-AF65-F5344CB8AC3E}">
        <p14:creationId xmlns:p14="http://schemas.microsoft.com/office/powerpoint/2010/main" val="29625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2. Projections of household size</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1"/>
            <a:ext cx="8229600" cy="387756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Like most countries, US has seen notable decline in household size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 use data from McCue (2018) to project further modest reductions from 2020-2060, with the same average reduction applying evenly to different house types and counties</a:t>
            </a:r>
          </a:p>
          <a:p>
            <a:endParaRPr lang="en-US" sz="2000" dirty="0"/>
          </a:p>
          <a:p>
            <a:pPr>
              <a:lnSpc>
                <a:spcPct val="120000"/>
              </a:lnSpc>
              <a:defRPr/>
            </a:pPr>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6" name="Picture 5">
            <a:extLst>
              <a:ext uri="{FF2B5EF4-FFF2-40B4-BE49-F238E27FC236}">
                <a16:creationId xmlns:a16="http://schemas.microsoft.com/office/drawing/2014/main" id="{1ECF1F15-C9AA-4F0B-93F4-1BF86F92C8A9}"/>
              </a:ext>
            </a:extLst>
          </p:cNvPr>
          <p:cNvPicPr>
            <a:picLocks noChangeAspect="1"/>
          </p:cNvPicPr>
          <p:nvPr/>
        </p:nvPicPr>
        <p:blipFill>
          <a:blip r:embed="rId4"/>
          <a:stretch>
            <a:fillRect/>
          </a:stretch>
        </p:blipFill>
        <p:spPr>
          <a:xfrm>
            <a:off x="396896" y="1626336"/>
            <a:ext cx="4765897" cy="1673455"/>
          </a:xfrm>
          <a:prstGeom prst="rect">
            <a:avLst/>
          </a:prstGeom>
        </p:spPr>
      </p:pic>
      <p:sp>
        <p:nvSpPr>
          <p:cNvPr id="9" name="Subtitle 2">
            <a:extLst>
              <a:ext uri="{FF2B5EF4-FFF2-40B4-BE49-F238E27FC236}">
                <a16:creationId xmlns:a16="http://schemas.microsoft.com/office/drawing/2014/main" id="{CFF0523A-E0B8-4A1B-ABDC-AADA517453DB}"/>
              </a:ext>
            </a:extLst>
          </p:cNvPr>
          <p:cNvSpPr txBox="1">
            <a:spLocks/>
          </p:cNvSpPr>
          <p:nvPr/>
        </p:nvSpPr>
        <p:spPr>
          <a:xfrm>
            <a:off x="688334" y="3273553"/>
            <a:ext cx="2324431" cy="34222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defRPr/>
            </a:pPr>
            <a:r>
              <a:rPr lang="en-US" sz="1400" dirty="0">
                <a:solidFill>
                  <a:schemeClr val="bg1">
                    <a:lumMod val="50000"/>
                  </a:schemeClr>
                </a:solidFill>
                <a:latin typeface="Verdana"/>
                <a:cs typeface="Verdana"/>
              </a:rPr>
              <a:t>Moura et al (2015)</a:t>
            </a:r>
            <a:endParaRPr kumimoji="0" lang="en-US" sz="1400" b="0" i="0" u="none" strike="noStrike" kern="1200" cap="none" spc="0" normalizeH="0" baseline="0" noProof="0" dirty="0">
              <a:ln>
                <a:noFill/>
              </a:ln>
              <a:solidFill>
                <a:schemeClr val="bg1">
                  <a:lumMod val="50000"/>
                </a:schemeClr>
              </a:solidFill>
              <a:effectLst/>
              <a:uLnTx/>
              <a:uFillTx/>
              <a:latin typeface="Verdan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10" name="Picture 9">
            <a:extLst>
              <a:ext uri="{FF2B5EF4-FFF2-40B4-BE49-F238E27FC236}">
                <a16:creationId xmlns:a16="http://schemas.microsoft.com/office/drawing/2014/main" id="{8E5F1522-277A-4F85-AD3B-42071233885F}"/>
              </a:ext>
            </a:extLst>
          </p:cNvPr>
          <p:cNvPicPr>
            <a:picLocks noChangeAspect="1"/>
          </p:cNvPicPr>
          <p:nvPr/>
        </p:nvPicPr>
        <p:blipFill>
          <a:blip r:embed="rId5"/>
          <a:stretch>
            <a:fillRect/>
          </a:stretch>
        </p:blipFill>
        <p:spPr>
          <a:xfrm>
            <a:off x="5340291" y="1651863"/>
            <a:ext cx="3115375" cy="2013806"/>
          </a:xfrm>
          <a:prstGeom prst="rect">
            <a:avLst/>
          </a:prstGeom>
        </p:spPr>
      </p:pic>
    </p:spTree>
    <p:extLst>
      <p:ext uri="{BB962C8B-B14F-4D97-AF65-F5344CB8AC3E}">
        <p14:creationId xmlns:p14="http://schemas.microsoft.com/office/powerpoint/2010/main" val="157276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Dynamic Stock Models of Buildings</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fld id="{60F92F97-E212-C64F-9544-6F5FFD49533C}" type="slidenum">
              <a:rPr lang="en-US" smtClean="0">
                <a:solidFill>
                  <a:schemeClr val="bg1"/>
                </a:solidFill>
              </a:rPr>
              <a:t>2</a:t>
            </a:fld>
            <a:endParaRPr lang="en-US" dirty="0">
              <a:solidFill>
                <a:schemeClr val="bg1"/>
              </a:solidFill>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3780845" y="5141681"/>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400" dirty="0">
              <a:solidFill>
                <a:schemeClr val="tx1">
                  <a:lumMod val="75000"/>
                  <a:lumOff val="25000"/>
                </a:schemeClr>
              </a:solidFill>
              <a:latin typeface="Verdana"/>
              <a:cs typeface="Verdana"/>
            </a:endParaRPr>
          </a:p>
        </p:txBody>
      </p:sp>
      <p:sp>
        <p:nvSpPr>
          <p:cNvPr id="14" name="TextBox 13">
            <a:extLst>
              <a:ext uri="{FF2B5EF4-FFF2-40B4-BE49-F238E27FC236}">
                <a16:creationId xmlns:a16="http://schemas.microsoft.com/office/drawing/2014/main" id="{32693C1C-5B78-45DC-A073-30A2AD55ECC3}"/>
              </a:ext>
            </a:extLst>
          </p:cNvPr>
          <p:cNvSpPr txBox="1"/>
          <p:nvPr/>
        </p:nvSpPr>
        <p:spPr>
          <a:xfrm>
            <a:off x="393404" y="4608046"/>
            <a:ext cx="8648238" cy="261610"/>
          </a:xfrm>
          <a:prstGeom prst="rect">
            <a:avLst/>
          </a:prstGeom>
          <a:noFill/>
        </p:spPr>
        <p:txBody>
          <a:bodyPr wrap="square" rtlCol="0">
            <a:spAutoFit/>
          </a:bodyPr>
          <a:lstStyle/>
          <a:p>
            <a:r>
              <a:rPr lang="en-US" sz="1100" i="1" dirty="0">
                <a:solidFill>
                  <a:schemeClr val="bg1">
                    <a:lumMod val="50000"/>
                  </a:schemeClr>
                </a:solidFill>
              </a:rPr>
              <a:t>Müller, D.B (2006), Ecol. Econ., ‘Stock dynamics for forecasting material flows—Case study for housing in The Netherlands’</a:t>
            </a:r>
          </a:p>
        </p:txBody>
      </p:sp>
      <p:pic>
        <p:nvPicPr>
          <p:cNvPr id="8" name="Content Placeholder 4">
            <a:extLst>
              <a:ext uri="{FF2B5EF4-FFF2-40B4-BE49-F238E27FC236}">
                <a16:creationId xmlns:a16="http://schemas.microsoft.com/office/drawing/2014/main" id="{400B7C65-3D37-4507-BF9E-B92B8B1412CC}"/>
              </a:ext>
            </a:extLst>
          </p:cNvPr>
          <p:cNvPicPr>
            <a:picLocks noGrp="1" noChangeAspect="1"/>
          </p:cNvPicPr>
          <p:nvPr>
            <p:ph idx="1"/>
          </p:nvPr>
        </p:nvPicPr>
        <p:blipFill>
          <a:blip r:embed="rId4"/>
          <a:stretch>
            <a:fillRect/>
          </a:stretch>
        </p:blipFill>
        <p:spPr>
          <a:xfrm>
            <a:off x="457200" y="1258019"/>
            <a:ext cx="2768198" cy="3331531"/>
          </a:xfrm>
          <a:prstGeom prst="rect">
            <a:avLst/>
          </a:prstGeom>
        </p:spPr>
      </p:pic>
      <p:sp>
        <p:nvSpPr>
          <p:cNvPr id="10" name="TextBox 9">
            <a:extLst>
              <a:ext uri="{FF2B5EF4-FFF2-40B4-BE49-F238E27FC236}">
                <a16:creationId xmlns:a16="http://schemas.microsoft.com/office/drawing/2014/main" id="{AD13F91C-71D1-4144-89E2-233B2E387AA7}"/>
              </a:ext>
            </a:extLst>
          </p:cNvPr>
          <p:cNvSpPr txBox="1"/>
          <p:nvPr/>
        </p:nvSpPr>
        <p:spPr>
          <a:xfrm>
            <a:off x="4158774" y="966326"/>
            <a:ext cx="1975654" cy="369332"/>
          </a:xfrm>
          <a:prstGeom prst="rect">
            <a:avLst/>
          </a:prstGeom>
          <a:noFill/>
        </p:spPr>
        <p:txBody>
          <a:bodyPr wrap="square" rtlCol="0">
            <a:spAutoFit/>
          </a:bodyPr>
          <a:lstStyle/>
          <a:p>
            <a:r>
              <a:rPr lang="en-US" u="sng" dirty="0"/>
              <a:t>Drivers (Inputs)</a:t>
            </a:r>
            <a:endParaRPr lang="en-GB" u="sng" dirty="0"/>
          </a:p>
        </p:txBody>
      </p:sp>
      <p:sp>
        <p:nvSpPr>
          <p:cNvPr id="11" name="TextBox 10">
            <a:extLst>
              <a:ext uri="{FF2B5EF4-FFF2-40B4-BE49-F238E27FC236}">
                <a16:creationId xmlns:a16="http://schemas.microsoft.com/office/drawing/2014/main" id="{7495F178-22DF-4C6D-BD5A-90CF1B88D791}"/>
              </a:ext>
            </a:extLst>
          </p:cNvPr>
          <p:cNvSpPr txBox="1"/>
          <p:nvPr/>
        </p:nvSpPr>
        <p:spPr>
          <a:xfrm>
            <a:off x="457200" y="900099"/>
            <a:ext cx="2768198" cy="369332"/>
          </a:xfrm>
          <a:prstGeom prst="rect">
            <a:avLst/>
          </a:prstGeom>
          <a:noFill/>
        </p:spPr>
        <p:txBody>
          <a:bodyPr wrap="square" rtlCol="0">
            <a:spAutoFit/>
          </a:bodyPr>
          <a:lstStyle/>
          <a:p>
            <a:r>
              <a:rPr lang="en-US" u="sng" dirty="0"/>
              <a:t>Dynamic Stock Model</a:t>
            </a:r>
            <a:endParaRPr lang="en-GB" u="sng" dirty="0"/>
          </a:p>
        </p:txBody>
      </p:sp>
      <p:sp>
        <p:nvSpPr>
          <p:cNvPr id="12" name="TextBox 11">
            <a:extLst>
              <a:ext uri="{FF2B5EF4-FFF2-40B4-BE49-F238E27FC236}">
                <a16:creationId xmlns:a16="http://schemas.microsoft.com/office/drawing/2014/main" id="{4E1BF985-F3CA-47A4-B8CF-70FFDA149AB5}"/>
              </a:ext>
            </a:extLst>
          </p:cNvPr>
          <p:cNvSpPr txBox="1"/>
          <p:nvPr/>
        </p:nvSpPr>
        <p:spPr>
          <a:xfrm>
            <a:off x="4257326" y="2858693"/>
            <a:ext cx="2648698" cy="1477328"/>
          </a:xfrm>
          <a:prstGeom prst="rect">
            <a:avLst/>
          </a:prstGeom>
          <a:noFill/>
        </p:spPr>
        <p:txBody>
          <a:bodyPr wrap="square" rtlCol="0">
            <a:spAutoFit/>
          </a:bodyPr>
          <a:lstStyle/>
          <a:p>
            <a:r>
              <a:rPr lang="en-US" u="sng" dirty="0"/>
              <a:t>Results, over time</a:t>
            </a:r>
          </a:p>
          <a:p>
            <a:endParaRPr lang="en-US" dirty="0"/>
          </a:p>
          <a:p>
            <a:r>
              <a:rPr lang="en-US" dirty="0"/>
              <a:t>Inputs (construction)</a:t>
            </a:r>
          </a:p>
          <a:p>
            <a:r>
              <a:rPr lang="en-US" dirty="0"/>
              <a:t>Outputs (demolition)</a:t>
            </a:r>
          </a:p>
          <a:p>
            <a:r>
              <a:rPr lang="en-US" dirty="0"/>
              <a:t>Total Stock</a:t>
            </a:r>
            <a:endParaRPr lang="en-GB" dirty="0"/>
          </a:p>
        </p:txBody>
      </p:sp>
      <p:pic>
        <p:nvPicPr>
          <p:cNvPr id="15" name="Picture 14">
            <a:extLst>
              <a:ext uri="{FF2B5EF4-FFF2-40B4-BE49-F238E27FC236}">
                <a16:creationId xmlns:a16="http://schemas.microsoft.com/office/drawing/2014/main" id="{C2E42CDF-9C25-4A05-88F3-1E281FC10662}"/>
              </a:ext>
            </a:extLst>
          </p:cNvPr>
          <p:cNvPicPr>
            <a:picLocks noChangeAspect="1"/>
          </p:cNvPicPr>
          <p:nvPr/>
        </p:nvPicPr>
        <p:blipFill>
          <a:blip r:embed="rId5"/>
          <a:stretch>
            <a:fillRect/>
          </a:stretch>
        </p:blipFill>
        <p:spPr>
          <a:xfrm>
            <a:off x="4257327" y="1392318"/>
            <a:ext cx="4345984" cy="1309749"/>
          </a:xfrm>
          <a:prstGeom prst="rect">
            <a:avLst/>
          </a:prstGeom>
        </p:spPr>
      </p:pic>
    </p:spTree>
    <p:extLst>
      <p:ext uri="{BB962C8B-B14F-4D97-AF65-F5344CB8AC3E}">
        <p14:creationId xmlns:p14="http://schemas.microsoft.com/office/powerpoint/2010/main" val="3071432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3. Occupancy/vacancy rates by county</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912615"/>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10% of SF homes are vacant. 15% for MF, 22% for MH. Lowest rates since mid-1980s</a:t>
            </a: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7" name="Picture 6">
            <a:extLst>
              <a:ext uri="{FF2B5EF4-FFF2-40B4-BE49-F238E27FC236}">
                <a16:creationId xmlns:a16="http://schemas.microsoft.com/office/drawing/2014/main" id="{27305714-0352-44E3-9B8E-CBF7B497A481}"/>
              </a:ext>
            </a:extLst>
          </p:cNvPr>
          <p:cNvPicPr>
            <a:picLocks noChangeAspect="1"/>
          </p:cNvPicPr>
          <p:nvPr/>
        </p:nvPicPr>
        <p:blipFill rotWithShape="1">
          <a:blip r:embed="rId4"/>
          <a:srcRect t="15768" b="16985"/>
          <a:stretch/>
        </p:blipFill>
        <p:spPr>
          <a:xfrm>
            <a:off x="2295276" y="1299247"/>
            <a:ext cx="5616851" cy="3256831"/>
          </a:xfrm>
          <a:prstGeom prst="rect">
            <a:avLst/>
          </a:prstGeom>
        </p:spPr>
      </p:pic>
    </p:spTree>
    <p:extLst>
      <p:ext uri="{BB962C8B-B14F-4D97-AF65-F5344CB8AC3E}">
        <p14:creationId xmlns:p14="http://schemas.microsoft.com/office/powerpoint/2010/main" val="52938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3. How will vacancy rates develop?</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On downward trend, construction is currently not keeping up with population growth, &amp; large increase in demand for rental housing</a:t>
            </a:r>
          </a:p>
          <a:p>
            <a:pPr>
              <a:lnSpc>
                <a:spcPct val="120000"/>
              </a:lnSpc>
              <a:defRPr/>
            </a:pPr>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3" name="Picture 2">
            <a:extLst>
              <a:ext uri="{FF2B5EF4-FFF2-40B4-BE49-F238E27FC236}">
                <a16:creationId xmlns:a16="http://schemas.microsoft.com/office/drawing/2014/main" id="{ED06A4ED-A3D8-4527-BF67-8FB1C748ED34}"/>
              </a:ext>
            </a:extLst>
          </p:cNvPr>
          <p:cNvPicPr>
            <a:picLocks noChangeAspect="1"/>
          </p:cNvPicPr>
          <p:nvPr/>
        </p:nvPicPr>
        <p:blipFill>
          <a:blip r:embed="rId4"/>
          <a:stretch>
            <a:fillRect/>
          </a:stretch>
        </p:blipFill>
        <p:spPr>
          <a:xfrm>
            <a:off x="2095252" y="1869554"/>
            <a:ext cx="3931837" cy="2530904"/>
          </a:xfrm>
          <a:prstGeom prst="rect">
            <a:avLst/>
          </a:prstGeom>
        </p:spPr>
      </p:pic>
    </p:spTree>
    <p:extLst>
      <p:ext uri="{BB962C8B-B14F-4D97-AF65-F5344CB8AC3E}">
        <p14:creationId xmlns:p14="http://schemas.microsoft.com/office/powerpoint/2010/main" val="3501378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How will vacancy rates develop?</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Currently no modeled change in vacancy rates. Adapt -&gt; reduce vacancy in growing/highly regulated counties. Increase vacancy in declining counties </a:t>
            </a:r>
            <a:endParaRPr lang="en-US" sz="1600" dirty="0"/>
          </a:p>
          <a:p>
            <a:pPr>
              <a:lnSpc>
                <a:spcPct val="120000"/>
              </a:lnSpc>
              <a:defRPr/>
            </a:pPr>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6" name="Picture 5">
            <a:extLst>
              <a:ext uri="{FF2B5EF4-FFF2-40B4-BE49-F238E27FC236}">
                <a16:creationId xmlns:a16="http://schemas.microsoft.com/office/drawing/2014/main" id="{7446A8FD-28F8-44DB-9A28-A6F9A890DB4A}"/>
              </a:ext>
            </a:extLst>
          </p:cNvPr>
          <p:cNvPicPr>
            <a:picLocks noChangeAspect="1"/>
          </p:cNvPicPr>
          <p:nvPr/>
        </p:nvPicPr>
        <p:blipFill>
          <a:blip r:embed="rId4"/>
          <a:stretch>
            <a:fillRect/>
          </a:stretch>
        </p:blipFill>
        <p:spPr>
          <a:xfrm>
            <a:off x="902375" y="1999311"/>
            <a:ext cx="3958969" cy="2734545"/>
          </a:xfrm>
          <a:prstGeom prst="rect">
            <a:avLst/>
          </a:prstGeom>
        </p:spPr>
      </p:pic>
      <p:sp>
        <p:nvSpPr>
          <p:cNvPr id="7" name="Oval 6">
            <a:extLst>
              <a:ext uri="{FF2B5EF4-FFF2-40B4-BE49-F238E27FC236}">
                <a16:creationId xmlns:a16="http://schemas.microsoft.com/office/drawing/2014/main" id="{613DC79C-A0B5-4FF0-B745-3D9A6DA1AB4C}"/>
              </a:ext>
            </a:extLst>
          </p:cNvPr>
          <p:cNvSpPr/>
          <p:nvPr/>
        </p:nvSpPr>
        <p:spPr>
          <a:xfrm>
            <a:off x="1477618" y="2329732"/>
            <a:ext cx="1249680" cy="1122549"/>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C9537ED-5A9F-4649-8AA5-2CE15E5AEF40}"/>
              </a:ext>
            </a:extLst>
          </p:cNvPr>
          <p:cNvSpPr/>
          <p:nvPr/>
        </p:nvSpPr>
        <p:spPr>
          <a:xfrm>
            <a:off x="1359011" y="3726125"/>
            <a:ext cx="923676" cy="495006"/>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21ABB04-3730-43F1-A081-3ABEF8546FB8}"/>
              </a:ext>
            </a:extLst>
          </p:cNvPr>
          <p:cNvCxnSpPr>
            <a:cxnSpLocks/>
          </p:cNvCxnSpPr>
          <p:nvPr/>
        </p:nvCxnSpPr>
        <p:spPr>
          <a:xfrm flipH="1">
            <a:off x="2727298" y="2571750"/>
            <a:ext cx="1626712" cy="187353"/>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8777FB52-D460-4116-AE5F-3156B36F33F8}"/>
              </a:ext>
            </a:extLst>
          </p:cNvPr>
          <p:cNvSpPr txBox="1"/>
          <p:nvPr/>
        </p:nvSpPr>
        <p:spPr>
          <a:xfrm>
            <a:off x="4367486" y="1926501"/>
            <a:ext cx="2013884" cy="1200329"/>
          </a:xfrm>
          <a:prstGeom prst="rect">
            <a:avLst/>
          </a:prstGeom>
          <a:noFill/>
          <a:ln>
            <a:solidFill>
              <a:schemeClr val="tx2"/>
            </a:solidFill>
          </a:ln>
        </p:spPr>
        <p:txBody>
          <a:bodyPr wrap="square" rtlCol="0">
            <a:spAutoFit/>
          </a:bodyPr>
          <a:lstStyle/>
          <a:p>
            <a:r>
              <a:rPr lang="en-US" dirty="0"/>
              <a:t>Housing construction highly restricted, vacancy rates may decline</a:t>
            </a:r>
          </a:p>
        </p:txBody>
      </p:sp>
      <p:sp>
        <p:nvSpPr>
          <p:cNvPr id="16" name="TextBox 15">
            <a:extLst>
              <a:ext uri="{FF2B5EF4-FFF2-40B4-BE49-F238E27FC236}">
                <a16:creationId xmlns:a16="http://schemas.microsoft.com/office/drawing/2014/main" id="{59802BE6-EF86-4090-A5FB-52AB6EEE12B3}"/>
              </a:ext>
            </a:extLst>
          </p:cNvPr>
          <p:cNvSpPr txBox="1"/>
          <p:nvPr/>
        </p:nvSpPr>
        <p:spPr>
          <a:xfrm>
            <a:off x="6659440" y="2675415"/>
            <a:ext cx="2013884" cy="1477328"/>
          </a:xfrm>
          <a:prstGeom prst="rect">
            <a:avLst/>
          </a:prstGeom>
          <a:noFill/>
          <a:ln>
            <a:solidFill>
              <a:schemeClr val="tx2"/>
            </a:solidFill>
          </a:ln>
        </p:spPr>
        <p:txBody>
          <a:bodyPr wrap="square" rtlCol="0">
            <a:spAutoFit/>
          </a:bodyPr>
          <a:lstStyle/>
          <a:p>
            <a:r>
              <a:rPr lang="en-US" dirty="0"/>
              <a:t>Population decreasing, low demand for new housing, vacancy rates may increase</a:t>
            </a:r>
          </a:p>
        </p:txBody>
      </p:sp>
      <p:cxnSp>
        <p:nvCxnSpPr>
          <p:cNvPr id="17" name="Straight Arrow Connector 16">
            <a:extLst>
              <a:ext uri="{FF2B5EF4-FFF2-40B4-BE49-F238E27FC236}">
                <a16:creationId xmlns:a16="http://schemas.microsoft.com/office/drawing/2014/main" id="{E8317E34-45CF-4981-99F1-DB2F70CC8C38}"/>
              </a:ext>
            </a:extLst>
          </p:cNvPr>
          <p:cNvCxnSpPr>
            <a:cxnSpLocks/>
            <a:stCxn id="16" idx="1"/>
          </p:cNvCxnSpPr>
          <p:nvPr/>
        </p:nvCxnSpPr>
        <p:spPr>
          <a:xfrm flipH="1">
            <a:off x="2282687" y="3414079"/>
            <a:ext cx="4376753" cy="625184"/>
          </a:xfrm>
          <a:prstGeom prst="straightConnector1">
            <a:avLst/>
          </a:prstGeom>
          <a:ln w="952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5B9EC29F-D609-4532-9417-350F01AEA745}"/>
              </a:ext>
            </a:extLst>
          </p:cNvPr>
          <p:cNvSpPr txBox="1"/>
          <p:nvPr/>
        </p:nvSpPr>
        <p:spPr>
          <a:xfrm>
            <a:off x="4662333" y="4407258"/>
            <a:ext cx="4469642" cy="430887"/>
          </a:xfrm>
          <a:prstGeom prst="rect">
            <a:avLst/>
          </a:prstGeom>
          <a:noFill/>
        </p:spPr>
        <p:txBody>
          <a:bodyPr wrap="square" rtlCol="0">
            <a:spAutoFit/>
          </a:bodyPr>
          <a:lstStyle/>
          <a:p>
            <a:r>
              <a:rPr lang="en-US" sz="1100" i="1" dirty="0" err="1">
                <a:solidFill>
                  <a:schemeClr val="bg1">
                    <a:lumMod val="50000"/>
                  </a:schemeClr>
                </a:solidFill>
              </a:rPr>
              <a:t>Glaeser</a:t>
            </a:r>
            <a:r>
              <a:rPr lang="en-US" sz="1100" i="1" dirty="0">
                <a:solidFill>
                  <a:schemeClr val="bg1">
                    <a:lumMod val="50000"/>
                  </a:schemeClr>
                </a:solidFill>
              </a:rPr>
              <a:t> &amp; </a:t>
            </a:r>
            <a:r>
              <a:rPr lang="en-US" sz="1100" i="1" dirty="0" err="1">
                <a:solidFill>
                  <a:schemeClr val="bg1">
                    <a:lumMod val="50000"/>
                  </a:schemeClr>
                </a:solidFill>
              </a:rPr>
              <a:t>Gyourko</a:t>
            </a:r>
            <a:r>
              <a:rPr lang="en-US" sz="1100" i="1" dirty="0">
                <a:solidFill>
                  <a:schemeClr val="bg1">
                    <a:lumMod val="50000"/>
                  </a:schemeClr>
                </a:solidFill>
              </a:rPr>
              <a:t> (2018), Jour. Econ. Per., ‘The economic implications of housing supply’</a:t>
            </a:r>
          </a:p>
        </p:txBody>
      </p:sp>
    </p:spTree>
    <p:extLst>
      <p:ext uri="{BB962C8B-B14F-4D97-AF65-F5344CB8AC3E}">
        <p14:creationId xmlns:p14="http://schemas.microsoft.com/office/powerpoint/2010/main" val="3224393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Results: National annual construction and demolition</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National total</a:t>
            </a:r>
          </a:p>
          <a:p>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7" name="Picture 6">
            <a:extLst>
              <a:ext uri="{FF2B5EF4-FFF2-40B4-BE49-F238E27FC236}">
                <a16:creationId xmlns:a16="http://schemas.microsoft.com/office/drawing/2014/main" id="{A7F98151-0A48-4F06-A1E7-85A4CA80B1E4}"/>
              </a:ext>
            </a:extLst>
          </p:cNvPr>
          <p:cNvPicPr>
            <a:picLocks noChangeAspect="1"/>
          </p:cNvPicPr>
          <p:nvPr/>
        </p:nvPicPr>
        <p:blipFill>
          <a:blip r:embed="rId4"/>
          <a:stretch>
            <a:fillRect/>
          </a:stretch>
        </p:blipFill>
        <p:spPr>
          <a:xfrm>
            <a:off x="3989635" y="896028"/>
            <a:ext cx="4544765" cy="3349143"/>
          </a:xfrm>
          <a:prstGeom prst="rect">
            <a:avLst/>
          </a:prstGeom>
        </p:spPr>
      </p:pic>
    </p:spTree>
    <p:extLst>
      <p:ext uri="{BB962C8B-B14F-4D97-AF65-F5344CB8AC3E}">
        <p14:creationId xmlns:p14="http://schemas.microsoft.com/office/powerpoint/2010/main" val="176411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Results: National annual construction and demolition</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Maricopa </a:t>
            </a:r>
            <a:r>
              <a:rPr lang="en-US" sz="2000" dirty="0" err="1"/>
              <a:t>Cty</a:t>
            </a:r>
            <a:r>
              <a:rPr lang="en-US" sz="2000" dirty="0"/>
              <a:t>, AZ</a:t>
            </a:r>
          </a:p>
          <a:p>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3" name="Picture 2">
            <a:extLst>
              <a:ext uri="{FF2B5EF4-FFF2-40B4-BE49-F238E27FC236}">
                <a16:creationId xmlns:a16="http://schemas.microsoft.com/office/drawing/2014/main" id="{204D0DA6-8E16-4310-AA9B-B320DDCB1C60}"/>
              </a:ext>
            </a:extLst>
          </p:cNvPr>
          <p:cNvPicPr>
            <a:picLocks noChangeAspect="1"/>
          </p:cNvPicPr>
          <p:nvPr/>
        </p:nvPicPr>
        <p:blipFill rotWithShape="1">
          <a:blip r:embed="rId4"/>
          <a:srcRect l="5017"/>
          <a:stretch/>
        </p:blipFill>
        <p:spPr>
          <a:xfrm>
            <a:off x="4094922" y="992094"/>
            <a:ext cx="4544568" cy="3432409"/>
          </a:xfrm>
          <a:prstGeom prst="rect">
            <a:avLst/>
          </a:prstGeom>
        </p:spPr>
      </p:pic>
      <p:pic>
        <p:nvPicPr>
          <p:cNvPr id="6" name="Picture 5">
            <a:extLst>
              <a:ext uri="{FF2B5EF4-FFF2-40B4-BE49-F238E27FC236}">
                <a16:creationId xmlns:a16="http://schemas.microsoft.com/office/drawing/2014/main" id="{409D76EE-0640-4C20-963F-73A27399EE24}"/>
              </a:ext>
            </a:extLst>
          </p:cNvPr>
          <p:cNvPicPr>
            <a:picLocks noChangeAspect="1"/>
          </p:cNvPicPr>
          <p:nvPr/>
        </p:nvPicPr>
        <p:blipFill>
          <a:blip r:embed="rId5"/>
          <a:stretch>
            <a:fillRect/>
          </a:stretch>
        </p:blipFill>
        <p:spPr>
          <a:xfrm>
            <a:off x="1008929" y="1576691"/>
            <a:ext cx="1686881" cy="985756"/>
          </a:xfrm>
          <a:prstGeom prst="rect">
            <a:avLst/>
          </a:prstGeom>
        </p:spPr>
      </p:pic>
      <p:cxnSp>
        <p:nvCxnSpPr>
          <p:cNvPr id="11" name="Straight Arrow Connector 10">
            <a:extLst>
              <a:ext uri="{FF2B5EF4-FFF2-40B4-BE49-F238E27FC236}">
                <a16:creationId xmlns:a16="http://schemas.microsoft.com/office/drawing/2014/main" id="{3752D73B-3BB1-47F9-ABB0-F8B9E5C055E5}"/>
              </a:ext>
            </a:extLst>
          </p:cNvPr>
          <p:cNvCxnSpPr/>
          <p:nvPr/>
        </p:nvCxnSpPr>
        <p:spPr>
          <a:xfrm flipV="1">
            <a:off x="304800" y="2234317"/>
            <a:ext cx="1118483" cy="696558"/>
          </a:xfrm>
          <a:prstGeom prst="straightConnector1">
            <a:avLst/>
          </a:prstGeom>
          <a:ln w="952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DE6FB19A-F9ED-4EBC-9821-E8E4290FB34A}"/>
              </a:ext>
            </a:extLst>
          </p:cNvPr>
          <p:cNvPicPr>
            <a:picLocks noChangeAspect="1"/>
          </p:cNvPicPr>
          <p:nvPr/>
        </p:nvPicPr>
        <p:blipFill>
          <a:blip r:embed="rId6"/>
          <a:stretch>
            <a:fillRect/>
          </a:stretch>
        </p:blipFill>
        <p:spPr>
          <a:xfrm>
            <a:off x="1008929" y="2619590"/>
            <a:ext cx="2044388" cy="2044388"/>
          </a:xfrm>
          <a:prstGeom prst="rect">
            <a:avLst/>
          </a:prstGeom>
        </p:spPr>
      </p:pic>
      <p:cxnSp>
        <p:nvCxnSpPr>
          <p:cNvPr id="12" name="Straight Arrow Connector 11">
            <a:extLst>
              <a:ext uri="{FF2B5EF4-FFF2-40B4-BE49-F238E27FC236}">
                <a16:creationId xmlns:a16="http://schemas.microsoft.com/office/drawing/2014/main" id="{7696ADF3-7653-4685-BFC9-E22453F0E35E}"/>
              </a:ext>
            </a:extLst>
          </p:cNvPr>
          <p:cNvCxnSpPr>
            <a:cxnSpLocks/>
          </p:cNvCxnSpPr>
          <p:nvPr/>
        </p:nvCxnSpPr>
        <p:spPr>
          <a:xfrm>
            <a:off x="304800" y="2930875"/>
            <a:ext cx="1221850" cy="873795"/>
          </a:xfrm>
          <a:prstGeom prst="straightConnector1">
            <a:avLst/>
          </a:prstGeom>
          <a:ln w="952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8507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375ACD1-5C47-4898-8A35-1B618EF01199}"/>
              </a:ext>
            </a:extLst>
          </p:cNvPr>
          <p:cNvPicPr>
            <a:picLocks noChangeAspect="1"/>
          </p:cNvPicPr>
          <p:nvPr/>
        </p:nvPicPr>
        <p:blipFill>
          <a:blip r:embed="rId4"/>
          <a:stretch>
            <a:fillRect/>
          </a:stretch>
        </p:blipFill>
        <p:spPr>
          <a:xfrm>
            <a:off x="1008929" y="2619590"/>
            <a:ext cx="2044388" cy="2044388"/>
          </a:xfrm>
          <a:prstGeom prst="rect">
            <a:avLst/>
          </a:prstGeom>
        </p:spPr>
      </p:pic>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Results: National annual construction and demolition</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Cochise </a:t>
            </a:r>
            <a:r>
              <a:rPr lang="en-US" sz="2000" dirty="0" err="1"/>
              <a:t>Cty</a:t>
            </a:r>
            <a:r>
              <a:rPr lang="en-US" sz="2000" dirty="0"/>
              <a:t>, AZ</a:t>
            </a:r>
          </a:p>
          <a:p>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6" name="Picture 5">
            <a:extLst>
              <a:ext uri="{FF2B5EF4-FFF2-40B4-BE49-F238E27FC236}">
                <a16:creationId xmlns:a16="http://schemas.microsoft.com/office/drawing/2014/main" id="{3E902B48-5954-4EC8-AA63-2565E4B5DFA4}"/>
              </a:ext>
            </a:extLst>
          </p:cNvPr>
          <p:cNvPicPr>
            <a:picLocks noChangeAspect="1"/>
          </p:cNvPicPr>
          <p:nvPr/>
        </p:nvPicPr>
        <p:blipFill rotWithShape="1">
          <a:blip r:embed="rId5"/>
          <a:srcRect l="6274"/>
          <a:stretch/>
        </p:blipFill>
        <p:spPr>
          <a:xfrm>
            <a:off x="3840480" y="896028"/>
            <a:ext cx="4544568" cy="3414412"/>
          </a:xfrm>
          <a:prstGeom prst="rect">
            <a:avLst/>
          </a:prstGeom>
        </p:spPr>
      </p:pic>
      <p:pic>
        <p:nvPicPr>
          <p:cNvPr id="9" name="Picture 8">
            <a:extLst>
              <a:ext uri="{FF2B5EF4-FFF2-40B4-BE49-F238E27FC236}">
                <a16:creationId xmlns:a16="http://schemas.microsoft.com/office/drawing/2014/main" id="{0E82D7A5-2572-4F76-B9FF-DEDCAC02386F}"/>
              </a:ext>
            </a:extLst>
          </p:cNvPr>
          <p:cNvPicPr>
            <a:picLocks noChangeAspect="1"/>
          </p:cNvPicPr>
          <p:nvPr/>
        </p:nvPicPr>
        <p:blipFill>
          <a:blip r:embed="rId6"/>
          <a:stretch>
            <a:fillRect/>
          </a:stretch>
        </p:blipFill>
        <p:spPr>
          <a:xfrm>
            <a:off x="1008929" y="1576691"/>
            <a:ext cx="1686881" cy="985756"/>
          </a:xfrm>
          <a:prstGeom prst="rect">
            <a:avLst/>
          </a:prstGeom>
        </p:spPr>
      </p:pic>
      <p:cxnSp>
        <p:nvCxnSpPr>
          <p:cNvPr id="11" name="Straight Arrow Connector 10">
            <a:extLst>
              <a:ext uri="{FF2B5EF4-FFF2-40B4-BE49-F238E27FC236}">
                <a16:creationId xmlns:a16="http://schemas.microsoft.com/office/drawing/2014/main" id="{38527A17-3FD4-4CBF-BB2F-76E0B585930A}"/>
              </a:ext>
            </a:extLst>
          </p:cNvPr>
          <p:cNvCxnSpPr>
            <a:cxnSpLocks/>
          </p:cNvCxnSpPr>
          <p:nvPr/>
        </p:nvCxnSpPr>
        <p:spPr>
          <a:xfrm flipV="1">
            <a:off x="304800" y="2234317"/>
            <a:ext cx="1118483" cy="696558"/>
          </a:xfrm>
          <a:prstGeom prst="straightConnector1">
            <a:avLst/>
          </a:prstGeom>
          <a:ln w="952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EF5CA63-A07A-448C-9020-D7A5C815BB15}"/>
              </a:ext>
            </a:extLst>
          </p:cNvPr>
          <p:cNvCxnSpPr>
            <a:cxnSpLocks/>
          </p:cNvCxnSpPr>
          <p:nvPr/>
        </p:nvCxnSpPr>
        <p:spPr>
          <a:xfrm>
            <a:off x="304800" y="2930875"/>
            <a:ext cx="1842052" cy="1379565"/>
          </a:xfrm>
          <a:prstGeom prst="straightConnector1">
            <a:avLst/>
          </a:prstGeom>
          <a:ln w="952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99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CF7C545-6693-4681-B2C7-446FB321E669}"/>
              </a:ext>
            </a:extLst>
          </p:cNvPr>
          <p:cNvPicPr>
            <a:picLocks noChangeAspect="1"/>
          </p:cNvPicPr>
          <p:nvPr/>
        </p:nvPicPr>
        <p:blipFill rotWithShape="1">
          <a:blip r:embed="rId4"/>
          <a:srcRect t="4005" b="2918"/>
          <a:stretch/>
        </p:blipFill>
        <p:spPr>
          <a:xfrm>
            <a:off x="944879" y="2698871"/>
            <a:ext cx="2157455" cy="2008104"/>
          </a:xfrm>
          <a:prstGeom prst="rect">
            <a:avLst/>
          </a:prstGeom>
        </p:spPr>
      </p:pic>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Results: National annual construction and demolition</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New Haven </a:t>
            </a:r>
            <a:r>
              <a:rPr lang="en-US" sz="2000" dirty="0" err="1"/>
              <a:t>Cty</a:t>
            </a:r>
            <a:r>
              <a:rPr lang="en-US" sz="2000" dirty="0"/>
              <a:t>, CT</a:t>
            </a:r>
          </a:p>
          <a:p>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3" name="Picture 2">
            <a:extLst>
              <a:ext uri="{FF2B5EF4-FFF2-40B4-BE49-F238E27FC236}">
                <a16:creationId xmlns:a16="http://schemas.microsoft.com/office/drawing/2014/main" id="{A81BAFAC-7950-4EA4-819F-35B75224909B}"/>
              </a:ext>
            </a:extLst>
          </p:cNvPr>
          <p:cNvPicPr>
            <a:picLocks noChangeAspect="1"/>
          </p:cNvPicPr>
          <p:nvPr/>
        </p:nvPicPr>
        <p:blipFill rotWithShape="1">
          <a:blip r:embed="rId5"/>
          <a:srcRect l="6697"/>
          <a:stretch/>
        </p:blipFill>
        <p:spPr>
          <a:xfrm>
            <a:off x="3347499" y="777240"/>
            <a:ext cx="4928836" cy="3745028"/>
          </a:xfrm>
          <a:prstGeom prst="rect">
            <a:avLst/>
          </a:prstGeom>
        </p:spPr>
      </p:pic>
      <p:pic>
        <p:nvPicPr>
          <p:cNvPr id="9" name="Picture 8">
            <a:extLst>
              <a:ext uri="{FF2B5EF4-FFF2-40B4-BE49-F238E27FC236}">
                <a16:creationId xmlns:a16="http://schemas.microsoft.com/office/drawing/2014/main" id="{67A2B140-53CE-4392-A7CF-732ACA3A3257}"/>
              </a:ext>
            </a:extLst>
          </p:cNvPr>
          <p:cNvPicPr>
            <a:picLocks noChangeAspect="1"/>
          </p:cNvPicPr>
          <p:nvPr/>
        </p:nvPicPr>
        <p:blipFill>
          <a:blip r:embed="rId6"/>
          <a:stretch>
            <a:fillRect/>
          </a:stretch>
        </p:blipFill>
        <p:spPr>
          <a:xfrm>
            <a:off x="1008929" y="1576691"/>
            <a:ext cx="1686881" cy="985756"/>
          </a:xfrm>
          <a:prstGeom prst="rect">
            <a:avLst/>
          </a:prstGeom>
        </p:spPr>
      </p:pic>
      <p:cxnSp>
        <p:nvCxnSpPr>
          <p:cNvPr id="10" name="Straight Arrow Connector 9">
            <a:extLst>
              <a:ext uri="{FF2B5EF4-FFF2-40B4-BE49-F238E27FC236}">
                <a16:creationId xmlns:a16="http://schemas.microsoft.com/office/drawing/2014/main" id="{3694AED1-7F55-4C9A-85D2-CDD9D085556D}"/>
              </a:ext>
            </a:extLst>
          </p:cNvPr>
          <p:cNvCxnSpPr>
            <a:cxnSpLocks/>
          </p:cNvCxnSpPr>
          <p:nvPr/>
        </p:nvCxnSpPr>
        <p:spPr>
          <a:xfrm flipV="1">
            <a:off x="304800" y="1849344"/>
            <a:ext cx="2087217" cy="1081531"/>
          </a:xfrm>
          <a:prstGeom prst="straightConnector1">
            <a:avLst/>
          </a:prstGeom>
          <a:ln w="952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5377E79-851A-4FBD-87D0-5F3DA182CFFF}"/>
              </a:ext>
            </a:extLst>
          </p:cNvPr>
          <p:cNvCxnSpPr>
            <a:cxnSpLocks/>
          </p:cNvCxnSpPr>
          <p:nvPr/>
        </p:nvCxnSpPr>
        <p:spPr>
          <a:xfrm>
            <a:off x="304800" y="2930875"/>
            <a:ext cx="1288774" cy="857250"/>
          </a:xfrm>
          <a:prstGeom prst="straightConnector1">
            <a:avLst/>
          </a:prstGeom>
          <a:ln w="952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9162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Implications  for material reuse</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Circular economy potential may exist for bulk construction material in some counties</a:t>
            </a:r>
          </a:p>
          <a:p>
            <a:endParaRPr lang="en-US" sz="2000" dirty="0"/>
          </a:p>
          <a:p>
            <a:r>
              <a:rPr lang="en-US" sz="2000" dirty="0"/>
              <a:t>With further refining of our model and investigating of local effects, we can find out which locations have highest/lowest potential for material reuse</a:t>
            </a:r>
          </a:p>
          <a:p>
            <a:endParaRPr lang="en-US" sz="2000" dirty="0"/>
          </a:p>
          <a:p>
            <a:r>
              <a:rPr lang="en-US" sz="2000" dirty="0"/>
              <a:t>Currently only considering one sector – residential buildings. Broadening scope to include non-residential buildings, roads, and other infrastructure can give more insights</a:t>
            </a:r>
          </a:p>
          <a:p>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Tree>
    <p:extLst>
      <p:ext uri="{BB962C8B-B14F-4D97-AF65-F5344CB8AC3E}">
        <p14:creationId xmlns:p14="http://schemas.microsoft.com/office/powerpoint/2010/main" val="4201191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Where does construction waste currently go?</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3734463" y="1148883"/>
            <a:ext cx="4789335"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Most end-of-life concrete currently goes back into road bases, only a small part goes back into new concrete</a:t>
            </a:r>
          </a:p>
          <a:p>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6" name="Content Placeholder 3">
            <a:extLst>
              <a:ext uri="{FF2B5EF4-FFF2-40B4-BE49-F238E27FC236}">
                <a16:creationId xmlns:a16="http://schemas.microsoft.com/office/drawing/2014/main" id="{59B5A245-D5B3-4B95-B36C-D95B6F2A2316}"/>
              </a:ext>
            </a:extLst>
          </p:cNvPr>
          <p:cNvPicPr>
            <a:picLocks noGrp="1" noChangeAspect="1"/>
          </p:cNvPicPr>
          <p:nvPr>
            <p:ph idx="1"/>
          </p:nvPr>
        </p:nvPicPr>
        <p:blipFill>
          <a:blip r:embed="rId4"/>
          <a:stretch>
            <a:fillRect/>
          </a:stretch>
        </p:blipFill>
        <p:spPr>
          <a:xfrm>
            <a:off x="216523" y="1148883"/>
            <a:ext cx="3609688" cy="3081211"/>
          </a:xfrm>
          <a:prstGeom prst="rect">
            <a:avLst/>
          </a:prstGeom>
        </p:spPr>
      </p:pic>
      <p:sp>
        <p:nvSpPr>
          <p:cNvPr id="7" name="TextBox 6">
            <a:extLst>
              <a:ext uri="{FF2B5EF4-FFF2-40B4-BE49-F238E27FC236}">
                <a16:creationId xmlns:a16="http://schemas.microsoft.com/office/drawing/2014/main" id="{10C71035-6D47-4D7F-BAB5-7021B20BFC0E}"/>
              </a:ext>
            </a:extLst>
          </p:cNvPr>
          <p:cNvSpPr txBox="1"/>
          <p:nvPr/>
        </p:nvSpPr>
        <p:spPr>
          <a:xfrm>
            <a:off x="393404" y="4608046"/>
            <a:ext cx="8648238" cy="261610"/>
          </a:xfrm>
          <a:prstGeom prst="rect">
            <a:avLst/>
          </a:prstGeom>
          <a:noFill/>
        </p:spPr>
        <p:txBody>
          <a:bodyPr wrap="square" rtlCol="0">
            <a:spAutoFit/>
          </a:bodyPr>
          <a:lstStyle/>
          <a:p>
            <a:r>
              <a:rPr lang="en-US" sz="1100" i="1" dirty="0">
                <a:solidFill>
                  <a:schemeClr val="bg1">
                    <a:lumMod val="50000"/>
                  </a:schemeClr>
                </a:solidFill>
              </a:rPr>
              <a:t>Townsend et al (2018), Waste Mgmt., ‘</a:t>
            </a:r>
            <a:r>
              <a:rPr lang="en-US" sz="1100" i="1" dirty="0" err="1">
                <a:solidFill>
                  <a:schemeClr val="bg1">
                    <a:lumMod val="50000"/>
                  </a:schemeClr>
                </a:solidFill>
              </a:rPr>
              <a:t>CDDPath</a:t>
            </a:r>
            <a:r>
              <a:rPr lang="en-US" sz="1100" i="1" dirty="0">
                <a:solidFill>
                  <a:schemeClr val="bg1">
                    <a:lumMod val="50000"/>
                  </a:schemeClr>
                </a:solidFill>
              </a:rPr>
              <a:t>: A method for quantifying the loss and recovery of construction and demolition debris in the US’</a:t>
            </a:r>
          </a:p>
        </p:txBody>
      </p:sp>
    </p:spTree>
    <p:extLst>
      <p:ext uri="{BB962C8B-B14F-4D97-AF65-F5344CB8AC3E}">
        <p14:creationId xmlns:p14="http://schemas.microsoft.com/office/powerpoint/2010/main" val="335030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Next steps</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393405" y="1148883"/>
            <a:ext cx="8130394"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Verdana" panose="020B0604030504040204" pitchFamily="34" charset="0"/>
                <a:ea typeface="Verdana" panose="020B0604030504040204" pitchFamily="34" charset="0"/>
              </a:rPr>
              <a:t>Assumptions regarding vacancy rates</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Calculation of material intensity of housing, to estimate material flows</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Investigate environmental benefit of circular material flows</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Energy scenarios based on lifetime distribution, household size, housing type mix</a:t>
            </a:r>
          </a:p>
          <a:p>
            <a:endParaRPr lang="en-US" sz="2000" dirty="0"/>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Tree>
    <p:extLst>
      <p:ext uri="{BB962C8B-B14F-4D97-AF65-F5344CB8AC3E}">
        <p14:creationId xmlns:p14="http://schemas.microsoft.com/office/powerpoint/2010/main" val="119405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Dynamic Stock Models of Buildings</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fld id="{60F92F97-E212-C64F-9544-6F5FFD49533C}" type="slidenum">
              <a:rPr lang="en-US" smtClean="0">
                <a:solidFill>
                  <a:schemeClr val="bg1"/>
                </a:solidFill>
              </a:rPr>
              <a:t>3</a:t>
            </a:fld>
            <a:endParaRPr lang="en-US" dirty="0">
              <a:solidFill>
                <a:schemeClr val="bg1"/>
              </a:solidFill>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3780845" y="5141681"/>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400" dirty="0">
              <a:solidFill>
                <a:schemeClr val="tx1">
                  <a:lumMod val="75000"/>
                  <a:lumOff val="25000"/>
                </a:schemeClr>
              </a:solidFill>
              <a:latin typeface="Verdana"/>
              <a:cs typeface="Verdana"/>
            </a:endParaRPr>
          </a:p>
        </p:txBody>
      </p:sp>
      <p:sp>
        <p:nvSpPr>
          <p:cNvPr id="14" name="TextBox 13">
            <a:extLst>
              <a:ext uri="{FF2B5EF4-FFF2-40B4-BE49-F238E27FC236}">
                <a16:creationId xmlns:a16="http://schemas.microsoft.com/office/drawing/2014/main" id="{32693C1C-5B78-45DC-A073-30A2AD55ECC3}"/>
              </a:ext>
            </a:extLst>
          </p:cNvPr>
          <p:cNvSpPr txBox="1"/>
          <p:nvPr/>
        </p:nvSpPr>
        <p:spPr>
          <a:xfrm>
            <a:off x="393404" y="4608046"/>
            <a:ext cx="8648238" cy="261610"/>
          </a:xfrm>
          <a:prstGeom prst="rect">
            <a:avLst/>
          </a:prstGeom>
          <a:noFill/>
        </p:spPr>
        <p:txBody>
          <a:bodyPr wrap="square" rtlCol="0">
            <a:spAutoFit/>
          </a:bodyPr>
          <a:lstStyle/>
          <a:p>
            <a:r>
              <a:rPr lang="en-US" sz="1100" i="1" dirty="0" err="1">
                <a:solidFill>
                  <a:schemeClr val="bg1">
                    <a:lumMod val="50000"/>
                  </a:schemeClr>
                </a:solidFill>
              </a:rPr>
              <a:t>Lanau</a:t>
            </a:r>
            <a:r>
              <a:rPr lang="en-US" sz="1100" i="1" dirty="0">
                <a:solidFill>
                  <a:schemeClr val="bg1">
                    <a:lumMod val="50000"/>
                  </a:schemeClr>
                </a:solidFill>
              </a:rPr>
              <a:t> et al. (2019), Env. Sci. Tech., ‘Taking Stock of Built Environment Stock Studies: Progress and Prospects’, Fig. 2</a:t>
            </a:r>
          </a:p>
        </p:txBody>
      </p:sp>
      <p:pic>
        <p:nvPicPr>
          <p:cNvPr id="7" name="Content Placeholder 6">
            <a:extLst>
              <a:ext uri="{FF2B5EF4-FFF2-40B4-BE49-F238E27FC236}">
                <a16:creationId xmlns:a16="http://schemas.microsoft.com/office/drawing/2014/main" id="{18E81D76-E0CD-42CD-9398-EE4644260BD5}"/>
              </a:ext>
            </a:extLst>
          </p:cNvPr>
          <p:cNvPicPr>
            <a:picLocks noGrp="1" noChangeAspect="1"/>
          </p:cNvPicPr>
          <p:nvPr>
            <p:ph idx="1"/>
          </p:nvPr>
        </p:nvPicPr>
        <p:blipFill>
          <a:blip r:embed="rId4"/>
          <a:stretch>
            <a:fillRect/>
          </a:stretch>
        </p:blipFill>
        <p:spPr>
          <a:xfrm>
            <a:off x="4951012" y="1129439"/>
            <a:ext cx="3204375" cy="3139378"/>
          </a:xfrm>
          <a:prstGeom prst="rect">
            <a:avLst/>
          </a:prstGeom>
        </p:spPr>
      </p:pic>
      <p:pic>
        <p:nvPicPr>
          <p:cNvPr id="9" name="Picture 8">
            <a:extLst>
              <a:ext uri="{FF2B5EF4-FFF2-40B4-BE49-F238E27FC236}">
                <a16:creationId xmlns:a16="http://schemas.microsoft.com/office/drawing/2014/main" id="{C8BA0F97-576F-43AC-9D07-DD2A30A58964}"/>
              </a:ext>
            </a:extLst>
          </p:cNvPr>
          <p:cNvPicPr>
            <a:picLocks noChangeAspect="1"/>
          </p:cNvPicPr>
          <p:nvPr/>
        </p:nvPicPr>
        <p:blipFill>
          <a:blip r:embed="rId5"/>
          <a:stretch>
            <a:fillRect/>
          </a:stretch>
        </p:blipFill>
        <p:spPr>
          <a:xfrm>
            <a:off x="993913" y="1129439"/>
            <a:ext cx="3085400" cy="3111166"/>
          </a:xfrm>
          <a:prstGeom prst="rect">
            <a:avLst/>
          </a:prstGeom>
        </p:spPr>
      </p:pic>
      <p:sp>
        <p:nvSpPr>
          <p:cNvPr id="13" name="Rectangle 12">
            <a:extLst>
              <a:ext uri="{FF2B5EF4-FFF2-40B4-BE49-F238E27FC236}">
                <a16:creationId xmlns:a16="http://schemas.microsoft.com/office/drawing/2014/main" id="{3D70E989-79CD-46AD-B7CF-11E306CB92AF}"/>
              </a:ext>
            </a:extLst>
          </p:cNvPr>
          <p:cNvSpPr/>
          <p:nvPr/>
        </p:nvSpPr>
        <p:spPr>
          <a:xfrm>
            <a:off x="893198" y="4164256"/>
            <a:ext cx="3948008" cy="307777"/>
          </a:xfrm>
          <a:prstGeom prst="rect">
            <a:avLst/>
          </a:prstGeom>
        </p:spPr>
        <p:txBody>
          <a:bodyPr wrap="square">
            <a:spAutoFit/>
          </a:bodyPr>
          <a:lstStyle/>
          <a:p>
            <a:r>
              <a:rPr lang="en-US" sz="1400" dirty="0"/>
              <a:t>b) Tag cloud of the journal article authors</a:t>
            </a:r>
          </a:p>
        </p:txBody>
      </p:sp>
      <p:sp>
        <p:nvSpPr>
          <p:cNvPr id="16" name="Rectangle 15">
            <a:extLst>
              <a:ext uri="{FF2B5EF4-FFF2-40B4-BE49-F238E27FC236}">
                <a16:creationId xmlns:a16="http://schemas.microsoft.com/office/drawing/2014/main" id="{5755ADB9-EA3B-4E8B-9413-BB29B43089E6}"/>
              </a:ext>
            </a:extLst>
          </p:cNvPr>
          <p:cNvSpPr/>
          <p:nvPr/>
        </p:nvSpPr>
        <p:spPr>
          <a:xfrm>
            <a:off x="4993606" y="4181138"/>
            <a:ext cx="3948008" cy="307777"/>
          </a:xfrm>
          <a:prstGeom prst="rect">
            <a:avLst/>
          </a:prstGeom>
        </p:spPr>
        <p:txBody>
          <a:bodyPr wrap="square">
            <a:spAutoFit/>
          </a:bodyPr>
          <a:lstStyle/>
          <a:p>
            <a:r>
              <a:rPr lang="en-US" sz="1400" dirty="0"/>
              <a:t>c) Network of </a:t>
            </a:r>
            <a:r>
              <a:rPr lang="en-US" sz="1400" dirty="0" err="1"/>
              <a:t>coauthorship</a:t>
            </a:r>
            <a:endParaRPr lang="en-US" sz="1400" dirty="0"/>
          </a:p>
        </p:txBody>
      </p:sp>
    </p:spTree>
    <p:extLst>
      <p:ext uri="{BB962C8B-B14F-4D97-AF65-F5344CB8AC3E}">
        <p14:creationId xmlns:p14="http://schemas.microsoft.com/office/powerpoint/2010/main" val="1468898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Thank you!</a:t>
            </a:r>
          </a:p>
        </p:txBody>
      </p:sp>
      <p:sp>
        <p:nvSpPr>
          <p:cNvPr id="3" name="Subtitle 2"/>
          <p:cNvSpPr>
            <a:spLocks noGrp="1"/>
          </p:cNvSpPr>
          <p:nvPr>
            <p:ph idx="1"/>
          </p:nvPr>
        </p:nvSpPr>
        <p:spPr>
          <a:xfrm>
            <a:off x="457200" y="992094"/>
            <a:ext cx="8229600" cy="3552128"/>
          </a:xfrm>
        </p:spPr>
        <p:txBody>
          <a:bodyPr>
            <a:normAutofit/>
          </a:bodyPr>
          <a:lstStyle/>
          <a:p>
            <a:pPr marL="0" indent="0" algn="l">
              <a:lnSpc>
                <a:spcPct val="120000"/>
              </a:lnSpc>
              <a:buNone/>
            </a:pPr>
            <a:endParaRPr lang="en-US" sz="1600" dirty="0">
              <a:solidFill>
                <a:schemeClr val="tx1">
                  <a:lumMod val="75000"/>
                  <a:lumOff val="25000"/>
                </a:schemeClr>
              </a:solidFill>
              <a:latin typeface="Verdana"/>
              <a:cs typeface="Verdana"/>
            </a:endParaRPr>
          </a:p>
          <a:p>
            <a:pPr algn="l">
              <a:lnSpc>
                <a:spcPct val="120000"/>
              </a:lnSpc>
            </a:pPr>
            <a:endParaRPr lang="en-US" sz="2000" dirty="0">
              <a:solidFill>
                <a:schemeClr val="tx1">
                  <a:lumMod val="75000"/>
                  <a:lumOff val="25000"/>
                </a:schemeClr>
              </a:solidFill>
              <a:latin typeface="Verdana"/>
              <a:cs typeface="Verdana"/>
            </a:endParaRP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fld id="{60F92F97-E212-C64F-9544-6F5FFD49533C}" type="slidenum">
              <a:rPr lang="en-US" smtClean="0">
                <a:solidFill>
                  <a:schemeClr val="bg1"/>
                </a:solidFill>
              </a:rPr>
              <a:t>30</a:t>
            </a:fld>
            <a:endParaRPr lang="en-US" dirty="0">
              <a:solidFill>
                <a:schemeClr val="bg1"/>
              </a:solidFill>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3"/>
            <a:ext cx="8229600" cy="4091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endParaRPr lang="en-US" sz="2200" dirty="0">
              <a:solidFill>
                <a:schemeClr val="tx1">
                  <a:lumMod val="75000"/>
                  <a:lumOff val="25000"/>
                </a:schemeClr>
              </a:solidFill>
              <a:cs typeface="Verdana"/>
            </a:endParaRPr>
          </a:p>
          <a:p>
            <a:pPr marL="0" indent="0">
              <a:lnSpc>
                <a:spcPct val="120000"/>
              </a:lnSpc>
              <a:buFont typeface="Arial"/>
              <a:buNone/>
            </a:pPr>
            <a:endParaRPr lang="en-US" sz="2200" dirty="0">
              <a:solidFill>
                <a:schemeClr val="tx1">
                  <a:lumMod val="75000"/>
                  <a:lumOff val="25000"/>
                </a:schemeClr>
              </a:solidFill>
              <a:latin typeface="Verdana"/>
              <a:cs typeface="Verdana"/>
            </a:endParaRPr>
          </a:p>
          <a:p>
            <a:pPr marL="0" indent="0">
              <a:lnSpc>
                <a:spcPct val="120000"/>
              </a:lnSpc>
              <a:buFont typeface="Arial"/>
              <a:buNone/>
            </a:pPr>
            <a:endParaRPr lang="en-US" sz="2200" dirty="0">
              <a:solidFill>
                <a:schemeClr val="tx1">
                  <a:lumMod val="75000"/>
                  <a:lumOff val="25000"/>
                </a:schemeClr>
              </a:solidFill>
              <a:latin typeface="Verdana"/>
              <a:cs typeface="Verdana"/>
            </a:endParaRPr>
          </a:p>
          <a:p>
            <a:pPr marL="0" indent="0">
              <a:lnSpc>
                <a:spcPct val="120000"/>
              </a:lnSpc>
              <a:buFont typeface="Arial"/>
              <a:buNone/>
            </a:pPr>
            <a:endParaRPr lang="en-US" sz="2200" dirty="0">
              <a:solidFill>
                <a:schemeClr val="tx1">
                  <a:lumMod val="75000"/>
                  <a:lumOff val="25000"/>
                </a:schemeClr>
              </a:solidFill>
              <a:latin typeface="Verdana"/>
              <a:cs typeface="Verdana"/>
            </a:endParaRPr>
          </a:p>
          <a:p>
            <a:pPr marL="0" indent="0">
              <a:lnSpc>
                <a:spcPct val="120000"/>
              </a:lnSpc>
              <a:buFont typeface="Arial"/>
              <a:buNone/>
            </a:pPr>
            <a:endParaRPr lang="en-US" sz="2200" dirty="0">
              <a:solidFill>
                <a:schemeClr val="tx1">
                  <a:lumMod val="75000"/>
                  <a:lumOff val="25000"/>
                </a:schemeClr>
              </a:solidFill>
              <a:latin typeface="Verdana"/>
              <a:cs typeface="Verdana"/>
            </a:endParaRPr>
          </a:p>
          <a:p>
            <a:pPr marL="0" indent="0">
              <a:lnSpc>
                <a:spcPct val="120000"/>
              </a:lnSpc>
              <a:buFont typeface="Arial"/>
              <a:buNone/>
            </a:pPr>
            <a:endParaRPr lang="en-US" sz="2200" dirty="0">
              <a:solidFill>
                <a:schemeClr val="tx1">
                  <a:lumMod val="75000"/>
                  <a:lumOff val="25000"/>
                </a:schemeClr>
              </a:solidFill>
              <a:latin typeface="Verdana"/>
              <a:cs typeface="Verdana"/>
            </a:endParaRPr>
          </a:p>
          <a:p>
            <a:pPr marL="0" indent="0" algn="ctr">
              <a:lnSpc>
                <a:spcPct val="120000"/>
              </a:lnSpc>
              <a:buFont typeface="Arial"/>
              <a:buNone/>
            </a:pPr>
            <a:r>
              <a:rPr lang="en-US" sz="1600" dirty="0">
                <a:latin typeface="Verdana"/>
                <a:cs typeface="Verdana"/>
                <a:hlinkClick r:id="rId4">
                  <a:extLst>
                    <a:ext uri="{A12FA001-AC4F-418D-AE19-62706E023703}">
                      <ahyp:hlinkClr xmlns:ahyp="http://schemas.microsoft.com/office/drawing/2018/hyperlinkcolor" val="tx"/>
                    </a:ext>
                  </a:extLst>
                </a:hlinkClick>
              </a:rPr>
              <a:t>peter.berrill@yale.edu</a:t>
            </a:r>
            <a:endParaRPr lang="en-US" sz="1600" dirty="0">
              <a:latin typeface="Verdana"/>
              <a:cs typeface="Verdana"/>
            </a:endParaRPr>
          </a:p>
          <a:p>
            <a:pPr marL="0" indent="0" algn="ctr">
              <a:lnSpc>
                <a:spcPct val="120000"/>
              </a:lnSpc>
              <a:buNone/>
            </a:pPr>
            <a:r>
              <a:rPr lang="en-US" sz="1600" dirty="0">
                <a:latin typeface="Verdana"/>
                <a:cs typeface="Verdana"/>
                <a:hlinkClick r:id="rId5">
                  <a:extLst>
                    <a:ext uri="{A12FA001-AC4F-418D-AE19-62706E023703}">
                      <ahyp:hlinkClr xmlns:ahyp="http://schemas.microsoft.com/office/drawing/2018/hyperlinkcolor" val="tx"/>
                    </a:ext>
                  </a:extLst>
                </a:hlinkClick>
              </a:rPr>
              <a:t>https://github.com/peterberr</a:t>
            </a:r>
            <a:endParaRPr lang="en-US" sz="1600" dirty="0">
              <a:latin typeface="Verdana"/>
              <a:cs typeface="Verdana"/>
            </a:endParaRPr>
          </a:p>
          <a:p>
            <a:pPr marL="0" indent="0" algn="ctr">
              <a:lnSpc>
                <a:spcPct val="120000"/>
              </a:lnSpc>
              <a:buNone/>
            </a:pPr>
            <a:r>
              <a:rPr lang="en-US" sz="1600" dirty="0">
                <a:latin typeface="Verdana"/>
                <a:cs typeface="Verdana"/>
                <a:hlinkClick r:id="rId6">
                  <a:extLst>
                    <a:ext uri="{A12FA001-AC4F-418D-AE19-62706E023703}">
                      <ahyp:hlinkClr xmlns:ahyp="http://schemas.microsoft.com/office/drawing/2018/hyperlinkcolor" val="tx"/>
                    </a:ext>
                  </a:extLst>
                </a:hlinkClick>
              </a:rPr>
              <a:t>https://www.researchgate.net/profile/Peter_Berrill</a:t>
            </a:r>
            <a:r>
              <a:rPr lang="en-US" sz="1600" dirty="0">
                <a:latin typeface="Verdana"/>
                <a:cs typeface="Verdana"/>
              </a:rPr>
              <a:t> </a:t>
            </a:r>
          </a:p>
        </p:txBody>
      </p:sp>
      <p:pic>
        <p:nvPicPr>
          <p:cNvPr id="11" name="Picture 10">
            <a:extLst>
              <a:ext uri="{FF2B5EF4-FFF2-40B4-BE49-F238E27FC236}">
                <a16:creationId xmlns:a16="http://schemas.microsoft.com/office/drawing/2014/main" id="{C16A8DE1-4731-4818-8133-6B5AF282F1E9}"/>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2955593" y="1063229"/>
            <a:ext cx="3355643" cy="2516732"/>
          </a:xfrm>
          <a:prstGeom prst="rect">
            <a:avLst/>
          </a:prstGeom>
        </p:spPr>
      </p:pic>
    </p:spTree>
    <p:extLst>
      <p:ext uri="{BB962C8B-B14F-4D97-AF65-F5344CB8AC3E}">
        <p14:creationId xmlns:p14="http://schemas.microsoft.com/office/powerpoint/2010/main" val="292891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Current research goals</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169872"/>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defRPr/>
            </a:pPr>
            <a:r>
              <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rPr>
              <a:t>Identify </a:t>
            </a:r>
            <a:r>
              <a:rPr kumimoji="0" lang="en-US" sz="2000" b="0" i="0" u="none" strike="noStrike" kern="1200" cap="none" spc="0" normalizeH="0" noProof="0" dirty="0">
                <a:ln>
                  <a:noFill/>
                </a:ln>
                <a:solidFill>
                  <a:prstClr val="black">
                    <a:lumMod val="75000"/>
                    <a:lumOff val="25000"/>
                  </a:prstClr>
                </a:solidFill>
                <a:effectLst/>
                <a:uLnTx/>
                <a:uFillTx/>
                <a:latin typeface="Verdana"/>
                <a:ea typeface="+mn-ea"/>
                <a:cs typeface="Verdana"/>
              </a:rPr>
              <a:t>strategies for GHG reduction </a:t>
            </a:r>
            <a:r>
              <a:rPr lang="en-US" sz="2000" dirty="0">
                <a:solidFill>
                  <a:prstClr val="black">
                    <a:lumMod val="75000"/>
                    <a:lumOff val="25000"/>
                  </a:prstClr>
                </a:solidFill>
                <a:latin typeface="Verdana"/>
                <a:cs typeface="Verdana"/>
              </a:rPr>
              <a:t>from US residential buildings, all life cycle stages</a:t>
            </a: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r>
              <a:rPr lang="en-US" sz="2000" dirty="0">
                <a:solidFill>
                  <a:prstClr val="black">
                    <a:lumMod val="75000"/>
                    <a:lumOff val="25000"/>
                  </a:prstClr>
                </a:solidFill>
                <a:latin typeface="Verdana"/>
                <a:cs typeface="Verdana"/>
              </a:rPr>
              <a:t>Model and project results of 	</a:t>
            </a:r>
          </a:p>
          <a:p>
            <a:pPr lvl="1">
              <a:lnSpc>
                <a:spcPct val="120000"/>
              </a:lnSpc>
              <a:defRPr/>
            </a:pPr>
            <a:r>
              <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rPr>
              <a:t>Energy</a:t>
            </a:r>
            <a:r>
              <a:rPr kumimoji="0" lang="en-US" sz="1600" b="0" i="0" u="none" strike="noStrike" kern="1200" cap="none" spc="0" normalizeH="0" noProof="0" dirty="0">
                <a:ln>
                  <a:noFill/>
                </a:ln>
                <a:solidFill>
                  <a:prstClr val="black">
                    <a:lumMod val="75000"/>
                    <a:lumOff val="25000"/>
                  </a:prstClr>
                </a:solidFill>
                <a:effectLst/>
                <a:uLnTx/>
                <a:uFillTx/>
                <a:latin typeface="Verdana"/>
                <a:ea typeface="+mn-ea"/>
                <a:cs typeface="Verdana"/>
              </a:rPr>
              <a:t> demand</a:t>
            </a:r>
          </a:p>
          <a:p>
            <a:pPr lvl="1">
              <a:lnSpc>
                <a:spcPct val="120000"/>
              </a:lnSpc>
              <a:defRPr/>
            </a:pPr>
            <a:r>
              <a:rPr lang="en-US" sz="1600" baseline="0" dirty="0">
                <a:solidFill>
                  <a:prstClr val="black">
                    <a:lumMod val="75000"/>
                    <a:lumOff val="25000"/>
                  </a:prstClr>
                </a:solidFill>
                <a:latin typeface="Verdana"/>
                <a:cs typeface="Verdana"/>
              </a:rPr>
              <a:t>Construction material </a:t>
            </a:r>
            <a:r>
              <a:rPr lang="en-US" sz="1600" dirty="0">
                <a:solidFill>
                  <a:prstClr val="black">
                    <a:lumMod val="75000"/>
                    <a:lumOff val="25000"/>
                  </a:prstClr>
                </a:solidFill>
                <a:latin typeface="Verdana"/>
                <a:cs typeface="Verdana"/>
              </a:rPr>
              <a:t>requirements and waste generation</a:t>
            </a:r>
          </a:p>
          <a:p>
            <a:pPr lvl="1">
              <a:lnSpc>
                <a:spcPct val="120000"/>
              </a:lnSpc>
              <a:defRPr/>
            </a:pPr>
            <a:r>
              <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rPr>
              <a:t>Comprehensive</a:t>
            </a:r>
            <a:r>
              <a:rPr kumimoji="0" lang="en-US" sz="1600" b="0" i="0" u="none" strike="noStrike" kern="1200" cap="none" spc="0" normalizeH="0" noProof="0" dirty="0">
                <a:ln>
                  <a:noFill/>
                </a:ln>
                <a:solidFill>
                  <a:prstClr val="black">
                    <a:lumMod val="75000"/>
                    <a:lumOff val="25000"/>
                  </a:prstClr>
                </a:solidFill>
                <a:effectLst/>
                <a:uLnTx/>
                <a:uFillTx/>
                <a:latin typeface="Verdana"/>
                <a:ea typeface="+mn-ea"/>
                <a:cs typeface="Verdana"/>
              </a:rPr>
              <a:t> </a:t>
            </a:r>
            <a:r>
              <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rPr>
              <a:t>GHG</a:t>
            </a:r>
            <a:r>
              <a:rPr kumimoji="0" lang="en-US" sz="1600" b="0" i="0" u="none" strike="noStrike" kern="1200" cap="none" spc="0" normalizeH="0" noProof="0" dirty="0">
                <a:ln>
                  <a:noFill/>
                </a:ln>
                <a:solidFill>
                  <a:prstClr val="black">
                    <a:lumMod val="75000"/>
                    <a:lumOff val="25000"/>
                  </a:prstClr>
                </a:solidFill>
                <a:effectLst/>
                <a:uLnTx/>
                <a:uFillTx/>
                <a:latin typeface="Verdana"/>
                <a:ea typeface="+mn-ea"/>
                <a:cs typeface="Verdana"/>
              </a:rPr>
              <a:t> emissions from residential sector activities</a:t>
            </a:r>
          </a:p>
          <a:p>
            <a:pPr lvl="1">
              <a:lnSpc>
                <a:spcPct val="120000"/>
              </a:lnSpc>
              <a:defRPr/>
            </a:pPr>
            <a:endParaRPr kumimoji="0" lang="en-US" sz="1600" b="0" i="0" u="none" strike="noStrike" kern="1200" cap="none" spc="0" normalizeH="0" noProof="0" dirty="0">
              <a:ln>
                <a:noFill/>
              </a:ln>
              <a:solidFill>
                <a:prstClr val="black">
                  <a:lumMod val="75000"/>
                  <a:lumOff val="25000"/>
                </a:prstClr>
              </a:solidFill>
              <a:effectLst/>
              <a:uLnTx/>
              <a:uFillTx/>
              <a:latin typeface="Verdana"/>
              <a:ea typeface="+mn-ea"/>
              <a:cs typeface="Verdana"/>
            </a:endParaRPr>
          </a:p>
          <a:p>
            <a:pPr>
              <a:lnSpc>
                <a:spcPct val="120000"/>
              </a:lnSpc>
              <a:defRPr/>
            </a:pPr>
            <a:r>
              <a:rPr lang="en-US" sz="2000" baseline="0" dirty="0">
                <a:solidFill>
                  <a:prstClr val="black">
                    <a:lumMod val="75000"/>
                    <a:lumOff val="25000"/>
                  </a:prstClr>
                </a:solidFill>
                <a:latin typeface="Verdana"/>
                <a:cs typeface="Verdana"/>
              </a:rPr>
              <a:t>Data needs: housing</a:t>
            </a:r>
            <a:r>
              <a:rPr lang="en-US" sz="2000" dirty="0">
                <a:solidFill>
                  <a:prstClr val="black">
                    <a:lumMod val="75000"/>
                    <a:lumOff val="25000"/>
                  </a:prstClr>
                </a:solidFill>
                <a:latin typeface="Verdana"/>
                <a:cs typeface="Verdana"/>
              </a:rPr>
              <a:t> stock by type, age, location</a:t>
            </a: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Tree>
    <p:extLst>
      <p:ext uri="{BB962C8B-B14F-4D97-AF65-F5344CB8AC3E}">
        <p14:creationId xmlns:p14="http://schemas.microsoft.com/office/powerpoint/2010/main" val="118604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US residential sector in context global GHG emission</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sp>
        <p:nvSpPr>
          <p:cNvPr id="8" name="Subtitle 2">
            <a:extLst>
              <a:ext uri="{FF2B5EF4-FFF2-40B4-BE49-F238E27FC236}">
                <a16:creationId xmlns:a16="http://schemas.microsoft.com/office/drawing/2014/main" id="{710E6BAE-1419-452E-9708-58423942A843}"/>
              </a:ext>
            </a:extLst>
          </p:cNvPr>
          <p:cNvSpPr txBox="1">
            <a:spLocks/>
          </p:cNvSpPr>
          <p:nvPr/>
        </p:nvSpPr>
        <p:spPr>
          <a:xfrm>
            <a:off x="609600" y="1031828"/>
            <a:ext cx="8229600" cy="35639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defRPr/>
            </a:pPr>
            <a:r>
              <a:rPr lang="en-US" sz="2000" noProof="0" dirty="0">
                <a:solidFill>
                  <a:prstClr val="black">
                    <a:lumMod val="75000"/>
                    <a:lumOff val="25000"/>
                  </a:prstClr>
                </a:solidFill>
                <a:latin typeface="Verdana"/>
                <a:cs typeface="Verdana"/>
              </a:rPr>
              <a:t>In top 2 emitters of residential GHG emissions globally: </a:t>
            </a:r>
            <a:br>
              <a:rPr lang="en-US" sz="2000" noProof="0" dirty="0">
                <a:solidFill>
                  <a:prstClr val="black">
                    <a:lumMod val="75000"/>
                    <a:lumOff val="25000"/>
                  </a:prstClr>
                </a:solidFill>
                <a:latin typeface="Verdana"/>
                <a:cs typeface="Verdana"/>
              </a:rPr>
            </a:br>
            <a:r>
              <a:rPr lang="en-US" sz="2000" noProof="0" dirty="0">
                <a:solidFill>
                  <a:prstClr val="black">
                    <a:lumMod val="75000"/>
                    <a:lumOff val="25000"/>
                  </a:prstClr>
                </a:solidFill>
                <a:latin typeface="Verdana"/>
                <a:cs typeface="Verdana"/>
              </a:rPr>
              <a:t>~1Gt CO</a:t>
            </a:r>
            <a:r>
              <a:rPr lang="en-US" sz="2000" baseline="-25000" noProof="0" dirty="0">
                <a:solidFill>
                  <a:prstClr val="black">
                    <a:lumMod val="75000"/>
                    <a:lumOff val="25000"/>
                  </a:prstClr>
                </a:solidFill>
                <a:latin typeface="Verdana"/>
                <a:cs typeface="Verdana"/>
              </a:rPr>
              <a:t>2</a:t>
            </a:r>
            <a:r>
              <a:rPr lang="en-US" sz="2000" noProof="0" dirty="0">
                <a:solidFill>
                  <a:prstClr val="black">
                    <a:lumMod val="75000"/>
                    <a:lumOff val="25000"/>
                  </a:prstClr>
                </a:solidFill>
                <a:latin typeface="Verdana"/>
                <a:cs typeface="Verdana"/>
              </a:rPr>
              <a:t> from energy</a:t>
            </a:r>
            <a:r>
              <a:rPr lang="en-US" sz="2000" dirty="0">
                <a:solidFill>
                  <a:prstClr val="black">
                    <a:lumMod val="75000"/>
                    <a:lumOff val="25000"/>
                  </a:prstClr>
                </a:solidFill>
                <a:latin typeface="Verdana"/>
                <a:cs typeface="Verdana"/>
              </a:rPr>
              <a:t>, 0.2Gt CO</a:t>
            </a:r>
            <a:r>
              <a:rPr lang="en-US" sz="2000" baseline="-25000" dirty="0">
                <a:solidFill>
                  <a:prstClr val="black">
                    <a:lumMod val="75000"/>
                    <a:lumOff val="25000"/>
                  </a:prstClr>
                </a:solidFill>
                <a:latin typeface="Verdana"/>
                <a:cs typeface="Verdana"/>
              </a:rPr>
              <a:t>2</a:t>
            </a:r>
            <a:r>
              <a:rPr lang="en-US" sz="2000" dirty="0">
                <a:solidFill>
                  <a:prstClr val="black">
                    <a:lumMod val="75000"/>
                    <a:lumOff val="25000"/>
                  </a:prstClr>
                </a:solidFill>
                <a:latin typeface="Verdana"/>
                <a:cs typeface="Verdana"/>
              </a:rPr>
              <a:t> from construction. Reducing by ~1.5% annually, due to low-C electricity</a:t>
            </a: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a:lnSpc>
                <a:spcPct val="120000"/>
              </a:lnSpc>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742950" marR="0" lvl="1" indent="-28575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mn-cs"/>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a:p>
            <a:pPr marL="342900" marR="0" lvl="0" indent="-342900" algn="l" defTabSz="457200" rtl="0" eaLnBrk="1" fontAlgn="auto" latinLnBrk="0" hangingPunct="1">
              <a:lnSpc>
                <a:spcPct val="12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3" name="Picture 2">
            <a:extLst>
              <a:ext uri="{FF2B5EF4-FFF2-40B4-BE49-F238E27FC236}">
                <a16:creationId xmlns:a16="http://schemas.microsoft.com/office/drawing/2014/main" id="{1A25ED7B-3874-4656-B291-026D72658D0E}"/>
              </a:ext>
            </a:extLst>
          </p:cNvPr>
          <p:cNvPicPr>
            <a:picLocks noChangeAspect="1"/>
          </p:cNvPicPr>
          <p:nvPr/>
        </p:nvPicPr>
        <p:blipFill>
          <a:blip r:embed="rId4"/>
          <a:stretch>
            <a:fillRect/>
          </a:stretch>
        </p:blipFill>
        <p:spPr>
          <a:xfrm>
            <a:off x="2435650" y="2221695"/>
            <a:ext cx="4037596" cy="2501379"/>
          </a:xfrm>
          <a:prstGeom prst="rect">
            <a:avLst/>
          </a:prstGeom>
        </p:spPr>
      </p:pic>
    </p:spTree>
    <p:extLst>
      <p:ext uri="{BB962C8B-B14F-4D97-AF65-F5344CB8AC3E}">
        <p14:creationId xmlns:p14="http://schemas.microsoft.com/office/powerpoint/2010/main" val="85123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US housing mostly older &amp; single-family </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fld id="{60F92F97-E212-C64F-9544-6F5FFD49533C}" type="slidenum">
              <a:rPr lang="en-US" smtClean="0">
                <a:solidFill>
                  <a:schemeClr val="bg1"/>
                </a:solidFill>
              </a:rPr>
              <a:t>6</a:t>
            </a:fld>
            <a:endParaRPr lang="en-US" dirty="0">
              <a:solidFill>
                <a:schemeClr val="bg1"/>
              </a:solidFill>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400" dirty="0">
              <a:solidFill>
                <a:schemeClr val="tx1">
                  <a:lumMod val="75000"/>
                  <a:lumOff val="25000"/>
                </a:schemeClr>
              </a:solidFill>
              <a:latin typeface="Verdana"/>
              <a:cs typeface="Verdana"/>
            </a:endParaRPr>
          </a:p>
        </p:txBody>
      </p:sp>
      <p:sp>
        <p:nvSpPr>
          <p:cNvPr id="14" name="TextBox 13">
            <a:extLst>
              <a:ext uri="{FF2B5EF4-FFF2-40B4-BE49-F238E27FC236}">
                <a16:creationId xmlns:a16="http://schemas.microsoft.com/office/drawing/2014/main" id="{32693C1C-5B78-45DC-A073-30A2AD55ECC3}"/>
              </a:ext>
            </a:extLst>
          </p:cNvPr>
          <p:cNvSpPr txBox="1"/>
          <p:nvPr/>
        </p:nvSpPr>
        <p:spPr>
          <a:xfrm>
            <a:off x="393404" y="4608046"/>
            <a:ext cx="2508822" cy="261610"/>
          </a:xfrm>
          <a:prstGeom prst="rect">
            <a:avLst/>
          </a:prstGeom>
          <a:noFill/>
        </p:spPr>
        <p:txBody>
          <a:bodyPr wrap="square" rtlCol="0">
            <a:spAutoFit/>
          </a:bodyPr>
          <a:lstStyle/>
          <a:p>
            <a:r>
              <a:rPr lang="en-US" sz="1100" i="1" dirty="0">
                <a:solidFill>
                  <a:schemeClr val="bg1">
                    <a:lumMod val="50000"/>
                  </a:schemeClr>
                </a:solidFill>
              </a:rPr>
              <a:t>EIA, 2018</a:t>
            </a:r>
          </a:p>
        </p:txBody>
      </p:sp>
      <p:pic>
        <p:nvPicPr>
          <p:cNvPr id="8" name="Picture 7">
            <a:extLst>
              <a:ext uri="{FF2B5EF4-FFF2-40B4-BE49-F238E27FC236}">
                <a16:creationId xmlns:a16="http://schemas.microsoft.com/office/drawing/2014/main" id="{648A96CE-109B-4B8C-978E-CF707054704E}"/>
              </a:ext>
            </a:extLst>
          </p:cNvPr>
          <p:cNvPicPr>
            <a:picLocks noChangeAspect="1"/>
          </p:cNvPicPr>
          <p:nvPr/>
        </p:nvPicPr>
        <p:blipFill rotWithShape="1">
          <a:blip r:embed="rId4"/>
          <a:srcRect r="50000" b="50000"/>
          <a:stretch/>
        </p:blipFill>
        <p:spPr>
          <a:xfrm>
            <a:off x="457200" y="1169872"/>
            <a:ext cx="3436961" cy="3429569"/>
          </a:xfrm>
          <a:prstGeom prst="rect">
            <a:avLst/>
          </a:prstGeom>
        </p:spPr>
      </p:pic>
      <p:pic>
        <p:nvPicPr>
          <p:cNvPr id="3" name="Picture 2">
            <a:extLst>
              <a:ext uri="{FF2B5EF4-FFF2-40B4-BE49-F238E27FC236}">
                <a16:creationId xmlns:a16="http://schemas.microsoft.com/office/drawing/2014/main" id="{F12DBF6B-EBB6-48FF-A72B-3216455C3EDA}"/>
              </a:ext>
            </a:extLst>
          </p:cNvPr>
          <p:cNvPicPr>
            <a:picLocks noChangeAspect="1"/>
          </p:cNvPicPr>
          <p:nvPr/>
        </p:nvPicPr>
        <p:blipFill>
          <a:blip r:embed="rId5"/>
          <a:stretch>
            <a:fillRect/>
          </a:stretch>
        </p:blipFill>
        <p:spPr>
          <a:xfrm>
            <a:off x="4306827" y="1119711"/>
            <a:ext cx="4517528" cy="3529890"/>
          </a:xfrm>
          <a:prstGeom prst="rect">
            <a:avLst/>
          </a:prstGeom>
        </p:spPr>
      </p:pic>
      <p:sp>
        <p:nvSpPr>
          <p:cNvPr id="10" name="TextBox 9">
            <a:extLst>
              <a:ext uri="{FF2B5EF4-FFF2-40B4-BE49-F238E27FC236}">
                <a16:creationId xmlns:a16="http://schemas.microsoft.com/office/drawing/2014/main" id="{42805668-8704-4522-83B0-0557765841A4}"/>
              </a:ext>
            </a:extLst>
          </p:cNvPr>
          <p:cNvSpPr txBox="1"/>
          <p:nvPr/>
        </p:nvSpPr>
        <p:spPr>
          <a:xfrm>
            <a:off x="4767946" y="4575278"/>
            <a:ext cx="3918853" cy="261610"/>
          </a:xfrm>
          <a:prstGeom prst="rect">
            <a:avLst/>
          </a:prstGeom>
          <a:noFill/>
        </p:spPr>
        <p:txBody>
          <a:bodyPr wrap="square" rtlCol="0">
            <a:spAutoFit/>
          </a:bodyPr>
          <a:lstStyle/>
          <a:p>
            <a:r>
              <a:rPr lang="en-US" sz="1100" i="1" dirty="0">
                <a:solidFill>
                  <a:schemeClr val="bg1">
                    <a:lumMod val="50000"/>
                  </a:schemeClr>
                </a:solidFill>
              </a:rPr>
              <a:t>Own calculations, based on several sources</a:t>
            </a:r>
          </a:p>
        </p:txBody>
      </p:sp>
    </p:spTree>
    <p:extLst>
      <p:ext uri="{BB962C8B-B14F-4D97-AF65-F5344CB8AC3E}">
        <p14:creationId xmlns:p14="http://schemas.microsoft.com/office/powerpoint/2010/main" val="161357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Spatially disaggregated housing stock – Single-family</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3" name="Picture 2">
            <a:extLst>
              <a:ext uri="{FF2B5EF4-FFF2-40B4-BE49-F238E27FC236}">
                <a16:creationId xmlns:a16="http://schemas.microsoft.com/office/drawing/2014/main" id="{B2D5C65F-298D-4684-85F0-CE26494FAA17}"/>
              </a:ext>
            </a:extLst>
          </p:cNvPr>
          <p:cNvPicPr>
            <a:picLocks noChangeAspect="1"/>
          </p:cNvPicPr>
          <p:nvPr/>
        </p:nvPicPr>
        <p:blipFill rotWithShape="1">
          <a:blip r:embed="rId4"/>
          <a:srcRect t="5386" b="6381"/>
          <a:stretch/>
        </p:blipFill>
        <p:spPr>
          <a:xfrm>
            <a:off x="1607091" y="861096"/>
            <a:ext cx="6398808" cy="3734716"/>
          </a:xfrm>
          <a:prstGeom prst="rect">
            <a:avLst/>
          </a:prstGeom>
        </p:spPr>
      </p:pic>
    </p:spTree>
    <p:extLst>
      <p:ext uri="{BB962C8B-B14F-4D97-AF65-F5344CB8AC3E}">
        <p14:creationId xmlns:p14="http://schemas.microsoft.com/office/powerpoint/2010/main" val="367871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Spatially disaggregated housing stock – Multifamily</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3" name="Picture 2">
            <a:extLst>
              <a:ext uri="{FF2B5EF4-FFF2-40B4-BE49-F238E27FC236}">
                <a16:creationId xmlns:a16="http://schemas.microsoft.com/office/drawing/2014/main" id="{D6585420-2969-4465-BCB3-3DBB767CA3DC}"/>
              </a:ext>
            </a:extLst>
          </p:cNvPr>
          <p:cNvPicPr>
            <a:picLocks noChangeAspect="1"/>
          </p:cNvPicPr>
          <p:nvPr/>
        </p:nvPicPr>
        <p:blipFill rotWithShape="1">
          <a:blip r:embed="rId4"/>
          <a:srcRect t="11748" b="10648"/>
          <a:stretch/>
        </p:blipFill>
        <p:spPr>
          <a:xfrm>
            <a:off x="1570382" y="904567"/>
            <a:ext cx="6450489" cy="3718578"/>
          </a:xfrm>
          <a:prstGeom prst="rect">
            <a:avLst/>
          </a:prstGeom>
        </p:spPr>
      </p:pic>
    </p:spTree>
    <p:extLst>
      <p:ext uri="{BB962C8B-B14F-4D97-AF65-F5344CB8AC3E}">
        <p14:creationId xmlns:p14="http://schemas.microsoft.com/office/powerpoint/2010/main" val="277090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C4C92"/>
                </a:solidFill>
                <a:latin typeface="Georgia"/>
                <a:cs typeface="Georgia"/>
              </a:rPr>
              <a:t>Spatially disaggregated housing stock – Manuf. Homes</a:t>
            </a:r>
          </a:p>
        </p:txBody>
      </p:sp>
      <p:sp>
        <p:nvSpPr>
          <p:cNvPr id="4" name="Slide Number Placeholder 3">
            <a:extLst>
              <a:ext uri="{FF2B5EF4-FFF2-40B4-BE49-F238E27FC236}">
                <a16:creationId xmlns:a16="http://schemas.microsoft.com/office/drawing/2014/main" id="{01C3527D-F0CE-4624-955C-92FBBACA086B}"/>
              </a:ext>
            </a:extLst>
          </p:cNvPr>
          <p:cNvSpPr>
            <a:spLocks noGrp="1"/>
          </p:cNvSpPr>
          <p:nvPr>
            <p:ph type="sldNum" sz="quarter" idx="12"/>
          </p:nvPr>
        </p:nvSpPr>
        <p:spPr>
          <a:xfrm>
            <a:off x="6553200" y="4869656"/>
            <a:ext cx="2133600"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F92F97-E212-C64F-9544-6F5FFD49533C}"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ubtitle 2">
            <a:extLst>
              <a:ext uri="{FF2B5EF4-FFF2-40B4-BE49-F238E27FC236}">
                <a16:creationId xmlns:a16="http://schemas.microsoft.com/office/drawing/2014/main" id="{91F7F1C6-A402-4EE9-BAD7-00C1563BCCA9}"/>
              </a:ext>
            </a:extLst>
          </p:cNvPr>
          <p:cNvSpPr txBox="1">
            <a:spLocks/>
          </p:cNvSpPr>
          <p:nvPr/>
        </p:nvSpPr>
        <p:spPr>
          <a:xfrm>
            <a:off x="457200" y="992094"/>
            <a:ext cx="8229600" cy="3877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Verdana"/>
              <a:ea typeface="+mn-ea"/>
              <a:cs typeface="Verdana"/>
            </a:endParaRPr>
          </a:p>
        </p:txBody>
      </p:sp>
      <p:pic>
        <p:nvPicPr>
          <p:cNvPr id="7" name="Picture 6">
            <a:extLst>
              <a:ext uri="{FF2B5EF4-FFF2-40B4-BE49-F238E27FC236}">
                <a16:creationId xmlns:a16="http://schemas.microsoft.com/office/drawing/2014/main" id="{CF472A58-CD84-4DB1-A087-5C07A6018E26}"/>
              </a:ext>
            </a:extLst>
          </p:cNvPr>
          <p:cNvPicPr>
            <a:picLocks noChangeAspect="1"/>
          </p:cNvPicPr>
          <p:nvPr/>
        </p:nvPicPr>
        <p:blipFill rotWithShape="1">
          <a:blip r:embed="rId4"/>
          <a:srcRect t="18740" b="18498"/>
          <a:stretch/>
        </p:blipFill>
        <p:spPr>
          <a:xfrm>
            <a:off x="1609853" y="935966"/>
            <a:ext cx="6399113" cy="3659846"/>
          </a:xfrm>
          <a:prstGeom prst="rect">
            <a:avLst/>
          </a:prstGeom>
        </p:spPr>
      </p:pic>
    </p:spTree>
    <p:extLst>
      <p:ext uri="{BB962C8B-B14F-4D97-AF65-F5344CB8AC3E}">
        <p14:creationId xmlns:p14="http://schemas.microsoft.com/office/powerpoint/2010/main" val="2749260574"/>
      </p:ext>
    </p:extLst>
  </p:cSld>
  <p:clrMapOvr>
    <a:masterClrMapping/>
  </p:clrMapOvr>
</p:sld>
</file>

<file path=ppt/theme/theme1.xml><?xml version="1.0" encoding="utf-8"?>
<a:theme xmlns:a="http://schemas.openxmlformats.org/drawingml/2006/main" name="FES-blue-w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FES-Powerpoint-Template-Widescreen</Template>
  <TotalTime>24394</TotalTime>
  <Words>1394</Words>
  <Application>Microsoft Office PowerPoint</Application>
  <PresentationFormat>On-screen Show (16:9)</PresentationFormat>
  <Paragraphs>251</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Georgia</vt:lpstr>
      <vt:lpstr>Verdana</vt:lpstr>
      <vt:lpstr>FES-blue-wide</vt:lpstr>
      <vt:lpstr>Estimation of demolition and new construction of housing in US counties until 2060  Implications for building material reuse potential </vt:lpstr>
      <vt:lpstr>Dynamic Stock Models of Buildings</vt:lpstr>
      <vt:lpstr>Dynamic Stock Models of Buildings</vt:lpstr>
      <vt:lpstr>Current research goals</vt:lpstr>
      <vt:lpstr>US residential sector in context global GHG emission</vt:lpstr>
      <vt:lpstr>US housing mostly older &amp; single-family </vt:lpstr>
      <vt:lpstr>Spatially disaggregated housing stock – Single-family</vt:lpstr>
      <vt:lpstr>Spatially disaggregated housing stock – Multifamily</vt:lpstr>
      <vt:lpstr>Spatially disaggregated housing stock – Manuf. Homes</vt:lpstr>
      <vt:lpstr>Single-family and Multifamily homes, NY State</vt:lpstr>
      <vt:lpstr>Basic stock model equations</vt:lpstr>
      <vt:lpstr>Projections of demolition, based on lifetime distribution</vt:lpstr>
      <vt:lpstr>What is the lifetime of a house in the US?</vt:lpstr>
      <vt:lpstr>What is the lifetime of a house in the US?</vt:lpstr>
      <vt:lpstr>Method to project future demand for housing</vt:lpstr>
      <vt:lpstr>1. Q: Who would estimate future population at local scale?</vt:lpstr>
      <vt:lpstr>1. Q: Who would estimate future population at local scale?</vt:lpstr>
      <vt:lpstr>1. Implementation of Hauer Population Data</vt:lpstr>
      <vt:lpstr>2. Projections of household size</vt:lpstr>
      <vt:lpstr>3. Occupancy/vacancy rates by county</vt:lpstr>
      <vt:lpstr>3. How will vacancy rates develop?</vt:lpstr>
      <vt:lpstr>How will vacancy rates develop?</vt:lpstr>
      <vt:lpstr>Results: National annual construction and demolition</vt:lpstr>
      <vt:lpstr>Results: National annual construction and demolition</vt:lpstr>
      <vt:lpstr>Results: National annual construction and demolition</vt:lpstr>
      <vt:lpstr>Results: National annual construction and demolition</vt:lpstr>
      <vt:lpstr>Implications  for material reuse</vt:lpstr>
      <vt:lpstr>Where does construction waste currently go?</vt:lpstr>
      <vt:lpstr>Next steps</vt:lpstr>
      <vt:lpstr>Thank you!</vt:lpstr>
    </vt:vector>
  </TitlesOfParts>
  <Company>Yale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 Name</dc:title>
  <dc:creator>Berrill, Peter</dc:creator>
  <cp:lastModifiedBy>Berrill, Peter</cp:lastModifiedBy>
  <cp:revision>448</cp:revision>
  <dcterms:created xsi:type="dcterms:W3CDTF">2018-11-26T14:17:00Z</dcterms:created>
  <dcterms:modified xsi:type="dcterms:W3CDTF">2020-08-31T12:14:17Z</dcterms:modified>
</cp:coreProperties>
</file>