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
      <p:font typeface="Lato Black"/>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slideMaster" Target="slideMasters/slideMaster2.xml"/><Relationship Id="rId19" Type="http://schemas.openxmlformats.org/officeDocument/2006/relationships/font" Target="fonts/LatoBlack-boldItalic.fntdata"/><Relationship Id="rId6" Type="http://schemas.openxmlformats.org/officeDocument/2006/relationships/notesMaster" Target="notesMasters/notesMaster1.xml"/><Relationship Id="rId18" Type="http://schemas.openxmlformats.org/officeDocument/2006/relationships/font" Target="fonts/LatoBlack-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e31b2d2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e31b2d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e31b2d2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e31b2d2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3e31b2d2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3e31b2d2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By visualizing the attack and defense of all Pokemon across different generations, one can see how the relative strengths and weaknesses of Pokemon have evolved over time. This can provide insights into the balancing efforts of game developers and the changing strategies employed by players.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visualization can help identify the Pokemon with the highest and lowest attack and defense stats, which can be useful information for players looking to build a strong team or understand the potential threats they may face in battles.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3e34fb5ed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3e34fb5ed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7" name="Shape 277"/>
        <p:cNvGrpSpPr/>
        <p:nvPr/>
      </p:nvGrpSpPr>
      <p:grpSpPr>
        <a:xfrm>
          <a:off x="0" y="0"/>
          <a:ext cx="0" cy="0"/>
          <a:chOff x="0" y="0"/>
          <a:chExt cx="0" cy="0"/>
        </a:xfrm>
      </p:grpSpPr>
      <p:sp>
        <p:nvSpPr>
          <p:cNvPr id="278" name="Google Shape;278;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9" name="Google Shape;279;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0" name="Google Shape;28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1" name="Shape 281"/>
        <p:cNvGrpSpPr/>
        <p:nvPr/>
      </p:nvGrpSpPr>
      <p:grpSpPr>
        <a:xfrm>
          <a:off x="0" y="0"/>
          <a:ext cx="0" cy="0"/>
          <a:chOff x="0" y="0"/>
          <a:chExt cx="0" cy="0"/>
        </a:xfrm>
      </p:grpSpPr>
      <p:sp>
        <p:nvSpPr>
          <p:cNvPr id="282" name="Google Shape;282;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83" name="Google Shape;28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4" name="Shape 284"/>
        <p:cNvGrpSpPr/>
        <p:nvPr/>
      </p:nvGrpSpPr>
      <p:grpSpPr>
        <a:xfrm>
          <a:off x="0" y="0"/>
          <a:ext cx="0" cy="0"/>
          <a:chOff x="0" y="0"/>
          <a:chExt cx="0" cy="0"/>
        </a:xfrm>
      </p:grpSpPr>
      <p:sp>
        <p:nvSpPr>
          <p:cNvPr id="285" name="Google Shape;28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86" name="Google Shape;28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87" name="Google Shape;28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8" name="Shape 288"/>
        <p:cNvGrpSpPr/>
        <p:nvPr/>
      </p:nvGrpSpPr>
      <p:grpSpPr>
        <a:xfrm>
          <a:off x="0" y="0"/>
          <a:ext cx="0" cy="0"/>
          <a:chOff x="0" y="0"/>
          <a:chExt cx="0" cy="0"/>
        </a:xfrm>
      </p:grpSpPr>
      <p:sp>
        <p:nvSpPr>
          <p:cNvPr id="289" name="Google Shape;28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90" name="Google Shape;290;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91" name="Google Shape;291;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92" name="Google Shape;29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3" name="Shape 293"/>
        <p:cNvGrpSpPr/>
        <p:nvPr/>
      </p:nvGrpSpPr>
      <p:grpSpPr>
        <a:xfrm>
          <a:off x="0" y="0"/>
          <a:ext cx="0" cy="0"/>
          <a:chOff x="0" y="0"/>
          <a:chExt cx="0" cy="0"/>
        </a:xfrm>
      </p:grpSpPr>
      <p:sp>
        <p:nvSpPr>
          <p:cNvPr id="294" name="Google Shape;29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95" name="Google Shape;29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6" name="Shape 296"/>
        <p:cNvGrpSpPr/>
        <p:nvPr/>
      </p:nvGrpSpPr>
      <p:grpSpPr>
        <a:xfrm>
          <a:off x="0" y="0"/>
          <a:ext cx="0" cy="0"/>
          <a:chOff x="0" y="0"/>
          <a:chExt cx="0" cy="0"/>
        </a:xfrm>
      </p:grpSpPr>
      <p:sp>
        <p:nvSpPr>
          <p:cNvPr id="297" name="Google Shape;297;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98" name="Google Shape;298;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99" name="Google Shape;29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0" name="Shape 300"/>
        <p:cNvGrpSpPr/>
        <p:nvPr/>
      </p:nvGrpSpPr>
      <p:grpSpPr>
        <a:xfrm>
          <a:off x="0" y="0"/>
          <a:ext cx="0" cy="0"/>
          <a:chOff x="0" y="0"/>
          <a:chExt cx="0" cy="0"/>
        </a:xfrm>
      </p:grpSpPr>
      <p:sp>
        <p:nvSpPr>
          <p:cNvPr id="301" name="Google Shape;301;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02" name="Google Shape;30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3" name="Shape 303"/>
        <p:cNvGrpSpPr/>
        <p:nvPr/>
      </p:nvGrpSpPr>
      <p:grpSpPr>
        <a:xfrm>
          <a:off x="0" y="0"/>
          <a:ext cx="0" cy="0"/>
          <a:chOff x="0" y="0"/>
          <a:chExt cx="0" cy="0"/>
        </a:xfrm>
      </p:grpSpPr>
      <p:sp>
        <p:nvSpPr>
          <p:cNvPr id="304" name="Google Shape;30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06" name="Google Shape;306;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7" name="Google Shape;307;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308" name="Google Shape;30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9" name="Shape 309"/>
        <p:cNvGrpSpPr/>
        <p:nvPr/>
      </p:nvGrpSpPr>
      <p:grpSpPr>
        <a:xfrm>
          <a:off x="0" y="0"/>
          <a:ext cx="0" cy="0"/>
          <a:chOff x="0" y="0"/>
          <a:chExt cx="0" cy="0"/>
        </a:xfrm>
      </p:grpSpPr>
      <p:sp>
        <p:nvSpPr>
          <p:cNvPr id="310" name="Google Shape;310;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311" name="Google Shape;31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2" name="Shape 312"/>
        <p:cNvGrpSpPr/>
        <p:nvPr/>
      </p:nvGrpSpPr>
      <p:grpSpPr>
        <a:xfrm>
          <a:off x="0" y="0"/>
          <a:ext cx="0" cy="0"/>
          <a:chOff x="0" y="0"/>
          <a:chExt cx="0" cy="0"/>
        </a:xfrm>
      </p:grpSpPr>
      <p:sp>
        <p:nvSpPr>
          <p:cNvPr id="313" name="Google Shape;313;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314" name="Google Shape;314;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315" name="Google Shape;31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3">
    <p:spTree>
      <p:nvGrpSpPr>
        <p:cNvPr id="318" name="Shape 318"/>
        <p:cNvGrpSpPr/>
        <p:nvPr/>
      </p:nvGrpSpPr>
      <p:grpSpPr>
        <a:xfrm>
          <a:off x="0" y="0"/>
          <a:ext cx="0" cy="0"/>
          <a:chOff x="0" y="0"/>
          <a:chExt cx="0" cy="0"/>
        </a:xfrm>
      </p:grpSpPr>
      <p:sp>
        <p:nvSpPr>
          <p:cNvPr id="319" name="Google Shape;31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20" name="Google Shape;32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1" name="Google Shape;32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Insights">
  <p:cSld name="TITLE_4">
    <p:spTree>
      <p:nvGrpSpPr>
        <p:cNvPr id="322" name="Shape 322"/>
        <p:cNvGrpSpPr/>
        <p:nvPr/>
      </p:nvGrpSpPr>
      <p:grpSpPr>
        <a:xfrm>
          <a:off x="0" y="0"/>
          <a:ext cx="0" cy="0"/>
          <a:chOff x="0" y="0"/>
          <a:chExt cx="0" cy="0"/>
        </a:xfrm>
      </p:grpSpPr>
      <p:sp>
        <p:nvSpPr>
          <p:cNvPr id="323" name="Google Shape;323;p26"/>
          <p:cNvSpPr txBox="1"/>
          <p:nvPr/>
        </p:nvSpPr>
        <p:spPr>
          <a:xfrm>
            <a:off x="5945875" y="208825"/>
            <a:ext cx="3000000" cy="231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Calibri"/>
                <a:ea typeface="Calibri"/>
                <a:cs typeface="Calibri"/>
                <a:sym typeface="Calibri"/>
              </a:rPr>
              <a:t>C O N F I D E N T I A L</a:t>
            </a:r>
            <a:endParaRPr b="0" i="0" sz="600" u="none" cap="none" strike="noStrike">
              <a:solidFill>
                <a:srgbClr val="B7B7B7"/>
              </a:solidFill>
              <a:latin typeface="Calibri"/>
              <a:ea typeface="Calibri"/>
              <a:cs typeface="Calibri"/>
              <a:sym typeface="Calibri"/>
            </a:endParaRPr>
          </a:p>
        </p:txBody>
      </p:sp>
      <p:sp>
        <p:nvSpPr>
          <p:cNvPr id="324" name="Google Shape;324;p2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76" name="Google Shape;27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eterbu1.github.io/PokemonVisualiz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Pokemon Helping Guide</a:t>
            </a:r>
            <a:endParaRPr/>
          </a:p>
        </p:txBody>
      </p:sp>
      <p:sp>
        <p:nvSpPr>
          <p:cNvPr id="330" name="Google Shape;330;p27"/>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Peter Bui </a:t>
            </a:r>
            <a:endParaRPr/>
          </a:p>
        </p:txBody>
      </p:sp>
      <p:pic>
        <p:nvPicPr>
          <p:cNvPr id="331" name="Google Shape;331;p27"/>
          <p:cNvPicPr preferRelativeResize="0"/>
          <p:nvPr/>
        </p:nvPicPr>
        <p:blipFill>
          <a:blip r:embed="rId3">
            <a:alphaModFix/>
          </a:blip>
          <a:stretch>
            <a:fillRect/>
          </a:stretch>
        </p:blipFill>
        <p:spPr>
          <a:xfrm>
            <a:off x="6816900" y="2956975"/>
            <a:ext cx="2327100" cy="218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a:t>
            </a:r>
            <a:endParaRPr/>
          </a:p>
        </p:txBody>
      </p:sp>
      <p:sp>
        <p:nvSpPr>
          <p:cNvPr id="337" name="Google Shape;337;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help </a:t>
            </a:r>
            <a:r>
              <a:rPr lang="en"/>
              <a:t>helps newcomers to the pokemon universe or pokemon fans, who want to get a better insight with pokemon and reveal potential hidden patterns through our interactive data visuals.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338" name="Google Shape;338;p28"/>
          <p:cNvPicPr preferRelativeResize="0"/>
          <p:nvPr/>
        </p:nvPicPr>
        <p:blipFill>
          <a:blip r:embed="rId3">
            <a:alphaModFix/>
          </a:blip>
          <a:stretch>
            <a:fillRect/>
          </a:stretch>
        </p:blipFill>
        <p:spPr>
          <a:xfrm>
            <a:off x="6552049" y="2666575"/>
            <a:ext cx="2591950" cy="247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344" name="Google Shape;34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3"/>
              </a:rPr>
              <a:t>Pokemon Visualization (peterbu1.github.io)</a:t>
            </a:r>
            <a:r>
              <a:rPr lang="en"/>
              <a:t> </a:t>
            </a:r>
            <a:endParaRPr/>
          </a:p>
          <a:p>
            <a:pPr indent="0" lvl="0" marL="0" rtl="0" algn="l">
              <a:spcBef>
                <a:spcPts val="1200"/>
              </a:spcBef>
              <a:spcAft>
                <a:spcPts val="1200"/>
              </a:spcAft>
              <a:buNone/>
            </a:pPr>
            <a:r>
              <a:t/>
            </a:r>
            <a:endParaRPr/>
          </a:p>
        </p:txBody>
      </p:sp>
      <p:pic>
        <p:nvPicPr>
          <p:cNvPr id="345" name="Google Shape;345;p29"/>
          <p:cNvPicPr preferRelativeResize="0"/>
          <p:nvPr/>
        </p:nvPicPr>
        <p:blipFill>
          <a:blip r:embed="rId4">
            <a:alphaModFix/>
          </a:blip>
          <a:stretch>
            <a:fillRect/>
          </a:stretch>
        </p:blipFill>
        <p:spPr>
          <a:xfrm>
            <a:off x="7717275" y="3716775"/>
            <a:ext cx="1426725" cy="142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 </a:t>
            </a:r>
            <a:endParaRPr/>
          </a:p>
        </p:txBody>
      </p:sp>
      <p:sp>
        <p:nvSpPr>
          <p:cNvPr id="351" name="Google Shape;351;p30"/>
          <p:cNvSpPr txBox="1"/>
          <p:nvPr>
            <p:ph idx="1" type="body"/>
          </p:nvPr>
        </p:nvSpPr>
        <p:spPr>
          <a:xfrm>
            <a:off x="1303800" y="155890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5207"/>
          </a:p>
          <a:p>
            <a:pPr indent="0" lvl="0" marL="0" rtl="0" algn="l">
              <a:spcBef>
                <a:spcPts val="1200"/>
              </a:spcBef>
              <a:spcAft>
                <a:spcPts val="0"/>
              </a:spcAft>
              <a:buNone/>
            </a:pPr>
            <a:r>
              <a:rPr lang="en" sz="5207"/>
              <a:t>Understanding the power dynamics between different generations of Pokemon</a:t>
            </a:r>
            <a:endParaRPr sz="5207"/>
          </a:p>
          <a:p>
            <a:pPr indent="0" lvl="0" marL="0" rtl="0" algn="l">
              <a:spcBef>
                <a:spcPts val="1200"/>
              </a:spcBef>
              <a:spcAft>
                <a:spcPts val="0"/>
              </a:spcAft>
              <a:buNone/>
            </a:pPr>
            <a:r>
              <a:rPr lang="en" sz="5207"/>
              <a:t>Identifying the most powerful and weakest Pokemon</a:t>
            </a:r>
            <a:endParaRPr sz="5207"/>
          </a:p>
          <a:p>
            <a:pPr indent="0" lvl="0" marL="0" rtl="0" algn="l">
              <a:spcBef>
                <a:spcPts val="1200"/>
              </a:spcBef>
              <a:spcAft>
                <a:spcPts val="0"/>
              </a:spcAft>
              <a:buNone/>
            </a:pPr>
            <a:r>
              <a:rPr lang="en" sz="5207"/>
              <a:t>There is a wide range of values for each of the Pokemon's attributes (e.g. HP, Attack, Defense).</a:t>
            </a:r>
            <a:endParaRPr sz="5207"/>
          </a:p>
          <a:p>
            <a:pPr indent="0" lvl="0" marL="0" rtl="0" algn="l">
              <a:spcBef>
                <a:spcPts val="1200"/>
              </a:spcBef>
              <a:spcAft>
                <a:spcPts val="0"/>
              </a:spcAft>
              <a:buNone/>
            </a:pPr>
            <a:r>
              <a:rPr lang="en" sz="5207"/>
              <a:t>At the end of the day it doesn’t matter what pokemon you chose to be on your team, what matters is that you are having fun!</a:t>
            </a:r>
            <a:endParaRPr sz="52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2" name="Google Shape;352;p30"/>
          <p:cNvPicPr preferRelativeResize="0"/>
          <p:nvPr/>
        </p:nvPicPr>
        <p:blipFill>
          <a:blip r:embed="rId3">
            <a:alphaModFix/>
          </a:blip>
          <a:stretch>
            <a:fillRect/>
          </a:stretch>
        </p:blipFill>
        <p:spPr>
          <a:xfrm>
            <a:off x="7660620" y="3644075"/>
            <a:ext cx="1483375" cy="149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DACD7"/>
        </a:solidFill>
      </p:bgPr>
    </p:bg>
    <p:spTree>
      <p:nvGrpSpPr>
        <p:cNvPr id="356" name="Shape 356"/>
        <p:cNvGrpSpPr/>
        <p:nvPr/>
      </p:nvGrpSpPr>
      <p:grpSpPr>
        <a:xfrm>
          <a:off x="0" y="0"/>
          <a:ext cx="0" cy="0"/>
          <a:chOff x="0" y="0"/>
          <a:chExt cx="0" cy="0"/>
        </a:xfrm>
      </p:grpSpPr>
      <p:sp>
        <p:nvSpPr>
          <p:cNvPr id="357" name="Google Shape;357;p31"/>
          <p:cNvSpPr txBox="1"/>
          <p:nvPr>
            <p:ph type="ctrTitle"/>
          </p:nvPr>
        </p:nvSpPr>
        <p:spPr>
          <a:xfrm>
            <a:off x="5143500" y="312775"/>
            <a:ext cx="4000500" cy="107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Lato Black"/>
                <a:ea typeface="Lato Black"/>
                <a:cs typeface="Lato Black"/>
                <a:sym typeface="Lato Black"/>
              </a:rPr>
              <a:t>THANKS</a:t>
            </a:r>
            <a:endParaRPr>
              <a:latin typeface="Lato Black"/>
              <a:ea typeface="Lato Black"/>
              <a:cs typeface="Lato Black"/>
              <a:sym typeface="Lato Black"/>
            </a:endParaRPr>
          </a:p>
        </p:txBody>
      </p:sp>
      <p:pic>
        <p:nvPicPr>
          <p:cNvPr id="358" name="Google Shape;358;p31"/>
          <p:cNvPicPr preferRelativeResize="0"/>
          <p:nvPr/>
        </p:nvPicPr>
        <p:blipFill>
          <a:blip r:embed="rId3">
            <a:alphaModFix/>
          </a:blip>
          <a:stretch>
            <a:fillRect/>
          </a:stretch>
        </p:blipFill>
        <p:spPr>
          <a:xfrm>
            <a:off x="0" y="0"/>
            <a:ext cx="5143501" cy="5143501"/>
          </a:xfrm>
          <a:prstGeom prst="rect">
            <a:avLst/>
          </a:prstGeom>
          <a:noFill/>
          <a:ln>
            <a:noFill/>
          </a:ln>
        </p:spPr>
      </p:pic>
      <p:pic>
        <p:nvPicPr>
          <p:cNvPr id="359" name="Google Shape;359;p31"/>
          <p:cNvPicPr preferRelativeResize="0"/>
          <p:nvPr/>
        </p:nvPicPr>
        <p:blipFill>
          <a:blip r:embed="rId4">
            <a:alphaModFix/>
          </a:blip>
          <a:stretch>
            <a:fillRect/>
          </a:stretch>
        </p:blipFill>
        <p:spPr>
          <a:xfrm>
            <a:off x="6126913" y="2881225"/>
            <a:ext cx="2033675" cy="203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