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5" r:id="rId16"/>
    <p:sldId id="276" r:id="rId17"/>
    <p:sldId id="277" r:id="rId18"/>
    <p:sldId id="294" r:id="rId19"/>
    <p:sldId id="295" r:id="rId20"/>
    <p:sldId id="323" r:id="rId21"/>
    <p:sldId id="320" r:id="rId22"/>
    <p:sldId id="296" r:id="rId23"/>
    <p:sldId id="297" r:id="rId24"/>
    <p:sldId id="318" r:id="rId25"/>
    <p:sldId id="316" r:id="rId26"/>
    <p:sldId id="300" r:id="rId27"/>
    <p:sldId id="322" r:id="rId28"/>
    <p:sldId id="278" r:id="rId29"/>
    <p:sldId id="279" r:id="rId30"/>
    <p:sldId id="280" r:id="rId31"/>
    <p:sldId id="281" r:id="rId32"/>
    <p:sldId id="282" r:id="rId33"/>
    <p:sldId id="283" r:id="rId34"/>
    <p:sldId id="286" r:id="rId35"/>
    <p:sldId id="284" r:id="rId36"/>
    <p:sldId id="287" r:id="rId37"/>
    <p:sldId id="288" r:id="rId38"/>
    <p:sldId id="285" r:id="rId39"/>
    <p:sldId id="289" r:id="rId40"/>
    <p:sldId id="290" r:id="rId41"/>
    <p:sldId id="291" r:id="rId42"/>
    <p:sldId id="292" r:id="rId43"/>
    <p:sldId id="293" r:id="rId44"/>
    <p:sldId id="301" r:id="rId45"/>
    <p:sldId id="317" r:id="rId46"/>
    <p:sldId id="319" r:id="rId47"/>
    <p:sldId id="32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87" autoAdjust="0"/>
    <p:restoredTop sz="99848" autoAdjust="0"/>
  </p:normalViewPr>
  <p:slideViewPr>
    <p:cSldViewPr snapToGrid="0" snapToObjects="1">
      <p:cViewPr>
        <p:scale>
          <a:sx n="116" d="100"/>
          <a:sy n="116" d="100"/>
        </p:scale>
        <p:origin x="-8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20531-B6A2-D44E-9BE8-1DDD2A446DF8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E72D7-8B4F-B044-870A-A071174C1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72D7-8B4F-B044-870A-A071174C13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72D7-8B4F-B044-870A-A071174C13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8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72D7-8B4F-B044-870A-A071174C13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72D7-8B4F-B044-870A-A071174C13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72D7-8B4F-B044-870A-A071174C13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3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72D7-8B4F-B044-870A-A071174C13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5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1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AE33-AC79-6B4F-814B-C2DBD97151F7}" type="datetimeFigureOut">
              <a:rPr lang="en-US" smtClean="0"/>
              <a:t>19/03/2014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E694-9B4E-9F42-99B2-161F59F4A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Essmart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Burkimsher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Sreechand</a:t>
            </a:r>
            <a:r>
              <a:rPr lang="en-US" dirty="0" smtClean="0"/>
              <a:t> </a:t>
            </a:r>
            <a:r>
              <a:rPr lang="en-US" dirty="0" err="1" smtClean="0"/>
              <a:t>Tavva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0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- 2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8609" y="4388534"/>
            <a:ext cx="2097647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5880" y="2690790"/>
            <a:ext cx="1467866" cy="205936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95880" y="2509371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95880" y="4750153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36256" y="4524598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04122" y="2509371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36256" y="4750153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3746" y="4524598"/>
            <a:ext cx="15725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4943" y="4388534"/>
            <a:ext cx="157131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36256" y="2509371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64943" y="4524598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64943" y="2509371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1222" y="4750153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2037" y="475015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95880" y="4750153"/>
            <a:ext cx="146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0367" y="4774104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97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- 3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9806" y="4370893"/>
            <a:ext cx="2097647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7077" y="2673149"/>
            <a:ext cx="1467866" cy="205936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97077" y="2491730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97077" y="4732512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37453" y="4506957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05319" y="2491730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37453" y="4732512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4943" y="4506957"/>
            <a:ext cx="15725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6140" y="4370893"/>
            <a:ext cx="157131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37453" y="2491730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66140" y="4506957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66140" y="2491730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2419" y="4732512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4457" y="4732513"/>
            <a:ext cx="90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97077" y="4732512"/>
            <a:ext cx="146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1564" y="4756463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421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24794" y="3425206"/>
            <a:ext cx="396619" cy="63694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Shorting 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794" y="3700529"/>
            <a:ext cx="7713309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24794" y="4062148"/>
            <a:ext cx="40300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38104" y="3836593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238104" y="4062147"/>
            <a:ext cx="36688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1413" y="3838758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1413" y="3700529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2158" y="3836594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1413" y="3425207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70394" y="4062147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238103" y="3439318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61453" y="4062149"/>
            <a:ext cx="90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2938" y="2960763"/>
            <a:ext cx="0" cy="1101386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2987" y="2960763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5147" y="4086099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08438" y="4059817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  <p:sp>
        <p:nvSpPr>
          <p:cNvPr id="5" name="&quot;No&quot; Symbol 4"/>
          <p:cNvSpPr/>
          <p:nvPr/>
        </p:nvSpPr>
        <p:spPr>
          <a:xfrm>
            <a:off x="5112838" y="3120954"/>
            <a:ext cx="1468365" cy="1435608"/>
          </a:xfrm>
          <a:prstGeom prst="noSmoking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72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92" y="3054741"/>
            <a:ext cx="396619" cy="63694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4392" y="3330064"/>
            <a:ext cx="7713309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14392" y="3691683"/>
            <a:ext cx="40300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27702" y="3466128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427702" y="3691682"/>
            <a:ext cx="36688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1011" y="3468293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11011" y="3330064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11756" y="3466129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11011" y="3054742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59992" y="3691682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27701" y="3068853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1051" y="3691684"/>
            <a:ext cx="90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2536" y="2590298"/>
            <a:ext cx="0" cy="1101386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585" y="2590298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45" y="3715634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8036" y="3689352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327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nip Same Side Corner Rectangle 50"/>
          <p:cNvSpPr/>
          <p:nvPr/>
        </p:nvSpPr>
        <p:spPr>
          <a:xfrm rot="16200000" flipH="1">
            <a:off x="4946527" y="3355784"/>
            <a:ext cx="138231" cy="504395"/>
          </a:xfrm>
          <a:prstGeom prst="snip2SameRect">
            <a:avLst>
              <a:gd name="adj1" fmla="val 29272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82465" y="3546940"/>
            <a:ext cx="828299" cy="85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812677" y="3619706"/>
            <a:ext cx="3404797" cy="65987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nip Same Side Corner Rectangle 48"/>
          <p:cNvSpPr/>
          <p:nvPr/>
        </p:nvSpPr>
        <p:spPr>
          <a:xfrm rot="5400000">
            <a:off x="3712220" y="3357725"/>
            <a:ext cx="138231" cy="504395"/>
          </a:xfrm>
          <a:prstGeom prst="snip2SameRect">
            <a:avLst>
              <a:gd name="adj1" fmla="val 29272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650" y="3265484"/>
            <a:ext cx="396619" cy="63694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6651" y="3540806"/>
            <a:ext cx="3142438" cy="136065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6650" y="3902426"/>
            <a:ext cx="40300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209960" y="3676871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209960" y="3902425"/>
            <a:ext cx="36688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93269" y="3679036"/>
            <a:ext cx="2840917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3269" y="3540806"/>
            <a:ext cx="2840917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4014" y="3676872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3269" y="3265485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1651" y="3900095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09959" y="3294624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26761" y="3894627"/>
            <a:ext cx="78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mA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4794" y="2801041"/>
            <a:ext cx="0" cy="1101386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843" y="2801041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7003" y="3926377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0294" y="3900095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78" y="1959211"/>
            <a:ext cx="882255" cy="37542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969780" y="2217138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4.7 k</a:t>
            </a:r>
            <a:r>
              <a:rPr lang="en-US" dirty="0"/>
              <a:t>Ω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34" y="1959211"/>
            <a:ext cx="882255" cy="37542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43836" y="2217138"/>
            <a:ext cx="74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Ω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41" y="1959212"/>
            <a:ext cx="1207804" cy="51395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4803214" y="3676871"/>
            <a:ext cx="340674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65325" y="3540806"/>
            <a:ext cx="2944634" cy="1417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nip Same Side Corner Rectangle 49"/>
          <p:cNvSpPr/>
          <p:nvPr/>
        </p:nvSpPr>
        <p:spPr>
          <a:xfrm rot="5400000">
            <a:off x="3732508" y="3375939"/>
            <a:ext cx="126000" cy="468000"/>
          </a:xfrm>
          <a:prstGeom prst="snip2SameRect">
            <a:avLst>
              <a:gd name="adj1" fmla="val 29272"/>
              <a:gd name="adj2" fmla="val 0"/>
            </a:avLst>
          </a:prstGeom>
          <a:solidFill>
            <a:srgbClr val="3366FF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951701" y="3582756"/>
            <a:ext cx="828299" cy="49258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4033533" y="3582756"/>
            <a:ext cx="73143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033533" y="3632014"/>
            <a:ext cx="73143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Snip Diagonal Corner Rectangle 65"/>
          <p:cNvSpPr/>
          <p:nvPr/>
        </p:nvSpPr>
        <p:spPr>
          <a:xfrm>
            <a:off x="4772486" y="3582756"/>
            <a:ext cx="62816" cy="90183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5225874" y="3453551"/>
            <a:ext cx="2944634" cy="1417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42" y="2526408"/>
            <a:ext cx="1392528" cy="651821"/>
          </a:xfrm>
          <a:prstGeom prst="rect">
            <a:avLst/>
          </a:prstGeom>
        </p:spPr>
      </p:pic>
      <p:sp>
        <p:nvSpPr>
          <p:cNvPr id="50" name="Snip Same Side Corner Rectangle 49"/>
          <p:cNvSpPr/>
          <p:nvPr/>
        </p:nvSpPr>
        <p:spPr>
          <a:xfrm rot="16200000" flipH="1">
            <a:off x="4907076" y="3268529"/>
            <a:ext cx="138231" cy="504395"/>
          </a:xfrm>
          <a:prstGeom prst="snip2SameRect">
            <a:avLst>
              <a:gd name="adj1" fmla="val 29272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Same Side Corner Rectangle 52"/>
          <p:cNvSpPr/>
          <p:nvPr/>
        </p:nvSpPr>
        <p:spPr>
          <a:xfrm rot="5400000">
            <a:off x="3672769" y="3270470"/>
            <a:ext cx="138231" cy="504395"/>
          </a:xfrm>
          <a:prstGeom prst="snip2SameRect">
            <a:avLst>
              <a:gd name="adj1" fmla="val 29272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7199" y="3178229"/>
            <a:ext cx="396619" cy="63694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57200" y="3453551"/>
            <a:ext cx="3142438" cy="136065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199" y="3815171"/>
            <a:ext cx="40300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170509" y="3589616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170509" y="3815170"/>
            <a:ext cx="36688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3818" y="3591781"/>
            <a:ext cx="2840917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853818" y="3453551"/>
            <a:ext cx="2840917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54563" y="3589617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53818" y="3178230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170508" y="3207369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85343" y="2713786"/>
            <a:ext cx="0" cy="1101386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75392" y="2713786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7552" y="3839122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40843" y="3812840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763763" y="3589616"/>
            <a:ext cx="340674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Snip Same Side Corner Rectangle 70"/>
          <p:cNvSpPr/>
          <p:nvPr/>
        </p:nvSpPr>
        <p:spPr>
          <a:xfrm rot="5400000">
            <a:off x="3693057" y="3288684"/>
            <a:ext cx="126000" cy="468000"/>
          </a:xfrm>
          <a:prstGeom prst="snip2SameRect">
            <a:avLst>
              <a:gd name="adj1" fmla="val 29272"/>
              <a:gd name="adj2" fmla="val 0"/>
            </a:avLst>
          </a:prstGeom>
          <a:solidFill>
            <a:srgbClr val="3366FF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912250" y="3495501"/>
            <a:ext cx="828299" cy="49258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3994082" y="3495501"/>
            <a:ext cx="73143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94082" y="3544759"/>
            <a:ext cx="73143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Snip Diagonal Corner Rectangle 74"/>
          <p:cNvSpPr/>
          <p:nvPr/>
        </p:nvSpPr>
        <p:spPr>
          <a:xfrm>
            <a:off x="4733035" y="3495501"/>
            <a:ext cx="62816" cy="90183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nip Same Side Corner Rectangle 78"/>
          <p:cNvSpPr/>
          <p:nvPr/>
        </p:nvSpPr>
        <p:spPr>
          <a:xfrm rot="5400000">
            <a:off x="5727886" y="3337919"/>
            <a:ext cx="373867" cy="363765"/>
          </a:xfrm>
          <a:prstGeom prst="snip2SameRect">
            <a:avLst>
              <a:gd name="adj1" fmla="val 29272"/>
              <a:gd name="adj2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73226" y="3532451"/>
            <a:ext cx="3404797" cy="5323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943014" y="3459685"/>
            <a:ext cx="828299" cy="72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6114224" y="3332868"/>
            <a:ext cx="0" cy="3738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199358" y="2440461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9258" y="2410738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455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warning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6601" y="3037101"/>
            <a:ext cx="396619" cy="63694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6601" y="3312424"/>
            <a:ext cx="7713309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6601" y="3674043"/>
            <a:ext cx="40300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19911" y="3448488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19911" y="3674042"/>
            <a:ext cx="36688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03220" y="3450653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3220" y="3312424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03965" y="3448489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03220" y="3037102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52201" y="3674042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19910" y="3051213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43260" y="3674044"/>
            <a:ext cx="90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4745" y="2572658"/>
            <a:ext cx="0" cy="1101386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4794" y="2572658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954" y="3697994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0245" y="3671712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  <p:sp>
        <p:nvSpPr>
          <p:cNvPr id="20" name="Snip Same Side Corner Rectangle 19"/>
          <p:cNvSpPr/>
          <p:nvPr/>
        </p:nvSpPr>
        <p:spPr>
          <a:xfrm rot="5400000">
            <a:off x="5877288" y="3196791"/>
            <a:ext cx="373867" cy="363765"/>
          </a:xfrm>
          <a:prstGeom prst="snip2SameRect">
            <a:avLst>
              <a:gd name="adj1" fmla="val 29272"/>
              <a:gd name="adj2" fmla="val 0"/>
            </a:avLst>
          </a:prstGeom>
          <a:solidFill>
            <a:srgbClr val="3366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263626" y="3191740"/>
            <a:ext cx="0" cy="3738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9001" y="3317564"/>
            <a:ext cx="5336999" cy="12666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&quot;No&quot; Symbol 22"/>
          <p:cNvSpPr/>
          <p:nvPr/>
        </p:nvSpPr>
        <p:spPr>
          <a:xfrm>
            <a:off x="5308107" y="2648022"/>
            <a:ext cx="1468365" cy="1435608"/>
          </a:xfrm>
          <a:prstGeom prst="noSmoking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3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n 34"/>
          <p:cNvSpPr/>
          <p:nvPr/>
        </p:nvSpPr>
        <p:spPr>
          <a:xfrm>
            <a:off x="5432908" y="3770611"/>
            <a:ext cx="1272221" cy="1210081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75275" y="4299540"/>
            <a:ext cx="2944634" cy="1417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/>
          <p:cNvSpPr/>
          <p:nvPr/>
        </p:nvSpPr>
        <p:spPr>
          <a:xfrm rot="16200000" flipH="1">
            <a:off x="5056477" y="4114518"/>
            <a:ext cx="138231" cy="504395"/>
          </a:xfrm>
          <a:prstGeom prst="snip2SameRect">
            <a:avLst>
              <a:gd name="adj1" fmla="val 29272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ame Side Corner Rectangle 6"/>
          <p:cNvSpPr/>
          <p:nvPr/>
        </p:nvSpPr>
        <p:spPr>
          <a:xfrm rot="5400000">
            <a:off x="3822170" y="4116459"/>
            <a:ext cx="138231" cy="504395"/>
          </a:xfrm>
          <a:prstGeom prst="snip2SameRect">
            <a:avLst>
              <a:gd name="adj1" fmla="val 29272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6600" y="4024218"/>
            <a:ext cx="396619" cy="63694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601" y="4299540"/>
            <a:ext cx="3142438" cy="136065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6600" y="4661160"/>
            <a:ext cx="40300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19910" y="4435605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19910" y="4661159"/>
            <a:ext cx="36688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03219" y="4437770"/>
            <a:ext cx="2840917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03219" y="4299540"/>
            <a:ext cx="2840917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03964" y="4435606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03219" y="4024219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19909" y="4053358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4744" y="3559775"/>
            <a:ext cx="0" cy="1101386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793" y="3559775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6953" y="4685111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0244" y="4658829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913164" y="4435605"/>
            <a:ext cx="340674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nip Same Side Corner Rectangle 22"/>
          <p:cNvSpPr/>
          <p:nvPr/>
        </p:nvSpPr>
        <p:spPr>
          <a:xfrm rot="5400000">
            <a:off x="3842458" y="4134673"/>
            <a:ext cx="126000" cy="468000"/>
          </a:xfrm>
          <a:prstGeom prst="snip2SameRect">
            <a:avLst>
              <a:gd name="adj1" fmla="val 29272"/>
              <a:gd name="adj2" fmla="val 0"/>
            </a:avLst>
          </a:prstGeom>
          <a:solidFill>
            <a:srgbClr val="3366FF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61651" y="4341490"/>
            <a:ext cx="828299" cy="49258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143483" y="4341490"/>
            <a:ext cx="73143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43483" y="4390748"/>
            <a:ext cx="73143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nip Diagonal Corner Rectangle 26"/>
          <p:cNvSpPr/>
          <p:nvPr/>
        </p:nvSpPr>
        <p:spPr>
          <a:xfrm>
            <a:off x="4882436" y="4341490"/>
            <a:ext cx="62816" cy="90183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nip Same Side Corner Rectangle 27"/>
          <p:cNvSpPr/>
          <p:nvPr/>
        </p:nvSpPr>
        <p:spPr>
          <a:xfrm rot="5400000">
            <a:off x="5877287" y="4183908"/>
            <a:ext cx="373867" cy="363765"/>
          </a:xfrm>
          <a:prstGeom prst="snip2SameRect">
            <a:avLst>
              <a:gd name="adj1" fmla="val 29272"/>
              <a:gd name="adj2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22627" y="4378440"/>
            <a:ext cx="3404797" cy="5323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92415" y="4305674"/>
            <a:ext cx="828299" cy="72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263625" y="4178857"/>
            <a:ext cx="0" cy="3738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86903" y="2516343"/>
            <a:ext cx="117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V+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91132" y="2510535"/>
            <a:ext cx="1453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GND</a:t>
            </a:r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9" y="1984814"/>
            <a:ext cx="1350665" cy="116884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57" y="2576431"/>
            <a:ext cx="1207804" cy="5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 – Series 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27" y="1776447"/>
            <a:ext cx="6330760" cy="38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55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2 - Switch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91" y="2212535"/>
            <a:ext cx="659966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introduction to electricity</a:t>
            </a:r>
          </a:p>
          <a:p>
            <a:r>
              <a:rPr lang="en-US" dirty="0" smtClean="0"/>
              <a:t>How to read a circuit diagram</a:t>
            </a:r>
          </a:p>
          <a:p>
            <a:r>
              <a:rPr lang="en-US" dirty="0" smtClean="0"/>
              <a:t>Common electrical components</a:t>
            </a:r>
          </a:p>
          <a:p>
            <a:r>
              <a:rPr lang="en-US" dirty="0" smtClean="0"/>
              <a:t>Series and parallel circuits</a:t>
            </a:r>
          </a:p>
          <a:p>
            <a:r>
              <a:rPr lang="en-US" dirty="0" smtClean="0"/>
              <a:t>What not to do</a:t>
            </a:r>
          </a:p>
          <a:p>
            <a:r>
              <a:rPr lang="en-US" dirty="0" smtClean="0"/>
              <a:t>Advice for best practice</a:t>
            </a:r>
          </a:p>
          <a:p>
            <a:r>
              <a:rPr lang="en-US" dirty="0" smtClean="0"/>
              <a:t>Build your own multi-brightness LED!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3232" y="3372282"/>
            <a:ext cx="396619" cy="63694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3233" y="3647604"/>
            <a:ext cx="3766488" cy="138229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3232" y="4009224"/>
            <a:ext cx="40300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266542" y="3783669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266542" y="4009223"/>
            <a:ext cx="36688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49851" y="3785834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9851" y="3647605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0596" y="3783670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49851" y="3372283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48233" y="4006893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66541" y="3386394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3343" y="40014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mA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1376" y="2907839"/>
            <a:ext cx="0" cy="1101386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1425" y="2907839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3585" y="4033175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36876" y="4006893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928462" y="2222654"/>
            <a:ext cx="517073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01979" y="2036388"/>
            <a:ext cx="411439" cy="18344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13418" y="2219834"/>
            <a:ext cx="517073" cy="0"/>
          </a:xfrm>
          <a:prstGeom prst="line">
            <a:avLst/>
          </a:prstGeom>
          <a:ln w="12700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19721" y="3579554"/>
            <a:ext cx="105910" cy="206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57887" y="3477256"/>
            <a:ext cx="267744" cy="1022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97" y="1881252"/>
            <a:ext cx="388059" cy="3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3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3 – Series Resistors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8911"/>
            <a:ext cx="8033529" cy="27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31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4 – Parallel Resistors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5752"/>
            <a:ext cx="8148596" cy="29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Resistor</a:t>
            </a:r>
            <a:endParaRPr lang="en-US" dirty="0"/>
          </a:p>
        </p:txBody>
      </p:sp>
      <p:sp>
        <p:nvSpPr>
          <p:cNvPr id="4" name="Snip Same Side Corner Rectangle 3"/>
          <p:cNvSpPr/>
          <p:nvPr/>
        </p:nvSpPr>
        <p:spPr>
          <a:xfrm rot="16200000" flipH="1">
            <a:off x="4978897" y="3250888"/>
            <a:ext cx="138231" cy="504395"/>
          </a:xfrm>
          <a:prstGeom prst="snip2SameRect">
            <a:avLst>
              <a:gd name="adj1" fmla="val 29272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4835" y="3442044"/>
            <a:ext cx="828299" cy="85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45047" y="3514810"/>
            <a:ext cx="3404797" cy="65987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ame Side Corner Rectangle 6"/>
          <p:cNvSpPr/>
          <p:nvPr/>
        </p:nvSpPr>
        <p:spPr>
          <a:xfrm rot="5400000">
            <a:off x="3744590" y="3252829"/>
            <a:ext cx="138231" cy="504395"/>
          </a:xfrm>
          <a:prstGeom prst="snip2SameRect">
            <a:avLst>
              <a:gd name="adj1" fmla="val 29272"/>
              <a:gd name="adj2" fmla="val 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020" y="3160588"/>
            <a:ext cx="396619" cy="63694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9021" y="3435910"/>
            <a:ext cx="3142438" cy="136065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29020" y="3797530"/>
            <a:ext cx="40300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42330" y="3571975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42330" y="3797529"/>
            <a:ext cx="36688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5639" y="3574140"/>
            <a:ext cx="2840917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25639" y="3435910"/>
            <a:ext cx="2840917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6384" y="3571976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5639" y="3160589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021" y="3795199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42329" y="3189728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7164" y="2696145"/>
            <a:ext cx="0" cy="1101386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7213" y="2696145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9373" y="3821481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12664" y="3795199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4835584" y="3571975"/>
            <a:ext cx="340674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97695" y="3435910"/>
            <a:ext cx="2944634" cy="1417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/>
          <p:cNvSpPr/>
          <p:nvPr/>
        </p:nvSpPr>
        <p:spPr>
          <a:xfrm rot="5400000">
            <a:off x="3764878" y="3271043"/>
            <a:ext cx="126000" cy="468000"/>
          </a:xfrm>
          <a:prstGeom prst="snip2SameRect">
            <a:avLst>
              <a:gd name="adj1" fmla="val 29272"/>
              <a:gd name="adj2" fmla="val 0"/>
            </a:avLst>
          </a:prstGeom>
          <a:solidFill>
            <a:srgbClr val="3366FF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984071" y="3477860"/>
            <a:ext cx="828299" cy="49258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065903" y="3477860"/>
            <a:ext cx="73143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5903" y="3527118"/>
            <a:ext cx="731439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nip Diagonal Corner Rectangle 34"/>
          <p:cNvSpPr/>
          <p:nvPr/>
        </p:nvSpPr>
        <p:spPr>
          <a:xfrm>
            <a:off x="4804856" y="3477860"/>
            <a:ext cx="62816" cy="90183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24806" y="1417638"/>
            <a:ext cx="1188359" cy="88494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099715" y="3374652"/>
            <a:ext cx="662140" cy="1022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99715" y="3527052"/>
            <a:ext cx="662140" cy="1022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68531" y="3016498"/>
            <a:ext cx="97450" cy="3581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5 – Variable Resistor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0" y="2211489"/>
            <a:ext cx="7595739" cy="30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3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6 – Parallel switch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8" y="1993451"/>
            <a:ext cx="7392348" cy="34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3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participation!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38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 -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simple circuit diagram. </a:t>
            </a:r>
          </a:p>
          <a:p>
            <a:r>
              <a:rPr lang="en-US" dirty="0" smtClean="0"/>
              <a:t>It shows an LED connected with a resistor in series. We will build this soon! </a:t>
            </a:r>
          </a:p>
          <a:p>
            <a:r>
              <a:rPr lang="en-US" dirty="0" smtClean="0"/>
              <a:t>Colours are optional, I added them for clarity.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71" y="3919436"/>
            <a:ext cx="3924576" cy="23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Diagrams -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add a switch in series. </a:t>
            </a:r>
          </a:p>
          <a:p>
            <a:r>
              <a:rPr lang="en-US" dirty="0" smtClean="0"/>
              <a:t>What happens when you turn the switch on</a:t>
            </a:r>
          </a:p>
          <a:p>
            <a:pPr lvl="1"/>
            <a:r>
              <a:rPr lang="en-US" dirty="0" smtClean="0"/>
              <a:t>The LED lights up</a:t>
            </a:r>
          </a:p>
          <a:p>
            <a:r>
              <a:rPr lang="en-US" dirty="0" smtClean="0"/>
              <a:t>The black dot • joins two or more wires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06" y="4014612"/>
            <a:ext cx="4691634" cy="23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95879" y="2673149"/>
            <a:ext cx="1467866" cy="205936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Electricity - 1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95879" y="2491730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63745" y="2491730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95879" y="4732512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36255" y="2491730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04121" y="2491730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6255" y="4732512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95879" y="4732512"/>
            <a:ext cx="146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0366" y="4756463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97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all the components we connect are in series, one after another. </a:t>
            </a:r>
          </a:p>
          <a:p>
            <a:r>
              <a:rPr lang="en-US" dirty="0" smtClean="0"/>
              <a:t>In a series circuit, there is only one path for current to flow. </a:t>
            </a:r>
          </a:p>
          <a:p>
            <a:r>
              <a:rPr lang="en-US" dirty="0" smtClean="0"/>
              <a:t>Let’s add 2 more resistors in series.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62" y="4435321"/>
            <a:ext cx="5731976" cy="19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resistance is the sum of each component’s individual resistance. 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total</a:t>
            </a:r>
            <a:r>
              <a:rPr lang="en-US" dirty="0" smtClean="0"/>
              <a:t> = R1 + R2 + R3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total</a:t>
            </a:r>
            <a:r>
              <a:rPr lang="en-US" dirty="0" smtClean="0"/>
              <a:t> = 4.7kΩ + 4.7kΩ + 0.1kΩ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total</a:t>
            </a:r>
            <a:r>
              <a:rPr lang="en-US" dirty="0" smtClean="0"/>
              <a:t> = 9.4kΩ + 0.1 kΩ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62" y="4435321"/>
            <a:ext cx="5731976" cy="19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When the resistance increases, the current through the LED is smaller.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happens to the brightness of the LED when there are 3 resistors in series, compared to only 1 resistor?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LED becomes dimmer.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4647016"/>
            <a:ext cx="5292700" cy="18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V is the current I multiplied by the resistance R. V = I × R</a:t>
            </a:r>
          </a:p>
          <a:p>
            <a:r>
              <a:rPr lang="en-US" dirty="0" smtClean="0"/>
              <a:t>Therefore R = V ÷ I, and I = V ÷ R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451923" y="3457667"/>
            <a:ext cx="4057140" cy="2668496"/>
          </a:xfrm>
          <a:prstGeom prst="triangl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2419" y="3888943"/>
            <a:ext cx="74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7382" y="5093447"/>
            <a:ext cx="74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9816" y="5075806"/>
            <a:ext cx="74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331665" y="4970692"/>
            <a:ext cx="2320877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3"/>
          </p:cNvCxnSpPr>
          <p:nvPr/>
        </p:nvCxnSpPr>
        <p:spPr>
          <a:xfrm>
            <a:off x="4480493" y="4970692"/>
            <a:ext cx="0" cy="11554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connect the 2 resistors next to each other?</a:t>
            </a:r>
          </a:p>
          <a:p>
            <a:r>
              <a:rPr lang="en-US" dirty="0" smtClean="0"/>
              <a:t>There are 2 paths for the current to flow.</a:t>
            </a:r>
          </a:p>
          <a:p>
            <a:r>
              <a:rPr lang="en-US" dirty="0" smtClean="0"/>
              <a:t>How much flows through each?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97" y="4210375"/>
            <a:ext cx="5512915" cy="20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3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ratio of current flow depends on the resistor values. </a:t>
            </a:r>
          </a:p>
          <a:p>
            <a:r>
              <a:rPr lang="en-US" dirty="0" smtClean="0"/>
              <a:t>If the resistors are the same</a:t>
            </a:r>
            <a:endParaRPr lang="en-US" dirty="0"/>
          </a:p>
          <a:p>
            <a:pPr lvl="1"/>
            <a:r>
              <a:rPr lang="en-US" dirty="0" smtClean="0"/>
              <a:t>The total resistance is half. </a:t>
            </a:r>
          </a:p>
          <a:p>
            <a:pPr lvl="1"/>
            <a:r>
              <a:rPr lang="en-US" dirty="0" smtClean="0"/>
              <a:t>For us, that means 4.7 </a:t>
            </a:r>
            <a:r>
              <a:rPr lang="en-US" dirty="0"/>
              <a:t>÷</a:t>
            </a:r>
            <a:r>
              <a:rPr lang="en-US" dirty="0" smtClean="0"/>
              <a:t> 2 = 2.35 kΩ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97" y="4351503"/>
            <a:ext cx="5512915" cy="20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resistance is smaller than it was when a 4.7kΩ resistor was attached in series. </a:t>
            </a:r>
          </a:p>
          <a:p>
            <a:r>
              <a:rPr lang="en-US" dirty="0" smtClean="0"/>
              <a:t>What happens to the brightness of the LED?</a:t>
            </a:r>
          </a:p>
          <a:p>
            <a:pPr lvl="1"/>
            <a:r>
              <a:rPr lang="en-US" dirty="0" smtClean="0"/>
              <a:t>The LED becomes brighter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104" y="4090828"/>
            <a:ext cx="5873828" cy="2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Divider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connect two resistors in series from </a:t>
            </a:r>
            <a:r>
              <a:rPr lang="en-US" dirty="0" smtClean="0">
                <a:solidFill>
                  <a:srgbClr val="FF0000"/>
                </a:solidFill>
              </a:rPr>
              <a:t>V+</a:t>
            </a:r>
            <a:r>
              <a:rPr lang="en-US" dirty="0" smtClean="0"/>
              <a:t> to GND, you can build a voltage divider. </a:t>
            </a:r>
          </a:p>
          <a:p>
            <a:r>
              <a:rPr lang="en-US" dirty="0" smtClean="0"/>
              <a:t>The point between the resistors sees half the voltage (V+/2) relative to GND.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12" y="3907515"/>
            <a:ext cx="3022326" cy="26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divider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connect an LED in parallel with the second resistor, the voltage across that part of the circuit is V+/2. </a:t>
            </a:r>
          </a:p>
          <a:p>
            <a:r>
              <a:rPr lang="en-US" dirty="0" smtClean="0"/>
              <a:t>For our 5V supply, this means only 2.5V.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95" y="4065741"/>
            <a:ext cx="4086232" cy="23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Divider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dividers can be tuned to achieve any voltage less than or equal to the </a:t>
            </a:r>
            <a:r>
              <a:rPr lang="en-US" dirty="0" smtClean="0">
                <a:solidFill>
                  <a:srgbClr val="FF0000"/>
                </a:solidFill>
              </a:rPr>
              <a:t>V+</a:t>
            </a:r>
            <a:r>
              <a:rPr lang="en-US" dirty="0" smtClean="0"/>
              <a:t> voltage. </a:t>
            </a:r>
          </a:p>
          <a:p>
            <a:r>
              <a:rPr lang="en-US" dirty="0" smtClean="0"/>
              <a:t>The voltage across the LED depends on the ratio of the resistances. </a:t>
            </a:r>
          </a:p>
          <a:p>
            <a:r>
              <a:rPr lang="en-US" dirty="0" smtClean="0"/>
              <a:t>A variable resistor lets us change this quickly.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29" y="4360549"/>
            <a:ext cx="3803996" cy="23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938609" y="4509307"/>
            <a:ext cx="2097647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- 2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5880" y="2811563"/>
            <a:ext cx="1467866" cy="205936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95880" y="2630144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95880" y="4870926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36256" y="4645371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04122" y="2630144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36256" y="4870926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3746" y="4645371"/>
            <a:ext cx="15725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4943" y="4509307"/>
            <a:ext cx="157131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36256" y="2630144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64943" y="4645371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64943" y="2630144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5880" y="4870926"/>
            <a:ext cx="146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0367" y="4894877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977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don’t short out your power supply!</a:t>
            </a:r>
          </a:p>
          <a:p>
            <a:r>
              <a:rPr lang="en-US" dirty="0" smtClean="0"/>
              <a:t>All of these circuits are shorted out. </a:t>
            </a:r>
          </a:p>
          <a:p>
            <a:r>
              <a:rPr lang="en-US" dirty="0" smtClean="0"/>
              <a:t>Always connect a resistor in series to the LED!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14" y="3684504"/>
            <a:ext cx="1168400" cy="138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40" y="3595604"/>
            <a:ext cx="2558634" cy="1342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372" y="4949347"/>
            <a:ext cx="21336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614" y="5068804"/>
            <a:ext cx="1320800" cy="138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7372" y="3684504"/>
            <a:ext cx="2247900" cy="120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8454" y="5165247"/>
            <a:ext cx="2247900" cy="1219200"/>
          </a:xfrm>
          <a:prstGeom prst="rect">
            <a:avLst/>
          </a:prstGeom>
        </p:spPr>
      </p:pic>
      <p:sp>
        <p:nvSpPr>
          <p:cNvPr id="11" name="&quot;No&quot; Symbol 10"/>
          <p:cNvSpPr/>
          <p:nvPr/>
        </p:nvSpPr>
        <p:spPr>
          <a:xfrm>
            <a:off x="2679534" y="3367814"/>
            <a:ext cx="3257838" cy="3181733"/>
          </a:xfrm>
          <a:prstGeom prst="noSmoking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plug components in randomly. </a:t>
            </a:r>
          </a:p>
          <a:p>
            <a:r>
              <a:rPr lang="en-US" dirty="0" smtClean="0"/>
              <a:t>You should understand the circuit, and know how to get it right first time. </a:t>
            </a:r>
          </a:p>
          <a:p>
            <a:r>
              <a:rPr lang="en-US" dirty="0" smtClean="0"/>
              <a:t>All of these circuits are the same: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67" y="4000500"/>
            <a:ext cx="2578100" cy="111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999" y="3987800"/>
            <a:ext cx="2616200" cy="113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51" y="4988307"/>
            <a:ext cx="2747616" cy="1521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9" y="5020323"/>
            <a:ext cx="2404539" cy="148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that your connections are strong. </a:t>
            </a:r>
          </a:p>
          <a:p>
            <a:r>
              <a:rPr lang="en-US" dirty="0" smtClean="0"/>
              <a:t>Screw a wire in tight, so you can’t pull it out. </a:t>
            </a:r>
          </a:p>
          <a:p>
            <a:r>
              <a:rPr lang="en-US" dirty="0" smtClean="0"/>
              <a:t>Wires shouldn’t touch outside the block. </a:t>
            </a:r>
          </a:p>
          <a:p>
            <a:r>
              <a:rPr lang="en-US" dirty="0" smtClean="0"/>
              <a:t>If a wire becomes frayed, twist it together and “tin” it (cover it with solder). </a:t>
            </a:r>
          </a:p>
          <a:p>
            <a:r>
              <a:rPr lang="en-US" dirty="0" smtClean="0"/>
              <a:t>Label your components with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and black pens if direction matters. </a:t>
            </a:r>
          </a:p>
        </p:txBody>
      </p:sp>
    </p:spTree>
    <p:extLst>
      <p:ext uri="{BB962C8B-B14F-4D97-AF65-F5344CB8AC3E}">
        <p14:creationId xmlns:p14="http://schemas.microsoft.com/office/powerpoint/2010/main" val="20179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ready to build!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we’ve been through enough theory. </a:t>
            </a:r>
          </a:p>
          <a:p>
            <a:r>
              <a:rPr lang="en-US" dirty="0" smtClean="0"/>
              <a:t>Let’s build some circuits!</a:t>
            </a:r>
          </a:p>
          <a:p>
            <a:r>
              <a:rPr lang="en-US" dirty="0" smtClean="0"/>
              <a:t>This should be quite quick, now you know what you’re doing. </a:t>
            </a:r>
          </a:p>
          <a:p>
            <a:r>
              <a:rPr lang="en-US" dirty="0" smtClean="0"/>
              <a:t>I’m going to show a circuit diagram, and you have to build it. </a:t>
            </a:r>
          </a:p>
          <a:p>
            <a:r>
              <a:rPr lang="en-US" dirty="0" smtClean="0"/>
              <a:t>When it’s ready, you can test it by plugging it into your power supply!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8 –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Let’s use everything we learned to build a full circuit with all the features we want!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switch activates maximum brightness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variable resistor controls brightness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23" y="3682338"/>
            <a:ext cx="3757265" cy="28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94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5 – Voltage Divider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voltage divider places the LED in parallel with the second resistor. </a:t>
            </a:r>
          </a:p>
          <a:p>
            <a:r>
              <a:rPr lang="en-US" dirty="0" smtClean="0"/>
              <a:t>This should be half as bright as when the LED was in series with only the 100Ω resistor.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99" y="3760056"/>
            <a:ext cx="4189187" cy="28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14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Changeover Switch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Changeover switches let you choose 2 inputs.</a:t>
            </a:r>
          </a:p>
          <a:p>
            <a:r>
              <a:rPr lang="en-US" dirty="0" smtClean="0"/>
              <a:t>If one pipe is empty, a changeover switch is the same as a normal on/off switch. </a:t>
            </a:r>
          </a:p>
          <a:p>
            <a:r>
              <a:rPr lang="en-US" dirty="0" smtClean="0"/>
              <a:t>Our switches have 3 connectors for this. </a:t>
            </a:r>
          </a:p>
          <a:p>
            <a:pPr lvl="1"/>
            <a:r>
              <a:rPr lang="en-US" dirty="0" smtClean="0"/>
              <a:t>We will leave one disconnected.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Electronic symbol: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6601" y="5489221"/>
            <a:ext cx="396619" cy="636941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6602" y="5764543"/>
            <a:ext cx="3766488" cy="138229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06601" y="6126163"/>
            <a:ext cx="40300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319911" y="5900608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319911" y="6126162"/>
            <a:ext cx="36688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03220" y="5902773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03220" y="5764544"/>
            <a:ext cx="731669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3965" y="5900609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03220" y="5489222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01602" y="6123832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19910" y="5503333"/>
            <a:ext cx="0" cy="261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36712" y="61183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mA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34745" y="5024778"/>
            <a:ext cx="0" cy="1101386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4794" y="5024778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954" y="6150114"/>
            <a:ext cx="1170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0245" y="6123832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267148" y="4906183"/>
            <a:ext cx="517073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40665" y="4719917"/>
            <a:ext cx="411439" cy="18344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252104" y="4903363"/>
            <a:ext cx="517073" cy="0"/>
          </a:xfrm>
          <a:prstGeom prst="line">
            <a:avLst/>
          </a:prstGeom>
          <a:ln w="12700" cmpd="sng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267148" y="4707532"/>
            <a:ext cx="517073" cy="0"/>
          </a:xfrm>
          <a:prstGeom prst="line">
            <a:avLst/>
          </a:prstGeom>
          <a:ln w="12700" cmpd="sng">
            <a:solidFill>
              <a:schemeClr val="tx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373090" y="5696493"/>
            <a:ext cx="105910" cy="206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211256" y="5594195"/>
            <a:ext cx="267744" cy="1022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4354117" y="5350992"/>
            <a:ext cx="0" cy="24320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11256" y="5489221"/>
            <a:ext cx="0" cy="1049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970217" y="5489221"/>
            <a:ext cx="1241039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970217" y="5350992"/>
            <a:ext cx="13839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58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u="sng" dirty="0" smtClean="0"/>
              <a:t>not</a:t>
            </a:r>
            <a:r>
              <a:rPr lang="en-US" dirty="0" smtClean="0"/>
              <a:t>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maths</a:t>
            </a:r>
          </a:p>
          <a:p>
            <a:pPr lvl="1"/>
            <a:r>
              <a:rPr lang="en-US" dirty="0" smtClean="0"/>
              <a:t>I did the calculations first.</a:t>
            </a:r>
          </a:p>
          <a:p>
            <a:r>
              <a:rPr lang="en-US" dirty="0" smtClean="0"/>
              <a:t>A finished product</a:t>
            </a:r>
          </a:p>
          <a:p>
            <a:pPr lvl="1"/>
            <a:r>
              <a:rPr lang="en-US" dirty="0" smtClean="0"/>
              <a:t>You have to build it!</a:t>
            </a:r>
          </a:p>
          <a:p>
            <a:r>
              <a:rPr lang="en-US" dirty="0" smtClean="0"/>
              <a:t>Everything you need to know to build a robot/radio/phone charger/solar-powered lantern. </a:t>
            </a:r>
          </a:p>
          <a:p>
            <a:pPr lvl="1"/>
            <a:r>
              <a:rPr lang="en-US" dirty="0" smtClean="0"/>
              <a:t>This is to get you started. You can look up instructions for new projects on the web!</a:t>
            </a:r>
          </a:p>
        </p:txBody>
      </p:sp>
    </p:spTree>
    <p:extLst>
      <p:ext uri="{BB962C8B-B14F-4D97-AF65-F5344CB8AC3E}">
        <p14:creationId xmlns:p14="http://schemas.microsoft.com/office/powerpoint/2010/main" val="34205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937412" y="4359650"/>
            <a:ext cx="2625385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36256" y="3787995"/>
            <a:ext cx="1467866" cy="93327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- 3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4683" y="3787995"/>
            <a:ext cx="1467866" cy="93327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94683" y="2480487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94683" y="4721269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35059" y="4495714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02925" y="2480487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35059" y="4721269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2549" y="4495714"/>
            <a:ext cx="15725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3746" y="4359650"/>
            <a:ext cx="157131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5059" y="2480487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63746" y="4495714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63746" y="2480487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94683" y="4721269"/>
            <a:ext cx="146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9170" y="4745220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97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- 1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8556" y="4116874"/>
            <a:ext cx="2097647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5827" y="2419130"/>
            <a:ext cx="1467866" cy="205936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55827" y="2237711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55827" y="4478493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96203" y="4252938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64069" y="2237711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96203" y="4478493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23693" y="4252938"/>
            <a:ext cx="15725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4890" y="4116874"/>
            <a:ext cx="157131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96203" y="2237711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24890" y="4252938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24890" y="2237711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21136" y="2419130"/>
            <a:ext cx="0" cy="2059363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93874" y="3192442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55827" y="4478493"/>
            <a:ext cx="146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0314" y="4502444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97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037453" y="4287073"/>
            <a:ext cx="1467866" cy="49583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- 2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9806" y="4421284"/>
            <a:ext cx="2097647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7077" y="3158184"/>
            <a:ext cx="1467866" cy="1624719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97077" y="2542121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97077" y="4782903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37453" y="4557348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05319" y="2542121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37453" y="4782903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4943" y="4557348"/>
            <a:ext cx="15725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6140" y="4421284"/>
            <a:ext cx="157131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37453" y="2542121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66140" y="4557348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66140" y="2542121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75703" y="3539186"/>
            <a:ext cx="66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 V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70180" y="3158184"/>
            <a:ext cx="0" cy="1128889"/>
          </a:xfrm>
          <a:prstGeom prst="line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7077" y="4782903"/>
            <a:ext cx="146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1564" y="4806854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97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- 3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1523" y="4272432"/>
            <a:ext cx="2625385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50367" y="3700777"/>
            <a:ext cx="1467866" cy="93327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8794" y="3700777"/>
            <a:ext cx="1467866" cy="93327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08794" y="2393269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08794" y="4634051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170" y="4408496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17036" y="2393269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49170" y="4634051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76660" y="4408496"/>
            <a:ext cx="15725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77857" y="4272432"/>
            <a:ext cx="157131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9170" y="2393269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857" y="4408496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77857" y="2393269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0421" y="3504444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08794" y="4634051"/>
            <a:ext cx="146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3281" y="4658002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97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- 1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8609" y="4335610"/>
            <a:ext cx="2097647" cy="13606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5880" y="2637866"/>
            <a:ext cx="1467866" cy="205936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95880" y="2456447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95880" y="4697229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36256" y="4471674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04122" y="2456447"/>
            <a:ext cx="0" cy="22407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36256" y="4697229"/>
            <a:ext cx="146906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63746" y="4471674"/>
            <a:ext cx="15725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4943" y="4335610"/>
            <a:ext cx="157131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36256" y="2456447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64943" y="4471674"/>
            <a:ext cx="0" cy="2255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64943" y="2456447"/>
            <a:ext cx="0" cy="187916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1222" y="4697229"/>
            <a:ext cx="1128889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3260" y="4697230"/>
            <a:ext cx="89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 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95880" y="4697229"/>
            <a:ext cx="1467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V+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0367" y="4721180"/>
            <a:ext cx="1453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97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1048</Words>
  <Application>Microsoft Macintosh PowerPoint</Application>
  <PresentationFormat>On-screen Show (4:3)</PresentationFormat>
  <Paragraphs>194</Paragraphs>
  <Slides>47</Slides>
  <Notes>6</Notes>
  <HiddenSlides>17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Essmart Hackathon</vt:lpstr>
      <vt:lpstr>What to expect</vt:lpstr>
      <vt:lpstr>Electricity - 1</vt:lpstr>
      <vt:lpstr>Electricity - 2</vt:lpstr>
      <vt:lpstr>Electricity - 3</vt:lpstr>
      <vt:lpstr>Voltage - 1</vt:lpstr>
      <vt:lpstr>Voltage - 2</vt:lpstr>
      <vt:lpstr>Voltage - 3</vt:lpstr>
      <vt:lpstr>Current - 1</vt:lpstr>
      <vt:lpstr>Current - 2</vt:lpstr>
      <vt:lpstr>Current - 3</vt:lpstr>
      <vt:lpstr>Shorting out</vt:lpstr>
      <vt:lpstr>Circuits</vt:lpstr>
      <vt:lpstr>Resistor</vt:lpstr>
      <vt:lpstr>Diode</vt:lpstr>
      <vt:lpstr>Diode warning</vt:lpstr>
      <vt:lpstr>LED</vt:lpstr>
      <vt:lpstr>Practical 1 – Series LED</vt:lpstr>
      <vt:lpstr>Practical 2 - Switch</vt:lpstr>
      <vt:lpstr>PowerPoint Presentation</vt:lpstr>
      <vt:lpstr>Switches</vt:lpstr>
      <vt:lpstr>Practical 3 – Series Resistors</vt:lpstr>
      <vt:lpstr>Practical 4 – Parallel Resistors</vt:lpstr>
      <vt:lpstr>Variable Resistor</vt:lpstr>
      <vt:lpstr>Practical 5 – Variable Resistor</vt:lpstr>
      <vt:lpstr>Practical 6 – Parallel switch</vt:lpstr>
      <vt:lpstr>Thank you for your participation!</vt:lpstr>
      <vt:lpstr>Circuit Diagrams - LED</vt:lpstr>
      <vt:lpstr>Circuit Diagrams - Switch</vt:lpstr>
      <vt:lpstr>Series – 1</vt:lpstr>
      <vt:lpstr>Series – 2</vt:lpstr>
      <vt:lpstr>Series - 3</vt:lpstr>
      <vt:lpstr>Easy Maths</vt:lpstr>
      <vt:lpstr>Parallel - 1</vt:lpstr>
      <vt:lpstr>Parallel - 2</vt:lpstr>
      <vt:lpstr>Parallel - 3</vt:lpstr>
      <vt:lpstr>Voltage Divider - 1</vt:lpstr>
      <vt:lpstr>Voltage divider - 2</vt:lpstr>
      <vt:lpstr>Voltage Divider - 3</vt:lpstr>
      <vt:lpstr>What not to do – 1</vt:lpstr>
      <vt:lpstr>What not to do – 2</vt:lpstr>
      <vt:lpstr>Best practice</vt:lpstr>
      <vt:lpstr>We’re ready to build!</vt:lpstr>
      <vt:lpstr>Practical 8 – Everything</vt:lpstr>
      <vt:lpstr>Practical 5 – Voltage Divider</vt:lpstr>
      <vt:lpstr>Changeover Switch</vt:lpstr>
      <vt:lpstr>What not to expect</vt:lpstr>
    </vt:vector>
  </TitlesOfParts>
  <Company>NazTech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Essmart Hackathon</dc:title>
  <dc:creator>Peter Burkimsher</dc:creator>
  <cp:lastModifiedBy>Peter Burkimsher</cp:lastModifiedBy>
  <cp:revision>370</cp:revision>
  <dcterms:created xsi:type="dcterms:W3CDTF">2014-03-17T18:12:30Z</dcterms:created>
  <dcterms:modified xsi:type="dcterms:W3CDTF">2014-03-19T17:57:11Z</dcterms:modified>
</cp:coreProperties>
</file>