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81" r:id="rId4"/>
    <p:sldId id="282" r:id="rId5"/>
    <p:sldId id="284" r:id="rId7"/>
    <p:sldId id="258" r:id="rId8"/>
    <p:sldId id="287" r:id="rId9"/>
    <p:sldId id="288"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693AB77-4B35-4775-BBC4-9028424B53C1}"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93AB77-4B35-4775-BBC4-9028424B53C1}"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3AB77-4B35-4775-BBC4-9028424B53C1}"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693AB77-4B35-4775-BBC4-9028424B53C1}"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93AB77-4B35-4775-BBC4-9028424B53C1}"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3AB77-4B35-4775-BBC4-9028424B53C1}"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1280" y="-10160"/>
            <a:ext cx="12256770" cy="6885940"/>
          </a:xfrm>
          <a:prstGeom prst="rect">
            <a:avLst/>
          </a:prstGeom>
        </p:spPr>
      </p:pic>
      <p:sp>
        <p:nvSpPr>
          <p:cNvPr id="2" name="Title 1"/>
          <p:cNvSpPr>
            <a:spLocks noGrp="1"/>
          </p:cNvSpPr>
          <p:nvPr>
            <p:ph type="title"/>
          </p:nvPr>
        </p:nvSpPr>
        <p:spPr>
          <a:xfrm>
            <a:off x="5556885" y="1523365"/>
            <a:ext cx="5826125" cy="1595120"/>
          </a:xfrm>
        </p:spPr>
        <p:txBody>
          <a:bodyPr>
            <a:normAutofit/>
          </a:bodyPr>
          <a:p>
            <a:r>
              <a:rPr lang="en-US" b="1" dirty="0">
                <a:solidFill>
                  <a:schemeClr val="bg1"/>
                </a:solidFill>
                <a:sym typeface="+mn-ea"/>
              </a:rPr>
              <a:t>Live chat support &amp; messaging application </a:t>
            </a:r>
            <a:endParaRPr lang="en-US" b="1" dirty="0">
              <a:solidFill>
                <a:schemeClr val="bg1"/>
              </a:solidFill>
              <a:sym typeface="+mn-ea"/>
            </a:endParaRPr>
          </a:p>
        </p:txBody>
      </p:sp>
      <p:pic>
        <p:nvPicPr>
          <p:cNvPr id="6" name="Picture 5" descr="tawkto-logo"/>
          <p:cNvPicPr>
            <a:picLocks noChangeAspect="1"/>
          </p:cNvPicPr>
          <p:nvPr/>
        </p:nvPicPr>
        <p:blipFill>
          <a:blip r:embed="rId2"/>
          <a:stretch>
            <a:fillRect/>
          </a:stretch>
        </p:blipFill>
        <p:spPr>
          <a:xfrm>
            <a:off x="5546090" y="3616960"/>
            <a:ext cx="4337050" cy="13696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Using Messaging and Ticketing</a:t>
            </a: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endParaRPr lang="en-GB" sz="2000" u="sng" dirty="0"/>
          </a:p>
          <a:p>
            <a:pPr fontAlgn="base"/>
            <a:r>
              <a:rPr lang="en-US" sz="2000" dirty="0"/>
              <a:t>Agents can create and use Shortcuts (canned responses) to answer common questions by simply typing / followed by a keyword. E.g. an agent could type /hello to quickly send the visitor the text: “Hello how can we help you today?”</a:t>
            </a:r>
            <a:endParaRPr lang="en-US" sz="2000" dirty="0"/>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r>
              <a:rPr lang="en-US" sz="2000" dirty="0"/>
              <a:t>Then </a:t>
            </a:r>
            <a:r>
              <a:rPr lang="en-US" sz="2000" b="1" dirty="0"/>
              <a:t>Choose the Property</a:t>
            </a:r>
            <a:r>
              <a:rPr lang="en-US" sz="2000" dirty="0"/>
              <a:t> the Shortcut will be used for.</a:t>
            </a:r>
            <a:endParaRPr lang="en-US" sz="2000" dirty="0"/>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r>
              <a:rPr lang="en-US" sz="2000" dirty="0"/>
              <a:t>When naming a Shortcut, </a:t>
            </a:r>
            <a:r>
              <a:rPr lang="en-US" sz="2000" b="1" dirty="0"/>
              <a:t>THE FORWARD SLASH “/” </a:t>
            </a:r>
            <a:r>
              <a:rPr lang="en-US" sz="2000" dirty="0"/>
              <a:t>should not be included and it should be all lower case.</a:t>
            </a:r>
            <a:endParaRPr lang="en-US" sz="2000" dirty="0"/>
          </a:p>
          <a:p>
            <a:pPr fontAlgn="base"/>
            <a:r>
              <a:rPr lang="en-US" sz="2000" dirty="0"/>
              <a:t>Creating a shortcut involves:</a:t>
            </a:r>
            <a:endParaRPr lang="en-US" sz="2000" dirty="0"/>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endParaRPr lang="en-GB" sz="2000" u="sng" dirty="0"/>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endParaRPr lang="en-GB" sz="2000" u="sng" dirty="0"/>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endParaRPr lang="en-GB" sz="2000" u="sng" dirty="0"/>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endParaRPr lang="en-US" sz="1600" dirty="0"/>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1196975"/>
          </a:xfrm>
        </p:spPr>
        <p:txBody>
          <a:bodyPr/>
          <a:p>
            <a:pPr algn="ctr"/>
            <a:r>
              <a:rPr lang="en-US" b="1" dirty="0">
                <a:solidFill>
                  <a:schemeClr val="bg1"/>
                </a:solidFill>
                <a:sym typeface="+mn-ea"/>
              </a:rPr>
              <a:t>WHAT IS TAWK.TO</a:t>
            </a:r>
            <a:endParaRPr lang="en-US" b="1" dirty="0">
              <a:solidFill>
                <a:schemeClr val="bg1"/>
              </a:solidFill>
              <a:sym typeface="+mn-ea"/>
            </a:endParaRPr>
          </a:p>
        </p:txBody>
      </p:sp>
      <p:sp>
        <p:nvSpPr>
          <p:cNvPr id="5" name="Text Box 4"/>
          <p:cNvSpPr txBox="1"/>
          <p:nvPr/>
        </p:nvSpPr>
        <p:spPr>
          <a:xfrm>
            <a:off x="804545" y="1212850"/>
            <a:ext cx="10535920" cy="5354320"/>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Tawk.to is a live chat support &amp; messaging application that focuses on  successful communication between  businesses and </a:t>
            </a:r>
            <a:r>
              <a:rPr lang="en-US">
                <a:solidFill>
                  <a:schemeClr val="bg1"/>
                </a:solidFill>
                <a:sym typeface="+mn-ea"/>
              </a:rPr>
              <a:t>their clients. </a:t>
            </a: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Modern and intuitive, Tawk.to was created to help find an efficient way to bridge the communication gap between clients and businesses.</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Aside from its live chat service, Tawk.to offers a whole lot of other features like: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full customization of the chat window.</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start lively chats with potential clients, eagerly engage with visitors using triggers.</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quickly send replies with shortcuts to help agents and businesses become a hit with valued customers.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Inside communication between agents.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Analytics and ticket generation for follow up.</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Getting real time location of customers / client.</a:t>
            </a: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endParaRPr lang="en-GB" sz="2000" u="sng" dirty="0"/>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endParaRPr lang="en-GB" sz="2000" u="sng" dirty="0"/>
          </a:p>
          <a:p>
            <a:pPr fontAlgn="base"/>
            <a:r>
              <a:rPr lang="en-US" sz="2000" dirty="0"/>
              <a:t>These will appear even if the web browser is minimized.</a:t>
            </a:r>
            <a:endParaRPr lang="en-US" sz="2000" dirty="0"/>
          </a:p>
          <a:p>
            <a:pPr fontAlgn="base"/>
            <a:r>
              <a:rPr lang="en-US" sz="2000" dirty="0"/>
              <a:t>Steps to enable:</a:t>
            </a:r>
            <a:endParaRPr lang="en-US" sz="2000" dirty="0"/>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endParaRPr lang="en-US" sz="1600" b="1" dirty="0"/>
          </a:p>
          <a:p>
            <a:pPr marL="800100" lvl="1" indent="-342900" fontAlgn="base">
              <a:buAutoNum type="arabicPeriod"/>
            </a:pPr>
            <a:r>
              <a:rPr lang="en-US" sz="1600" dirty="0"/>
              <a:t>Switch Desktop Notifications</a:t>
            </a:r>
            <a:r>
              <a:rPr lang="en-US" sz="1600" b="1" dirty="0"/>
              <a:t> On or Off.</a:t>
            </a:r>
            <a:endParaRPr lang="en-US" sz="1600" b="1" dirty="0"/>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endParaRPr lang="en-US" sz="2000" dirty="0"/>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endParaRPr lang="en-US" sz="1600" dirty="0"/>
          </a:p>
          <a:p>
            <a:pPr marL="971550" lvl="1" indent="-514350" fontAlgn="base">
              <a:buFont typeface="+mj-lt"/>
              <a:buAutoNum type="arabicPeriod"/>
            </a:pPr>
            <a:r>
              <a:rPr lang="en-US" sz="1600" dirty="0"/>
              <a:t>Go to </a:t>
            </a:r>
            <a:r>
              <a:rPr lang="en-US" sz="1600" b="1" dirty="0"/>
              <a:t>Manage Sounds</a:t>
            </a:r>
            <a:r>
              <a:rPr lang="en-US" sz="1600" dirty="0"/>
              <a:t>.</a:t>
            </a:r>
            <a:endParaRPr lang="en-US" sz="1600" dirty="0"/>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fontAlgn="base"/>
            <a:r>
              <a:rPr lang="en-GB" sz="2000" u="sng" dirty="0"/>
              <a:t>Managing sound settings cont</a:t>
            </a:r>
            <a:endParaRPr lang="en-GB" sz="2000" u="sng" dirty="0"/>
          </a:p>
          <a:p>
            <a:pPr marL="914400" lvl="1" indent="-457200" fontAlgn="base">
              <a:buFont typeface="+mj-lt"/>
              <a:buAutoNum type="arabicPeriod" startAt="3"/>
            </a:pPr>
            <a:r>
              <a:rPr lang="en-US" sz="1600" dirty="0"/>
              <a:t>Choose the Sound you would like to use for each Action.</a:t>
            </a:r>
            <a:endParaRPr lang="en-US" sz="1600" dirty="0"/>
          </a:p>
          <a:p>
            <a:pPr marL="914400" lvl="1" indent="-457200" fontAlgn="base">
              <a:buFont typeface="+mj-lt"/>
              <a:buAutoNum type="arabicPeriod" startAt="3"/>
            </a:pPr>
            <a:r>
              <a:rPr lang="en-US" sz="1600" dirty="0"/>
              <a:t>Set the Volume Level and how many times you would like that Sound Repeated</a:t>
            </a:r>
            <a:endParaRPr lang="en-US" sz="1600" dirty="0"/>
          </a:p>
          <a:p>
            <a:pPr marL="914400" lvl="1" indent="-457200" fontAlgn="base">
              <a:buFont typeface="+mj-lt"/>
              <a:buAutoNum type="arabicPeriod" startAt="3"/>
            </a:pPr>
            <a:r>
              <a:rPr lang="en-US" sz="1600" dirty="0"/>
              <a:t>Click Save</a:t>
            </a:r>
            <a:endParaRPr lang="en-US" sz="1600" dirty="0"/>
          </a:p>
          <a:p>
            <a:pPr marL="457200" lvl="1" indent="0" fontAlgn="base">
              <a:buNone/>
            </a:pPr>
            <a:endParaRPr lang="en-GB" sz="16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endParaRPr lang="en-GB" sz="2000" dirty="0"/>
          </a:p>
          <a:p>
            <a:pPr fontAlgn="base"/>
            <a:r>
              <a:rPr lang="en-GB" sz="2000" dirty="0"/>
              <a:t>If user is in an active chat:</a:t>
            </a:r>
            <a:endParaRPr lang="en-GB" sz="2000" dirty="0"/>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endParaRPr lang="en-US" sz="1600" dirty="0"/>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endParaRPr lang="en-US" sz="1600" dirty="0"/>
          </a:p>
          <a:p>
            <a:pPr marL="457200" lvl="1" indent="0" fontAlgn="base">
              <a:buNone/>
            </a:pPr>
            <a:endParaRPr lang="en-GB"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endParaRPr lang="en-GB" sz="2000" u="sng" dirty="0"/>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endParaRPr lang="en-GB" sz="2000" dirty="0"/>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endParaRPr lang="en-US" sz="1600" dirty="0"/>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endParaRPr lang="en-GB" sz="2000" u="sng" dirty="0"/>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endParaRPr lang="en-US" sz="2000" dirty="0"/>
          </a:p>
          <a:p>
            <a:pPr marL="457200" lvl="1" indent="0" fontAlgn="base">
              <a:buNone/>
            </a:pPr>
            <a:endParaRPr lang="en-US"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948055"/>
          </a:xfrm>
        </p:spPr>
        <p:txBody>
          <a:bodyPr/>
          <a:p>
            <a:pPr algn="ctr"/>
            <a:r>
              <a:rPr lang="en-US" b="1" dirty="0">
                <a:solidFill>
                  <a:schemeClr val="bg1"/>
                </a:solidFill>
                <a:sym typeface="+mn-ea"/>
              </a:rPr>
              <a:t>GETTING STARTED</a:t>
            </a:r>
            <a:endParaRPr lang="en-US" b="1" dirty="0">
              <a:solidFill>
                <a:schemeClr val="bg1"/>
              </a:solidFill>
              <a:sym typeface="+mn-ea"/>
            </a:endParaRPr>
          </a:p>
        </p:txBody>
      </p:sp>
      <p:sp>
        <p:nvSpPr>
          <p:cNvPr id="5" name="Text Box 4"/>
          <p:cNvSpPr txBox="1"/>
          <p:nvPr/>
        </p:nvSpPr>
        <p:spPr>
          <a:xfrm>
            <a:off x="738505" y="1594485"/>
            <a:ext cx="5738495" cy="5077460"/>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Administrators will be pre-registered by the developers on the platform.</a:t>
            </a:r>
            <a:endParaRPr lang="en-US" dirty="0">
              <a:solidFill>
                <a:schemeClr val="bg1"/>
              </a:solidFill>
              <a:sym typeface="+mn-ea"/>
            </a:endParaRPr>
          </a:p>
          <a:p>
            <a:pPr indent="0" algn="l">
              <a:buFont typeface="Arial" panose="020B0604020202020204" pitchFamily="34" charset="0"/>
              <a:buNone/>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admin will register the desired agents by filling in their credentials.</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agent / customer service will recieve an invite in their email.</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Once you have accepted the invited you will be promt to create your password.</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next step is to login, then you are ready to go.</a:t>
            </a: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977265" y="1024255"/>
            <a:ext cx="9797415" cy="460375"/>
          </a:xfrm>
          <a:prstGeom prst="rect">
            <a:avLst/>
          </a:prstGeom>
          <a:noFill/>
        </p:spPr>
        <p:txBody>
          <a:bodyPr wrap="square" rtlCol="0">
            <a:spAutoFit/>
          </a:bodyPr>
          <a:p>
            <a:r>
              <a:rPr lang="en-US" sz="2400">
                <a:solidFill>
                  <a:schemeClr val="bg1"/>
                </a:solidFill>
              </a:rPr>
              <a:t>STEP ONE : ACCOUNT CREATION</a:t>
            </a:r>
            <a:endParaRPr lang="en-US" sz="2400">
              <a:solidFill>
                <a:schemeClr val="bg1"/>
              </a:solidFill>
            </a:endParaRPr>
          </a:p>
        </p:txBody>
      </p:sp>
      <p:pic>
        <p:nvPicPr>
          <p:cNvPr id="6" name="Picture 5" descr="screenshot-dashboard.tawk.to-2019.09.24-10_23_42"/>
          <p:cNvPicPr>
            <a:picLocks noChangeAspect="1"/>
          </p:cNvPicPr>
          <p:nvPr/>
        </p:nvPicPr>
        <p:blipFill>
          <a:blip r:embed="rId2"/>
          <a:stretch>
            <a:fillRect/>
          </a:stretch>
        </p:blipFill>
        <p:spPr>
          <a:xfrm>
            <a:off x="7118985" y="2399030"/>
            <a:ext cx="4792980" cy="2799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p:cNvSpPr>
            <a:spLocks noGrp="1"/>
          </p:cNvSpPr>
          <p:nvPr>
            <p:ph type="subTitle" idx="1"/>
          </p:nvPr>
        </p:nvSpPr>
        <p:spPr>
          <a:xfrm>
            <a:off x="0" y="553793"/>
            <a:ext cx="12192000" cy="6130342"/>
          </a:xfrm>
        </p:spPr>
        <p:txBody>
          <a:bodyPr>
            <a:normAutofit/>
          </a:bodyPr>
          <a:lstStyle/>
          <a:p>
            <a:pPr algn="l"/>
            <a:r>
              <a:rPr lang="en-US" u="sng" dirty="0"/>
              <a:t>Account Creation</a:t>
            </a:r>
            <a:endParaRPr lang="en-US" u="sng" dirty="0"/>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endParaRPr lang="en-US" sz="2000" dirty="0"/>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endParaRPr lang="en-US" sz="2000" dirty="0"/>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endParaRPr lang="en-US" sz="2000" b="1" dirty="0"/>
          </a:p>
          <a:p>
            <a:pPr marL="800100" lvl="1" indent="-342900" algn="l">
              <a:buFont typeface="Arial" panose="020B0604020202020204" pitchFamily="34" charset="0"/>
              <a:buChar char="•"/>
            </a:pPr>
            <a:r>
              <a:rPr lang="en-US" sz="1600" dirty="0"/>
              <a:t>Sites – refer to websites where the chat widget is embedded</a:t>
            </a:r>
            <a:endParaRPr lang="en-US" sz="1600" dirty="0"/>
          </a:p>
          <a:p>
            <a:pPr marL="800100" lvl="1" indent="-342900" algn="l">
              <a:buFont typeface="Arial" panose="020B0604020202020204" pitchFamily="34" charset="0"/>
              <a:buChar char="•"/>
            </a:pPr>
            <a:r>
              <a:rPr lang="en-US" sz="1600" dirty="0"/>
              <a:t>Pages – refer to the tawk.to hosted pages e.g. https://apainsurance.org/commercial.php</a:t>
            </a:r>
            <a:endParaRPr lang="en-US" sz="1600" dirty="0"/>
          </a:p>
          <a:p>
            <a:pPr algn="l"/>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948055"/>
          </a:xfrm>
        </p:spPr>
        <p:txBody>
          <a:bodyPr/>
          <a:p>
            <a:pPr algn="ctr"/>
            <a:r>
              <a:rPr lang="en-US" b="1" dirty="0">
                <a:solidFill>
                  <a:schemeClr val="bg1"/>
                </a:solidFill>
                <a:sym typeface="+mn-ea"/>
              </a:rPr>
              <a:t>GETTING STARTED: DASHBOARD</a:t>
            </a:r>
            <a:endParaRPr lang="en-US" b="1" dirty="0">
              <a:solidFill>
                <a:schemeClr val="bg1"/>
              </a:solidFill>
              <a:sym typeface="+mn-ea"/>
            </a:endParaRPr>
          </a:p>
        </p:txBody>
      </p:sp>
      <p:sp>
        <p:nvSpPr>
          <p:cNvPr id="5" name="Text Box 4"/>
          <p:cNvSpPr txBox="1"/>
          <p:nvPr/>
        </p:nvSpPr>
        <p:spPr>
          <a:xfrm>
            <a:off x="738505" y="2023110"/>
            <a:ext cx="5738495" cy="3969385"/>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When someone visits the APA website and initiates a chat using the live chat widget, agents will hear a notification sound.</a:t>
            </a:r>
            <a:endParaRPr lang="en-US" dirty="0"/>
          </a:p>
          <a:p>
            <a:pPr indent="0" algn="l">
              <a:buFont typeface="Arial" panose="020B0604020202020204" pitchFamily="34" charset="0"/>
              <a:buNone/>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On the</a:t>
            </a:r>
            <a:r>
              <a:rPr lang="en-US" b="1" dirty="0">
                <a:solidFill>
                  <a:schemeClr val="bg1"/>
                </a:solidFill>
                <a:sym typeface="+mn-ea"/>
              </a:rPr>
              <a:t> </a:t>
            </a:r>
            <a:r>
              <a:rPr lang="en-US" b="1" dirty="0">
                <a:solidFill>
                  <a:srgbClr val="FF0000"/>
                </a:solidFill>
                <a:sym typeface="+mn-ea"/>
              </a:rPr>
              <a:t>left side</a:t>
            </a:r>
            <a:r>
              <a:rPr lang="en-US" dirty="0">
                <a:solidFill>
                  <a:schemeClr val="bg1"/>
                </a:solidFill>
                <a:sym typeface="+mn-ea"/>
              </a:rPr>
              <a:t> of the </a:t>
            </a:r>
            <a:r>
              <a:rPr lang="en-US" b="1" dirty="0">
                <a:solidFill>
                  <a:srgbClr val="FF0000"/>
                </a:solidFill>
                <a:sym typeface="+mn-ea"/>
              </a:rPr>
              <a:t>dashboard</a:t>
            </a:r>
            <a:r>
              <a:rPr lang="en-US" dirty="0">
                <a:solidFill>
                  <a:srgbClr val="FF0000"/>
                </a:solidFill>
                <a:sym typeface="+mn-ea"/>
              </a:rPr>
              <a:t> </a:t>
            </a:r>
            <a:r>
              <a:rPr lang="en-US" dirty="0">
                <a:solidFill>
                  <a:schemeClr val="bg1"/>
                </a:solidFill>
                <a:sym typeface="+mn-ea"/>
              </a:rPr>
              <a:t>they will see that the visitor and the background color will be </a:t>
            </a:r>
            <a:r>
              <a:rPr lang="en-US" b="1" dirty="0">
                <a:solidFill>
                  <a:srgbClr val="FF0000"/>
                </a:solidFill>
                <a:sym typeface="+mn-ea"/>
              </a:rPr>
              <a:t>PINK</a:t>
            </a:r>
            <a:r>
              <a:rPr lang="en-US" dirty="0">
                <a:solidFill>
                  <a:schemeClr val="bg1"/>
                </a:solidFill>
                <a:sym typeface="+mn-ea"/>
              </a:rPr>
              <a:t>. That indicates the agent has an </a:t>
            </a:r>
            <a:r>
              <a:rPr lang="en-US" b="1" dirty="0">
                <a:solidFill>
                  <a:srgbClr val="FF0000"/>
                </a:solidFill>
                <a:sym typeface="+mn-ea"/>
              </a:rPr>
              <a:t>incoming chat</a:t>
            </a:r>
            <a:r>
              <a:rPr lang="en-US" dirty="0">
                <a:solidFill>
                  <a:schemeClr val="bg1"/>
                </a:solidFill>
                <a:sym typeface="+mn-ea"/>
              </a:rPr>
              <a:t> that needs to be answered.</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977265" y="1233805"/>
            <a:ext cx="9797415" cy="460375"/>
          </a:xfrm>
          <a:prstGeom prst="rect">
            <a:avLst/>
          </a:prstGeom>
          <a:noFill/>
        </p:spPr>
        <p:txBody>
          <a:bodyPr wrap="square" rtlCol="0">
            <a:spAutoFit/>
          </a:bodyPr>
          <a:p>
            <a:pPr algn="l"/>
            <a:r>
              <a:rPr lang="en-US" sz="2400" u="sng">
                <a:solidFill>
                  <a:schemeClr val="bg1"/>
                </a:solidFill>
              </a:rPr>
              <a:t>STEP TWO: INCOMING CAL</a:t>
            </a:r>
            <a:r>
              <a:rPr lang="en-US" sz="2400">
                <a:solidFill>
                  <a:schemeClr val="bg1"/>
                </a:solidFill>
              </a:rPr>
              <a:t>L</a:t>
            </a:r>
            <a:endParaRPr lang="en-US" sz="240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865" y="1598930"/>
            <a:ext cx="5199380" cy="356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857885"/>
          </a:xfrm>
        </p:spPr>
        <p:txBody>
          <a:bodyPr/>
          <a:p>
            <a:pPr algn="ctr"/>
            <a:r>
              <a:rPr lang="en-US" b="1" dirty="0">
                <a:solidFill>
                  <a:schemeClr val="bg1"/>
                </a:solidFill>
                <a:sym typeface="+mn-ea"/>
              </a:rPr>
              <a:t>GETTING STARTED: DASHBOARD</a:t>
            </a:r>
            <a:endParaRPr lang="en-US" b="1" dirty="0">
              <a:solidFill>
                <a:schemeClr val="bg1"/>
              </a:solidFill>
              <a:sym typeface="+mn-ea"/>
            </a:endParaRPr>
          </a:p>
        </p:txBody>
      </p:sp>
      <p:sp>
        <p:nvSpPr>
          <p:cNvPr id="5" name="Text Box 4"/>
          <p:cNvSpPr txBox="1"/>
          <p:nvPr/>
        </p:nvSpPr>
        <p:spPr>
          <a:xfrm>
            <a:off x="758190" y="1305560"/>
            <a:ext cx="5738495" cy="4246245"/>
          </a:xfrm>
          <a:prstGeom prst="rect">
            <a:avLst/>
          </a:prstGeom>
          <a:noFill/>
        </p:spPr>
        <p:txBody>
          <a:bodyPr wrap="square" rtlCol="0">
            <a:spAutoFit/>
          </a:bodyPr>
          <a:p>
            <a:pPr indent="0" fontAlgn="base">
              <a:buFont typeface="Arial" panose="020B0604020202020204" pitchFamily="34" charset="0"/>
              <a:buNone/>
            </a:pPr>
            <a:endParaRPr lang="en-US" dirty="0">
              <a:solidFill>
                <a:schemeClr val="bg1"/>
              </a:solidFill>
              <a:sym typeface="+mn-ea"/>
            </a:endParaRPr>
          </a:p>
          <a:p>
            <a:pPr marL="285750" indent="-285750" fontAlgn="base">
              <a:buFont typeface="Arial" panose="020B0604020202020204" pitchFamily="34" charset="0"/>
              <a:buChar char="•"/>
            </a:pPr>
            <a:r>
              <a:rPr lang="en-US" dirty="0">
                <a:solidFill>
                  <a:schemeClr val="bg1"/>
                </a:solidFill>
                <a:sym typeface="+mn-ea"/>
              </a:rPr>
              <a:t>To</a:t>
            </a:r>
            <a:r>
              <a:rPr lang="en-US" b="1" dirty="0">
                <a:solidFill>
                  <a:schemeClr val="bg1"/>
                </a:solidFill>
                <a:sym typeface="+mn-ea"/>
              </a:rPr>
              <a:t> </a:t>
            </a:r>
            <a:r>
              <a:rPr lang="en-US" b="1" dirty="0">
                <a:solidFill>
                  <a:srgbClr val="FF0000"/>
                </a:solidFill>
                <a:sym typeface="+mn-ea"/>
              </a:rPr>
              <a:t>Answer</a:t>
            </a:r>
            <a:r>
              <a:rPr lang="en-US" dirty="0">
                <a:solidFill>
                  <a:schemeClr val="bg1"/>
                </a:solidFill>
                <a:sym typeface="+mn-ea"/>
              </a:rPr>
              <a:t>, an agent will </a:t>
            </a:r>
            <a:r>
              <a:rPr lang="en-US" b="1" dirty="0">
                <a:solidFill>
                  <a:srgbClr val="FF0000"/>
                </a:solidFill>
                <a:sym typeface="+mn-ea"/>
              </a:rPr>
              <a:t>click on the visitor</a:t>
            </a:r>
            <a:r>
              <a:rPr lang="en-US" dirty="0">
                <a:solidFill>
                  <a:schemeClr val="bg1"/>
                </a:solidFill>
                <a:sym typeface="+mn-ea"/>
              </a:rPr>
              <a:t> (with PINK background) and a chat window will open. There are various chat answer background colors:</a:t>
            </a:r>
            <a:endParaRPr lang="en-US" dirty="0">
              <a:solidFill>
                <a:schemeClr val="bg1"/>
              </a:solidFill>
            </a:endParaRPr>
          </a:p>
          <a:p>
            <a:pPr marL="742950" lvl="1" indent="-285750" fontAlgn="base">
              <a:buFont typeface="Arial" panose="020B0604020202020204" pitchFamily="34" charset="0"/>
              <a:buChar char="•"/>
            </a:pPr>
            <a:r>
              <a:rPr lang="en-US" b="1" dirty="0">
                <a:solidFill>
                  <a:srgbClr val="FF0000"/>
                </a:solidFill>
                <a:sym typeface="+mn-ea"/>
              </a:rPr>
              <a:t>PINK</a:t>
            </a:r>
            <a:r>
              <a:rPr lang="en-US" dirty="0">
                <a:solidFill>
                  <a:srgbClr val="FF0000"/>
                </a:solidFill>
                <a:sym typeface="+mn-ea"/>
              </a:rPr>
              <a:t> </a:t>
            </a:r>
            <a:r>
              <a:rPr lang="en-US" b="1" dirty="0">
                <a:solidFill>
                  <a:srgbClr val="FF0000"/>
                </a:solidFill>
                <a:sym typeface="+mn-ea"/>
              </a:rPr>
              <a:t>Background</a:t>
            </a:r>
            <a:r>
              <a:rPr lang="en-US" b="1" dirty="0">
                <a:solidFill>
                  <a:schemeClr val="bg1"/>
                </a:solidFill>
                <a:sym typeface="+mn-ea"/>
              </a:rPr>
              <a:t> </a:t>
            </a:r>
            <a:r>
              <a:rPr lang="en-US" dirty="0">
                <a:solidFill>
                  <a:schemeClr val="bg1"/>
                </a:solidFill>
                <a:sym typeface="+mn-ea"/>
              </a:rPr>
              <a:t>– New incoming chat that has </a:t>
            </a:r>
            <a:r>
              <a:rPr lang="en-US" b="1" dirty="0">
                <a:solidFill>
                  <a:schemeClr val="bg1"/>
                </a:solidFill>
                <a:sym typeface="+mn-ea"/>
              </a:rPr>
              <a:t>not been answered</a:t>
            </a:r>
            <a:r>
              <a:rPr lang="en-US" dirty="0">
                <a:solidFill>
                  <a:schemeClr val="bg1"/>
                </a:solidFill>
                <a:sym typeface="+mn-ea"/>
              </a:rPr>
              <a:t>.</a:t>
            </a:r>
            <a:endParaRPr lang="en-US" dirty="0">
              <a:solidFill>
                <a:schemeClr val="bg1"/>
              </a:solidFill>
              <a:sym typeface="+mn-ea"/>
            </a:endParaRPr>
          </a:p>
          <a:p>
            <a:pPr marL="742950" lvl="1" indent="-285750" fontAlgn="base">
              <a:buFont typeface="Arial" panose="020B0604020202020204" pitchFamily="34" charset="0"/>
              <a:buChar char="•"/>
            </a:pPr>
            <a:r>
              <a:rPr lang="en-US" b="1" dirty="0">
                <a:solidFill>
                  <a:srgbClr val="FF0000"/>
                </a:solidFill>
                <a:sym typeface="+mn-ea"/>
              </a:rPr>
              <a:t>GREEN Bar</a:t>
            </a:r>
            <a:r>
              <a:rPr lang="en-US" dirty="0">
                <a:solidFill>
                  <a:schemeClr val="bg1"/>
                </a:solidFill>
                <a:sym typeface="+mn-ea"/>
              </a:rPr>
              <a:t> – Chat that has already been answered and is currently active.</a:t>
            </a:r>
            <a:endParaRPr lang="en-US" dirty="0">
              <a:solidFill>
                <a:schemeClr val="bg1"/>
              </a:solidFill>
              <a:sym typeface="+mn-ea"/>
            </a:endParaRPr>
          </a:p>
          <a:p>
            <a:pPr marL="742950" lvl="1" indent="-285750" fontAlgn="base">
              <a:buFont typeface="Arial" panose="020B0604020202020204" pitchFamily="34" charset="0"/>
              <a:buChar char="•"/>
            </a:pPr>
            <a:r>
              <a:rPr lang="en-US" b="1" dirty="0">
                <a:solidFill>
                  <a:srgbClr val="FF0000"/>
                </a:solidFill>
                <a:sym typeface="+mn-ea"/>
              </a:rPr>
              <a:t>GRAY Bar</a:t>
            </a:r>
            <a:r>
              <a:rPr lang="en-US" dirty="0">
                <a:solidFill>
                  <a:schemeClr val="bg1"/>
                </a:solidFill>
                <a:sym typeface="+mn-ea"/>
              </a:rPr>
              <a:t> – Chat that is active but </a:t>
            </a:r>
            <a:r>
              <a:rPr lang="en-US" b="1" dirty="0">
                <a:solidFill>
                  <a:schemeClr val="bg1"/>
                </a:solidFill>
                <a:sym typeface="+mn-ea"/>
              </a:rPr>
              <a:t>ANOTHER agen</a:t>
            </a:r>
            <a:r>
              <a:rPr lang="en-US" dirty="0">
                <a:solidFill>
                  <a:schemeClr val="bg1"/>
                </a:solidFill>
                <a:sym typeface="+mn-ea"/>
              </a:rPr>
              <a:t>t has answered.</a:t>
            </a:r>
            <a:endParaRPr lang="en-US" dirty="0">
              <a:solidFill>
                <a:schemeClr val="bg1"/>
              </a:solidFill>
              <a:sym typeface="+mn-ea"/>
            </a:endParaRPr>
          </a:p>
          <a:p>
            <a:pPr marL="742950" lvl="1" indent="-285750" fontAlgn="base">
              <a:buFont typeface="Arial" panose="020B0604020202020204" pitchFamily="34" charset="0"/>
              <a:buChar char="•"/>
            </a:pPr>
            <a:endParaRPr lang="en-US" dirty="0">
              <a:solidFill>
                <a:schemeClr val="bg1"/>
              </a:solidFill>
              <a:sym typeface="+mn-ea"/>
            </a:endParaRPr>
          </a:p>
          <a:p>
            <a:pPr marL="285750" indent="-285750" fontAlgn="base">
              <a:buFont typeface="Arial" panose="020B0604020202020204" pitchFamily="34" charset="0"/>
              <a:buChar char="•"/>
            </a:pPr>
            <a:r>
              <a:rPr lang="en-US" dirty="0">
                <a:solidFill>
                  <a:schemeClr val="bg1"/>
                </a:solidFill>
                <a:sym typeface="+mn-ea"/>
              </a:rPr>
              <a:t>The agent will then click on the </a:t>
            </a:r>
            <a:r>
              <a:rPr lang="en-US" b="1" dirty="0">
                <a:solidFill>
                  <a:srgbClr val="FF0000"/>
                </a:solidFill>
                <a:sym typeface="+mn-ea"/>
              </a:rPr>
              <a:t>JOIN BUTTON</a:t>
            </a:r>
            <a:r>
              <a:rPr lang="en-US" dirty="0">
                <a:solidFill>
                  <a:schemeClr val="bg1"/>
                </a:solidFill>
                <a:sym typeface="+mn-ea"/>
              </a:rPr>
              <a:t> at the bottom of the chat window. Once answered, the visitor chat area will have a green background.</a:t>
            </a: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838200" y="934085"/>
            <a:ext cx="9797415" cy="460375"/>
          </a:xfrm>
          <a:prstGeom prst="rect">
            <a:avLst/>
          </a:prstGeom>
          <a:noFill/>
        </p:spPr>
        <p:txBody>
          <a:bodyPr wrap="square" rtlCol="0">
            <a:spAutoFit/>
          </a:bodyPr>
          <a:p>
            <a:pPr algn="l"/>
            <a:r>
              <a:rPr lang="en-US" sz="2400" u="sng">
                <a:solidFill>
                  <a:schemeClr val="bg1"/>
                </a:solidFill>
              </a:rPr>
              <a:t>STEP TWO: ANSWERING INCOMING CAL</a:t>
            </a:r>
            <a:r>
              <a:rPr lang="en-US" sz="2400">
                <a:solidFill>
                  <a:schemeClr val="bg1"/>
                </a:solidFill>
              </a:rPr>
              <a:t>L</a:t>
            </a:r>
            <a:endParaRPr lang="en-US" sz="240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620" y="1796415"/>
            <a:ext cx="4531995" cy="968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906" y="308055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endParaRPr lang="en-US" sz="2000" u="sng" dirty="0"/>
          </a:p>
          <a:p>
            <a:pPr fontAlgn="base"/>
            <a:r>
              <a:rPr lang="en-US" sz="2000" dirty="0"/>
              <a:t>An agent can set either of the above status.</a:t>
            </a:r>
            <a:endParaRPr lang="en-US" sz="2000" dirty="0"/>
          </a:p>
          <a:p>
            <a:pPr marL="457200" lvl="1" indent="0" fontAlgn="base">
              <a:buNone/>
            </a:pPr>
            <a:r>
              <a:rPr lang="en-US" sz="1400" b="1" dirty="0"/>
              <a:t>Online Status</a:t>
            </a:r>
            <a:r>
              <a:rPr lang="en-US" sz="1400" dirty="0"/>
              <a:t> – Agent is online and available to answer incoming chats.</a:t>
            </a:r>
            <a:endParaRPr lang="en-US" sz="1400" dirty="0"/>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endParaRPr lang="en-US" sz="1400" dirty="0"/>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endParaRPr lang="en-US" sz="1400" dirty="0"/>
          </a:p>
          <a:p>
            <a:pPr lvl="1" fontAlgn="base"/>
            <a:endParaRPr lang="en-US" sz="1600" dirty="0"/>
          </a:p>
          <a:p>
            <a:r>
              <a:rPr lang="en-US" sz="2000" dirty="0"/>
              <a:t>Status is changed by navigating to the top right of the tawk.to dashboard and using the drop down menu.</a:t>
            </a:r>
            <a:endParaRPr lang="en-US" sz="2000" dirty="0"/>
          </a:p>
          <a:p>
            <a:pPr marL="0" indent="0">
              <a:buNone/>
            </a:pPr>
            <a:br>
              <a:rPr lang="en-US" sz="2000" dirty="0"/>
            </a:br>
            <a:endParaRPr lang="en-US"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dirty="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a:t>
            </a:r>
            <a:endParaRPr lang="en-GB" sz="2000" u="sng" dirty="0"/>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endParaRPr lang="en-US" sz="2000" dirty="0"/>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Miss chats can be viewed quickly by selecting </a:t>
            </a:r>
            <a:r>
              <a:rPr lang="en-US" sz="2000" b="1" dirty="0"/>
              <a:t>Unassigned</a:t>
            </a:r>
            <a:r>
              <a:rPr lang="en-US" sz="2000" dirty="0"/>
              <a:t> as a filter. </a:t>
            </a:r>
            <a:endParaRPr lang="en-US" sz="2000" dirty="0"/>
          </a:p>
          <a:p>
            <a:pPr fontAlgn="base"/>
            <a:r>
              <a:rPr lang="en-US" sz="2000" dirty="0"/>
              <a:t>Clicking on a message in the list of messages will open a window where an agent can view the chat transcript or ticket as well as other details such as : </a:t>
            </a:r>
            <a:endParaRPr lang="en-US" sz="2000" dirty="0"/>
          </a:p>
          <a:p>
            <a:pPr lvl="1"/>
            <a:r>
              <a:rPr lang="en-US" sz="1600" dirty="0"/>
              <a:t>Visitor location</a:t>
            </a:r>
            <a:endParaRPr lang="en-US" sz="1600" dirty="0"/>
          </a:p>
          <a:p>
            <a:pPr lvl="1"/>
            <a:r>
              <a:rPr lang="en-US" sz="1600" dirty="0"/>
              <a:t>Ip address</a:t>
            </a:r>
            <a:endParaRPr lang="en-US" sz="1600" dirty="0"/>
          </a:p>
          <a:p>
            <a:pPr lvl="1"/>
            <a:r>
              <a:rPr lang="en-US" sz="1600" dirty="0"/>
              <a:t>Notes</a:t>
            </a:r>
            <a:endParaRPr lang="en-US" sz="1600" dirty="0"/>
          </a:p>
          <a:p>
            <a:pPr lvl="1"/>
            <a:r>
              <a:rPr lang="en-US" sz="1600" dirty="0"/>
              <a:t>Last visit etc.</a:t>
            </a:r>
            <a:endParaRPr lang="en-GB" sz="2000" u="sng" dirty="0"/>
          </a:p>
          <a:p>
            <a:r>
              <a:rPr lang="en-US" sz="2000" dirty="0"/>
              <a:t>The search box above the messaging section can be used to quickly find a chat or ticket.</a:t>
            </a:r>
            <a:endParaRPr lang="en-US" sz="2000" dirty="0"/>
          </a:p>
          <a:p>
            <a:endParaRPr lang="en-US" sz="2000" dirty="0"/>
          </a:p>
          <a:p>
            <a:pPr marL="457200" lvl="1" indent="0">
              <a:buNone/>
            </a:pPr>
            <a:endParaRPr lang="en-US"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8507</Words>
  <Application>WPS Presentation</Application>
  <PresentationFormat>Widescreen</PresentationFormat>
  <Paragraphs>280</Paragraphs>
  <Slides>26</Slides>
  <Notes>0</Notes>
  <HiddenSlides>1</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SimSun</vt:lpstr>
      <vt:lpstr>Wingdings</vt:lpstr>
      <vt:lpstr>Calibri Light</vt:lpstr>
      <vt:lpstr>Calibri</vt:lpstr>
      <vt:lpstr>Microsoft YaHei</vt:lpstr>
      <vt:lpstr>Arial Unicode MS</vt:lpstr>
      <vt:lpstr>Office Theme</vt:lpstr>
      <vt:lpstr>1_Office Theme</vt:lpstr>
      <vt:lpstr>Live chat support &amp; messaging application </vt:lpstr>
      <vt:lpstr>WHAT IS TAWK.TO</vt:lpstr>
      <vt:lpstr>GETTING STARTED</vt:lpstr>
      <vt:lpstr>Getting Started</vt:lpstr>
      <vt:lpstr>GETTING STARTED: DASHBOARD</vt:lpstr>
      <vt:lpstr>GETTING STARTED: DASHBOARD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peter</cp:lastModifiedBy>
  <cp:revision>58</cp:revision>
  <dcterms:created xsi:type="dcterms:W3CDTF">2019-09-23T08:12:00Z</dcterms:created>
  <dcterms:modified xsi:type="dcterms:W3CDTF">2019-09-24T08:15:19Z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1033-11.2.0.8888</vt:lpwstr>
  </property>
</Properties>
</file>