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330" y="127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2814321"/>
            <a:ext cx="79444213" cy="59918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BE83-0AF5-4294-81EC-E4B6D6A3F9A5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C4F4-353D-4723-BF13-6011095C7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33" Type="http://schemas.openxmlformats.org/officeDocument/2006/relationships/image" Target="../media/image32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gif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9296400" y="13411200"/>
            <a:ext cx="10591800" cy="8408675"/>
            <a:chOff x="9296400" y="13308325"/>
            <a:chExt cx="10591800" cy="8408675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00" y="13308325"/>
              <a:ext cx="5521962" cy="4141474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00" y="17499326"/>
              <a:ext cx="5521962" cy="4141474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6238" y="13308325"/>
              <a:ext cx="5521962" cy="4141472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6238" y="17499326"/>
              <a:ext cx="5521962" cy="4141472"/>
            </a:xfrm>
            <a:prstGeom prst="rect">
              <a:avLst/>
            </a:prstGeom>
          </p:spPr>
        </p:pic>
        <p:sp>
          <p:nvSpPr>
            <p:cNvPr id="146" name="TextBox 145"/>
            <p:cNvSpPr txBox="1"/>
            <p:nvPr/>
          </p:nvSpPr>
          <p:spPr>
            <a:xfrm>
              <a:off x="16230600" y="21393835"/>
              <a:ext cx="19812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Location error (meters)</a:t>
              </a:r>
              <a:endParaRPr lang="en-US" sz="15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230600" y="17194525"/>
              <a:ext cx="19812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Location error (meters)</a:t>
              </a:r>
              <a:endParaRPr lang="en-US" sz="15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896600" y="17194525"/>
              <a:ext cx="25146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Orientation error (degrees)</a:t>
              </a:r>
              <a:endParaRPr lang="en-US" sz="15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972800" y="21393835"/>
              <a:ext cx="23622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Orientation error (degrees)</a:t>
              </a:r>
              <a:endParaRPr lang="en-US" sz="15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163800" y="13396193"/>
              <a:ext cx="4191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Percent of queries within X meters: GPS</a:t>
              </a:r>
              <a:endParaRPr lang="en-US" sz="18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058400" y="13396193"/>
              <a:ext cx="4572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Percent of queries within X degrees: Compass</a:t>
              </a:r>
              <a:endParaRPr lang="en-US" sz="1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 rot="16200000">
              <a:off x="13725184" y="15154617"/>
              <a:ext cx="198119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Percentage of queries</a:t>
              </a:r>
              <a:endParaRPr lang="en-US" sz="1500" dirty="0"/>
            </a:p>
          </p:txBody>
        </p:sp>
        <p:sp>
          <p:nvSpPr>
            <p:cNvPr id="143" name="TextBox 142"/>
            <p:cNvSpPr txBox="1"/>
            <p:nvPr/>
          </p:nvSpPr>
          <p:spPr>
            <a:xfrm rot="16200000">
              <a:off x="13725184" y="19269418"/>
              <a:ext cx="198119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Percentage of queries</a:t>
              </a:r>
              <a:endParaRPr lang="en-US" sz="1500" dirty="0"/>
            </a:p>
          </p:txBody>
        </p:sp>
        <p:sp>
          <p:nvSpPr>
            <p:cNvPr id="144" name="TextBox 143"/>
            <p:cNvSpPr txBox="1"/>
            <p:nvPr/>
          </p:nvSpPr>
          <p:spPr>
            <a:xfrm rot="16200000">
              <a:off x="8619783" y="19269418"/>
              <a:ext cx="198119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Percentage of queries</a:t>
              </a:r>
              <a:endParaRPr lang="en-US" sz="1500" dirty="0"/>
            </a:p>
          </p:txBody>
        </p:sp>
        <p:sp>
          <p:nvSpPr>
            <p:cNvPr id="145" name="TextBox 144"/>
            <p:cNvSpPr txBox="1"/>
            <p:nvPr/>
          </p:nvSpPr>
          <p:spPr>
            <a:xfrm rot="16200000">
              <a:off x="8619783" y="15078418"/>
              <a:ext cx="198119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Percentage of queries</a:t>
              </a:r>
              <a:endParaRPr lang="en-US" sz="15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3774400" y="17888635"/>
            <a:ext cx="9144000" cy="3752165"/>
            <a:chOff x="23774400" y="18041035"/>
            <a:chExt cx="9144000" cy="3752165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0" y="18135600"/>
              <a:ext cx="4738255" cy="3553692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0146" y="18135600"/>
              <a:ext cx="4738254" cy="3553692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 rot="16200000">
              <a:off x="23050501" y="19726618"/>
              <a:ext cx="198119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Percentage of queries</a:t>
              </a:r>
              <a:endParaRPr lang="en-US" sz="1500" dirty="0"/>
            </a:p>
          </p:txBody>
        </p:sp>
        <p:sp>
          <p:nvSpPr>
            <p:cNvPr id="100" name="TextBox 99"/>
            <p:cNvSpPr txBox="1"/>
            <p:nvPr/>
          </p:nvSpPr>
          <p:spPr>
            <a:xfrm rot="16200000">
              <a:off x="27441183" y="19726618"/>
              <a:ext cx="198119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Percentage of queries</a:t>
              </a:r>
              <a:endParaRPr lang="en-US" sz="15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5222200" y="21470035"/>
              <a:ext cx="19812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Location error (meters)</a:t>
              </a:r>
              <a:endParaRPr lang="en-US" sz="15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641800" y="21470035"/>
              <a:ext cx="19812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Location error (meters)</a:t>
              </a:r>
              <a:endParaRPr lang="en-US" sz="15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4536400" y="18135600"/>
              <a:ext cx="33528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8956000" y="18135600"/>
              <a:ext cx="33528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441400" y="18041035"/>
              <a:ext cx="35052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/>
                <a:t>Percent of queries within X meters</a:t>
              </a:r>
              <a:endParaRPr lang="en-US" sz="15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6974800" y="2666358"/>
            <a:ext cx="5603600" cy="5868042"/>
            <a:chOff x="38199836" y="10058400"/>
            <a:chExt cx="8367482" cy="8762358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9836" y="10058400"/>
              <a:ext cx="8367482" cy="8762358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3815000" y="16027806"/>
              <a:ext cx="2516038" cy="6611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Δ</a:t>
              </a:r>
              <a:r>
                <a:rPr lang="en-US" sz="2000" dirty="0" smtClean="0"/>
                <a:t>yaw = 26</a:t>
              </a:r>
              <a:r>
                <a:rPr lang="en-US" sz="2800" dirty="0" smtClean="0"/>
                <a:t>°</a:t>
              </a:r>
              <a:endParaRPr lang="en-US" sz="2800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9624000" y="12877800"/>
              <a:ext cx="10668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41833800" y="15240000"/>
              <a:ext cx="3048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3738800" y="134874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262800" y="154686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538400" y="169164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1300400" y="119634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633400" y="10668000"/>
              <a:ext cx="8382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339000" y="176784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28" y="19009518"/>
            <a:ext cx="2269272" cy="164068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089958"/>
            <a:ext cx="3887410" cy="27794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1200" y="3352800"/>
            <a:ext cx="3063176" cy="366959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3774400" y="457200"/>
            <a:ext cx="0" cy="2103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0" y="228600"/>
            <a:ext cx="1463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Single View Pose Estimation of Mobile Devices in Urban Environments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332204"/>
            <a:ext cx="13716000" cy="56593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56054" y="3176826"/>
            <a:ext cx="58179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u="sng" dirty="0" smtClean="0">
                <a:latin typeface="Copperplate Gothic Light" pitchFamily="34" charset="0"/>
              </a:rPr>
              <a:t>System Layout</a:t>
            </a:r>
            <a:endParaRPr lang="en-US" sz="5000" u="sng" dirty="0">
              <a:latin typeface="Copperplate Gothic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0" y="2362200"/>
            <a:ext cx="1463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 Aaron </a:t>
            </a:r>
            <a:r>
              <a:rPr lang="en-US" sz="3200" dirty="0" err="1" smtClean="0">
                <a:solidFill>
                  <a:schemeClr val="tx2"/>
                </a:solidFill>
              </a:rPr>
              <a:t>Hallquist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&amp;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Avideh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Zakhor</a:t>
            </a:r>
            <a:r>
              <a:rPr lang="en-US" sz="3200" dirty="0" smtClean="0">
                <a:solidFill>
                  <a:schemeClr val="tx2"/>
                </a:solidFill>
              </a:rPr>
              <a:t>, EECS, UC Berkeley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2286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1. Pose Estimation Overview</a:t>
            </a:r>
          </a:p>
          <a:p>
            <a:pPr marL="228600" indent="-228600">
              <a:buClr>
                <a:srgbClr val="92D050"/>
              </a:buClr>
            </a:pPr>
            <a:endParaRPr lang="en-US" sz="1200" b="1" u="sng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114300" indent="-114300">
              <a:buClr>
                <a:srgbClr val="92D050"/>
              </a:buClr>
            </a:pP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Goal: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Recover the pose of a cell phone: </a:t>
            </a:r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Image retrieval from a database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using an image produced by the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cell phone [Zhang et. al. ’11].</a:t>
            </a:r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Using the matching images, cell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phone sensors, and urban scene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assumptions to estimate pose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(focus of paper and poster).</a:t>
            </a:r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Clr>
                <a:schemeClr val="tx2"/>
              </a:buClr>
            </a:pP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Motivations:</a:t>
            </a:r>
            <a:endParaRPr lang="en-US" sz="18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Provide feedback to the user about his position over time.</a:t>
            </a:r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Transfer metadata from the database to query image(tag transfer).</a:t>
            </a:r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Geo-tagging of urban images, improving upon GPS and compass.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151426" y="304800"/>
            <a:ext cx="4763974" cy="2748830"/>
            <a:chOff x="570580" y="1759604"/>
            <a:chExt cx="11621420" cy="670560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580" y="1759604"/>
              <a:ext cx="11621420" cy="670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Isosceles Triangle 17"/>
            <p:cNvSpPr/>
            <p:nvPr/>
          </p:nvSpPr>
          <p:spPr bwMode="auto">
            <a:xfrm rot="14400000">
              <a:off x="3982993" y="3813422"/>
              <a:ext cx="3014060" cy="2491632"/>
            </a:xfrm>
            <a:prstGeom prst="triangle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4190998" y="5569604"/>
              <a:ext cx="304800" cy="30480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28600" y="4598075"/>
            <a:ext cx="563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2. System Process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(see center section for layout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)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Estimate pitch and roll by determining the direction of gravity with the cell phone accelerometer.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Estimate yaw for the phone and planes describing urban building faces with vanishing points.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Solve for a reduced parameter homography matrix using an urban assumption that the scene is planar.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600" y="9675674"/>
            <a:ext cx="464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4. 3D Image Database</a:t>
            </a:r>
          </a:p>
          <a:p>
            <a:pPr marL="228600" indent="-228600">
              <a:buClr>
                <a:srgbClr val="92D050"/>
              </a:buClr>
              <a:buFont typeface="Arial" charset="0"/>
              <a:buChar char="•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Geo-tagged image panoramas</a:t>
            </a:r>
          </a:p>
          <a:p>
            <a:pPr marL="454025" lvl="2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Image view, depth and plane maps</a:t>
            </a:r>
          </a:p>
          <a:p>
            <a:pPr marL="454025" lvl="2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Position and orientation is known</a:t>
            </a:r>
            <a:endParaRPr lang="en-US" sz="1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7010400"/>
            <a:ext cx="1158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3. Cell Phone Sensors</a:t>
            </a:r>
          </a:p>
          <a:p>
            <a:pPr>
              <a:buClr>
                <a:srgbClr val="92D050"/>
              </a:buClr>
            </a:pPr>
            <a:endParaRPr lang="en-US" sz="1200" b="1" u="sng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GPS –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latitude and longitude</a:t>
            </a:r>
          </a:p>
          <a:p>
            <a:pPr marL="454025" lvl="2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Multipath from buildings → error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Accelerometer –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pitch and roll</a:t>
            </a:r>
          </a:p>
          <a:p>
            <a:pPr marL="457200" lvl="2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Requires steady phone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Compass –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yaw</a:t>
            </a:r>
          </a:p>
          <a:p>
            <a:pPr marL="454025" lvl="2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Magnetic interference from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trains and power lines → error</a:t>
            </a:r>
            <a:endParaRPr lang="en-US" sz="1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39000"/>
            <a:ext cx="4311016" cy="3117196"/>
          </a:xfrm>
          <a:prstGeom prst="rect">
            <a:avLst/>
          </a:prstGeom>
        </p:spPr>
      </p:pic>
      <p:pic>
        <p:nvPicPr>
          <p:cNvPr id="27" name="Picture 26"/>
          <p:cNvPicPr>
            <a:picLocks noGrp="1"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06" y="11434256"/>
            <a:ext cx="721772" cy="144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351580" y="11298836"/>
            <a:ext cx="1753820" cy="1538182"/>
            <a:chOff x="5779878" y="3270047"/>
            <a:chExt cx="1835109" cy="1523851"/>
          </a:xfrm>
        </p:grpSpPr>
        <p:sp>
          <p:nvSpPr>
            <p:cNvPr id="29" name="Isosceles Triangle 28"/>
            <p:cNvSpPr/>
            <p:nvPr/>
          </p:nvSpPr>
          <p:spPr>
            <a:xfrm rot="3600000">
              <a:off x="5769046" y="3797240"/>
              <a:ext cx="1066216" cy="9143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>
              <a:off x="5703960" y="3577958"/>
              <a:ext cx="1066216" cy="9143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7200000">
              <a:off x="5769047" y="3345965"/>
              <a:ext cx="1066215" cy="9143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4400000">
              <a:off x="6559604" y="3352321"/>
              <a:ext cx="1066216" cy="9143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16200000">
              <a:off x="6624690" y="3571604"/>
              <a:ext cx="1066216" cy="9143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8000000">
              <a:off x="6559604" y="3803600"/>
              <a:ext cx="1066216" cy="9143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57480" y="10363200"/>
            <a:ext cx="3962720" cy="5233898"/>
            <a:chOff x="16042036" y="7318106"/>
            <a:chExt cx="4339528" cy="563589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036" y="7318106"/>
              <a:ext cx="4339528" cy="228277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3000" y="9296400"/>
              <a:ext cx="3657600" cy="18288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3000" y="11125200"/>
              <a:ext cx="3657599" cy="1828800"/>
            </a:xfrm>
            <a:prstGeom prst="rect">
              <a:avLst/>
            </a:prstGeom>
          </p:spPr>
        </p:pic>
      </p:grpSp>
      <p:pic>
        <p:nvPicPr>
          <p:cNvPr id="39" name="Picture 38" descr="earthmine.jp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59568"/>
            <a:ext cx="2533528" cy="169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04800" y="13003649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5800" algn="l"/>
              </a:tabLst>
            </a:pPr>
            <a:r>
              <a:rPr lang="en-US" sz="1400" b="1" dirty="0" smtClean="0"/>
              <a:t>Left</a:t>
            </a:r>
            <a:r>
              <a:rPr lang="en-US" sz="1400" dirty="0" smtClean="0"/>
              <a:t>:  	</a:t>
            </a:r>
            <a:r>
              <a:rPr lang="en-US" sz="1400" dirty="0" err="1" smtClean="0"/>
              <a:t>Earthmine</a:t>
            </a:r>
            <a:r>
              <a:rPr lang="en-US" sz="1400" dirty="0" smtClean="0"/>
              <a:t> vehicle generating image panoramas. </a:t>
            </a:r>
          </a:p>
          <a:p>
            <a:pPr>
              <a:tabLst>
                <a:tab pos="685800" algn="l"/>
              </a:tabLst>
            </a:pPr>
            <a:r>
              <a:rPr lang="en-US" sz="1400" b="1" dirty="0" smtClean="0"/>
              <a:t>Middle</a:t>
            </a:r>
            <a:r>
              <a:rPr lang="en-US" sz="1400" dirty="0" smtClean="0"/>
              <a:t>:  	Six rectilinear scenes from each panorama.</a:t>
            </a:r>
          </a:p>
          <a:p>
            <a:pPr>
              <a:tabLst>
                <a:tab pos="685800" algn="l"/>
              </a:tabLst>
            </a:pPr>
            <a:r>
              <a:rPr lang="en-US" sz="1400" b="1" dirty="0" smtClean="0"/>
              <a:t>Right</a:t>
            </a:r>
            <a:r>
              <a:rPr lang="en-US" sz="1400" dirty="0" smtClean="0"/>
              <a:t>:     	An example set of image panoramas, with the scene</a:t>
            </a:r>
            <a:br>
              <a:rPr lang="en-US" sz="1400" dirty="0" smtClean="0"/>
            </a:br>
            <a:r>
              <a:rPr lang="en-US" sz="1400" dirty="0" smtClean="0"/>
              <a:t> 	(middle), its depth map (top), and its plane map (bottom).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600" y="14020800"/>
            <a:ext cx="579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5. Pose Estimation Parameters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Homography mappings are an application of planar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scene assumptions to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epipolar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geometry.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parameter equations throughout the poster, </a:t>
            </a: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marks unknown and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blue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marks known parameters.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461963" indent="-346075">
              <a:buClr>
                <a:schemeClr val="tx2"/>
              </a:buClr>
              <a:buSzPct val="100000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7663" indent="-228600"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8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from homography + scale = 9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unknown parameters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573088" lvl="1" indent="-22860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(3) Relative orientation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R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(yaw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pitch,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 roll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573088" lvl="1" indent="-22860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(1) Ratio of translation distance</a:t>
            </a:r>
            <a:br>
              <a:rPr lang="en-US" sz="1800" dirty="0">
                <a:latin typeface="Calibri" pitchFamily="34" charset="0"/>
                <a:cs typeface="Calibri" pitchFamily="34" charset="0"/>
              </a:rPr>
            </a:br>
            <a:r>
              <a:rPr lang="en-US" sz="1800" dirty="0">
                <a:latin typeface="Calibri" pitchFamily="34" charset="0"/>
                <a:cs typeface="Calibri" pitchFamily="34" charset="0"/>
              </a:rPr>
              <a:t>to plane distance r = |t|/d</a:t>
            </a:r>
          </a:p>
          <a:p>
            <a:pPr marL="573088" lvl="1" indent="-22860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(2) Direction of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translation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573088" lvl="1" indent="-22860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(2) Direction of plane normal</a:t>
            </a:r>
          </a:p>
          <a:p>
            <a:pPr marL="573088" lvl="1" indent="-22860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(1) Distance to plane d (scale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3" name="Picture 42" descr="9-0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7200" y="15798288"/>
            <a:ext cx="5533706" cy="58471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144000" y="457200"/>
            <a:ext cx="0" cy="2103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orientation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205464" y="16739312"/>
            <a:ext cx="2347736" cy="405688"/>
          </a:xfrm>
          <a:prstGeom prst="rect">
            <a:avLst/>
          </a:prstGeom>
        </p:spPr>
      </p:pic>
      <p:pic>
        <p:nvPicPr>
          <p:cNvPr id="52" name="Picture 51" descr="orientation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205466" y="17272712"/>
            <a:ext cx="2347731" cy="405688"/>
          </a:xfrm>
          <a:prstGeom prst="rect">
            <a:avLst/>
          </a:prstGeom>
        </p:spPr>
      </p:pic>
      <p:pic>
        <p:nvPicPr>
          <p:cNvPr id="53" name="Picture 52" descr="orientation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05466" y="17806112"/>
            <a:ext cx="2347731" cy="405688"/>
          </a:xfrm>
          <a:prstGeom prst="rect">
            <a:avLst/>
          </a:prstGeom>
        </p:spPr>
      </p:pic>
      <p:pic>
        <p:nvPicPr>
          <p:cNvPr id="54" name="Picture 53" descr="orientation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205466" y="18288000"/>
            <a:ext cx="2347731" cy="405688"/>
          </a:xfrm>
          <a:prstGeom prst="rect">
            <a:avLst/>
          </a:prstGeom>
        </p:spPr>
      </p:pic>
      <p:pic>
        <p:nvPicPr>
          <p:cNvPr id="55" name="Picture 54" descr="orientation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183329" y="18745200"/>
            <a:ext cx="1241335" cy="40568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28600" y="19202400"/>
            <a:ext cx="5257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6. Vanishing Points</a:t>
            </a:r>
          </a:p>
          <a:p>
            <a:pPr marL="342900" indent="-342900">
              <a:buClr>
                <a:schemeClr val="tx2"/>
              </a:buClr>
              <a:buFont typeface="Arial" pitchFamily="34" charset="0"/>
              <a:buChar char="•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Find yaw and planes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with the vanishing lines.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Detect vanishing points in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cell phone and database images to estimate plane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normals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for the both scenes’ building faces.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(system details continue on top right)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3000" y="228600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7. Alignment for Yaw</a:t>
            </a:r>
          </a:p>
          <a:p>
            <a:pPr marL="342900" indent="-342900">
              <a:buClr>
                <a:schemeClr val="tx2"/>
              </a:buClr>
              <a:buFont typeface="Arial" pitchFamily="34" charset="0"/>
              <a:buChar char="•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Assume all building faces are upright, →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ltitude does not factor into plane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normals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→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here is only the yaw direction of plane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normals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to be determined (one parameter).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Compass error on the phone → the direction of plane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normals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detected in cell phone and database imagery will be offset.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Align vanishing points in the query image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with those in the database image.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Alignment gives phone yaw.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Alignment choice:</a:t>
            </a:r>
          </a:p>
          <a:p>
            <a:pPr marL="574675" lvl="1" indent="-231775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Assume compass yaw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error Δyaw &lt; 50</a:t>
            </a:r>
            <a:r>
              <a:rPr lang="en-US" sz="1800" dirty="0" smtClean="0"/>
              <a:t>°.</a:t>
            </a:r>
            <a:endParaRPr lang="en-US" sz="1800" dirty="0">
              <a:latin typeface="Calibri" pitchFamily="34" charset="0"/>
            </a:endParaRPr>
          </a:p>
          <a:p>
            <a:pPr marL="566738" lvl="1" indent="-223838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Optimizes for strongest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alignment of vanishing pts.</a:t>
            </a:r>
          </a:p>
          <a:p>
            <a:pPr marL="228600" lvl="1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From the alignment, extract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a set of normal vectors.</a:t>
            </a:r>
          </a:p>
          <a:p>
            <a:pPr marL="566738" lvl="1" indent="-223838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Plane normal set to be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perpendicular to both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gravity and vanishing pt.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98800" y="1828800"/>
            <a:ext cx="4038600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  <a:tabLst>
                <a:tab pos="182880" algn="l"/>
              </a:tabLst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Sample vanishing points on the horizontal plane.</a:t>
            </a:r>
          </a:p>
          <a:p>
            <a:pPr marL="171450" indent="-171450">
              <a:tabLst>
                <a:tab pos="182880" algn="l"/>
              </a:tabLst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Length represents weight of VP.</a:t>
            </a:r>
          </a:p>
          <a:p>
            <a:pPr marL="461963" indent="-171450">
              <a:tabLst>
                <a:tab pos="465138" algn="l"/>
              </a:tabLst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Direction represents yaw bearing of VP. </a:t>
            </a:r>
          </a:p>
          <a:p>
            <a:pPr marL="461963" indent="-171450">
              <a:tabLst>
                <a:tab pos="465138" algn="l"/>
              </a:tabLst>
            </a:pPr>
            <a:r>
              <a:rPr lang="en-US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 represents the VPs from query image. </a:t>
            </a:r>
          </a:p>
          <a:p>
            <a:pPr marL="461963" indent="-171450">
              <a:tabLst>
                <a:tab pos="465138" algn="l"/>
              </a:tabLst>
            </a:pPr>
            <a:r>
              <a:rPr lang="en-US" sz="1500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Green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 represents the VPs from db image.</a:t>
            </a:r>
          </a:p>
          <a:p>
            <a:pPr marL="461963" indent="-171450">
              <a:tabLst>
                <a:tab pos="465138" algn="l"/>
              </a:tabLst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Blue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 arrows link the aligned vanishing points.</a:t>
            </a:r>
          </a:p>
          <a:p>
            <a:pPr marL="171450" indent="-171450">
              <a:tabLst>
                <a:tab pos="182880" algn="l"/>
              </a:tabLst>
            </a:pPr>
            <a:r>
              <a:rPr lang="en-US" sz="1500" dirty="0" smtClean="0">
                <a:latin typeface="Calibri" pitchFamily="34" charset="0"/>
                <a:cs typeface="Calibri" pitchFamily="34" charset="0"/>
              </a:rPr>
              <a:t>Compass error Δyaw is the alignment chosen.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3291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3291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3291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4003000" y="563880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8. Constrained Homography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Cell phone sensors, urban scene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assumptions, and vanishing points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have reduced the number of free 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parameters to 4, highlighted below in red.</a:t>
            </a:r>
          </a:p>
        </p:txBody>
      </p:sp>
      <p:pic>
        <p:nvPicPr>
          <p:cNvPr id="79" name="Picture 78" descr="9-0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4155400" y="7467600"/>
            <a:ext cx="6004786" cy="63448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0" y="8534400"/>
            <a:ext cx="4932772" cy="144392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0" y="9982200"/>
            <a:ext cx="4928782" cy="1442632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4003000" y="8186678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Solve for the homography using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SIFT feature matches between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images and the robust estimation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algorithm RANSAC.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Total of 3 constraints in the error metric constrained homography:</a:t>
            </a:r>
          </a:p>
          <a:p>
            <a:pPr marL="576263" lvl="1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(2) reprojection error of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SIFT feature matches.</a:t>
            </a:r>
          </a:p>
          <a:p>
            <a:pPr marL="576263" lvl="1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(1) feature depth error</a:t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relative to 3D database.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660600" y="11811000"/>
            <a:ext cx="4928782" cy="144257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24003000" y="11125200"/>
            <a:ext cx="365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9. Common Problem Cases</a:t>
            </a:r>
          </a:p>
          <a:p>
            <a:pPr marL="228600" indent="-228600">
              <a:buClr>
                <a:srgbClr val="92D050"/>
              </a:buClr>
            </a:pPr>
            <a:endParaRPr lang="en-US" sz="1200" b="1" u="sng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/>
              <a:t>Incorrect image retrieval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/>
              <a:t>Lack of a dominant plane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/>
              <a:t>Alignment of incorrect planes giving erroneous yaw estimate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/>
              <a:t>Highly different orientation between matching images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/>
              <a:t>Repeated features resulting from regular patterns in the scene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/>
              <a:t>Different lighting or occlusion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660601" y="14701370"/>
            <a:ext cx="4928780" cy="144257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7660601" y="16154400"/>
            <a:ext cx="4928780" cy="144257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27660600" y="17602200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Above: Various examples of failure cases, with query on left.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4003000" y="14325600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10. System Dependencies</a:t>
            </a:r>
            <a:endParaRPr lang="en-US" sz="2400" i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endParaRPr lang="en-US" sz="1200" i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plots below show the effects of some system issues above.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Both show a cumulative plot of location error for Oakland.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On the left is performance when ground truth yaw is used in place of the result from VP alignment.</a:t>
            </a:r>
          </a:p>
          <a:p>
            <a:pPr marL="228600" indent="-2286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On the right are the results when query images with incorrect retrievals (see top image on right) are included in performance.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9601200" y="9129385"/>
            <a:ext cx="9677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36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Experimental Results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rgbClr val="92D050"/>
              </a:buClr>
              <a:buFont typeface="Arial" charset="0"/>
              <a:buChar char="•"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Below are cumulative plots of location error for </a:t>
            </a:r>
            <a:br>
              <a:rPr lang="en-US" sz="2700" dirty="0" smtClean="0">
                <a:latin typeface="Calibri" pitchFamily="34" charset="0"/>
                <a:cs typeface="Calibri" pitchFamily="34" charset="0"/>
              </a:rPr>
            </a:br>
            <a:r>
              <a:rPr lang="en-US" sz="2700" dirty="0" smtClean="0">
                <a:latin typeface="Calibri" pitchFamily="34" charset="0"/>
                <a:cs typeface="Calibri" pitchFamily="34" charset="0"/>
              </a:rPr>
              <a:t>Oakland with dataset properties to the right.</a:t>
            </a:r>
            <a:endParaRPr lang="en-US" sz="2700" dirty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Top plots show compass (left) and GPS (right)</a:t>
            </a:r>
          </a:p>
          <a:p>
            <a:pPr marL="2286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2700" dirty="0" smtClean="0">
                <a:latin typeface="Calibri" pitchFamily="34" charset="0"/>
                <a:cs typeface="Calibri" pitchFamily="34" charset="0"/>
              </a:rPr>
              <a:t>Bottom plots show vanishing point (left) and </a:t>
            </a:r>
            <a:br>
              <a:rPr lang="en-US" sz="2700" dirty="0" smtClean="0">
                <a:latin typeface="Calibri" pitchFamily="34" charset="0"/>
                <a:cs typeface="Calibri" pitchFamily="34" charset="0"/>
              </a:rPr>
            </a:br>
            <a:r>
              <a:rPr lang="en-US" sz="2700" dirty="0" smtClean="0">
                <a:latin typeface="Calibri" pitchFamily="34" charset="0"/>
                <a:cs typeface="Calibri" pitchFamily="34" charset="0"/>
              </a:rPr>
              <a:t>constrained homography estimation (right).</a:t>
            </a:r>
          </a:p>
          <a:p>
            <a:pPr marL="2286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27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Observation: </a:t>
            </a:r>
            <a:r>
              <a:rPr lang="en-US" sz="27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sz="27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to 4 times as many queries </a:t>
            </a:r>
            <a:br>
              <a:rPr lang="en-US" sz="27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7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can be localized within 10 meters or 10 degrees </a:t>
            </a:r>
            <a:br>
              <a:rPr lang="en-US" sz="27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7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using our system rather than cell phone sensors.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0" y="13262679"/>
            <a:ext cx="4932772" cy="1443921"/>
          </a:xfrm>
          <a:prstGeom prst="rect">
            <a:avLst/>
          </a:prstGeom>
        </p:spPr>
      </p:pic>
      <p:graphicFrame>
        <p:nvGraphicFramePr>
          <p:cNvPr id="136" name="Table 135"/>
          <p:cNvGraphicFramePr>
            <a:graphicFrameLocks noGrp="1"/>
          </p:cNvGraphicFramePr>
          <p:nvPr/>
        </p:nvGraphicFramePr>
        <p:xfrm>
          <a:off x="16916400" y="9244725"/>
          <a:ext cx="6410322" cy="2947275"/>
        </p:xfrm>
        <a:graphic>
          <a:graphicData uri="http://schemas.openxmlformats.org/drawingml/2006/table">
            <a:tbl>
              <a:tblPr/>
              <a:tblGrid>
                <a:gridCol w="2459432"/>
                <a:gridCol w="1966744"/>
                <a:gridCol w="1984146"/>
              </a:tblGrid>
              <a:tr h="3274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latin typeface="Times New Roman"/>
                          <a:ea typeface="Times New Roman"/>
                          <a:cs typeface="Times New Roman"/>
                        </a:rPr>
                        <a:t>Dataset</a:t>
                      </a:r>
                    </a:p>
                  </a:txBody>
                  <a:tcPr marL="144685" marR="144685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latin typeface="Times New Roman"/>
                          <a:ea typeface="Times New Roman"/>
                          <a:cs typeface="Times New Roman"/>
                        </a:rPr>
                        <a:t>Berkeley</a:t>
                      </a:r>
                      <a:endParaRPr lang="en-US" sz="2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cs typeface="Times New Roman"/>
                        </a:rPr>
                        <a:t>Oakland</a:t>
                      </a:r>
                    </a:p>
                  </a:txBody>
                  <a:tcPr marL="144685" marR="1446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Times New Roman"/>
                          <a:ea typeface="Times New Roman"/>
                          <a:cs typeface="Times New Roman"/>
                        </a:rPr>
                        <a:t>Database area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latin typeface="Times New Roman"/>
                          <a:ea typeface="Times New Roman"/>
                          <a:cs typeface="Times New Roman"/>
                        </a:rPr>
                        <a:t>~1 km</a:t>
                      </a:r>
                      <a:r>
                        <a:rPr lang="en-US" sz="2100" baseline="300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latin typeface="Times New Roman"/>
                          <a:ea typeface="Times New Roman"/>
                          <a:cs typeface="Times New Roman"/>
                        </a:rPr>
                        <a:t>~4 km</a:t>
                      </a:r>
                      <a:r>
                        <a:rPr lang="en-US" sz="21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Times New Roman"/>
                          <a:ea typeface="Times New Roman"/>
                          <a:cs typeface="Times New Roman"/>
                        </a:rPr>
                        <a:t>Db image size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smtClean="0">
                          <a:latin typeface="Times New Roman"/>
                          <a:ea typeface="Times New Roman"/>
                          <a:cs typeface="Times New Roman"/>
                        </a:rPr>
                        <a:t>2048x1371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cs typeface="Times New Roman"/>
                        </a:rPr>
                        <a:t>2500x1200</a:t>
                      </a:r>
                    </a:p>
                  </a:txBody>
                  <a:tcPr marL="144685" marR="1446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Times New Roman"/>
                          <a:ea typeface="Times New Roman"/>
                          <a:cs typeface="Times New Roman"/>
                        </a:rPr>
                        <a:t>Database size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smtClean="0">
                          <a:latin typeface="Times New Roman"/>
                          <a:ea typeface="Times New Roman"/>
                          <a:cs typeface="Times New Roman"/>
                        </a:rPr>
                        <a:t>~12000 images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latin typeface="Times New Roman"/>
                          <a:ea typeface="Times New Roman"/>
                          <a:cs typeface="Times New Roman"/>
                        </a:rPr>
                        <a:t>~29000 images</a:t>
                      </a:r>
                    </a:p>
                  </a:txBody>
                  <a:tcPr marL="144685" marR="1446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Times New Roman"/>
                          <a:ea typeface="Times New Roman"/>
                          <a:cs typeface="Times New Roman"/>
                        </a:rPr>
                        <a:t>Plane fitting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smtClean="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144685" marR="1446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Times New Roman"/>
                          <a:ea typeface="Times New Roman"/>
                          <a:cs typeface="Times New Roman"/>
                        </a:rPr>
                        <a:t>Query image size</a:t>
                      </a:r>
                      <a:endParaRPr lang="en-US" sz="2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smtClean="0">
                          <a:latin typeface="Times New Roman"/>
                          <a:ea typeface="Times New Roman"/>
                          <a:cs typeface="Times New Roman"/>
                        </a:rPr>
                        <a:t>2592x1952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cs typeface="Times New Roman"/>
                        </a:rPr>
                        <a:t>2560x1920</a:t>
                      </a:r>
                    </a:p>
                  </a:txBody>
                  <a:tcPr marL="144685" marR="1446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Times New Roman"/>
                          <a:ea typeface="Times New Roman"/>
                          <a:cs typeface="Times New Roman"/>
                        </a:rPr>
                        <a:t>Query size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smtClean="0">
                          <a:latin typeface="Times New Roman"/>
                          <a:ea typeface="Times New Roman"/>
                          <a:cs typeface="Times New Roman"/>
                        </a:rPr>
                        <a:t>91 images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cs typeface="Times New Roman"/>
                        </a:rPr>
                        <a:t>112 images</a:t>
                      </a:r>
                    </a:p>
                  </a:txBody>
                  <a:tcPr marL="144685" marR="1446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Times New Roman"/>
                          <a:ea typeface="Times New Roman"/>
                          <a:cs typeface="Times New Roman"/>
                        </a:rPr>
                        <a:t>Correct retrievals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smtClean="0">
                          <a:latin typeface="Times New Roman"/>
                          <a:ea typeface="Times New Roman"/>
                          <a:cs typeface="Times New Roman"/>
                        </a:rPr>
                        <a:t>83 images</a:t>
                      </a:r>
                      <a:endParaRPr lang="en-US" sz="2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  <a:cs typeface="Times New Roman"/>
                        </a:rPr>
                        <a:t>102 images</a:t>
                      </a:r>
                    </a:p>
                  </a:txBody>
                  <a:tcPr marL="144685" marR="1446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Times New Roman"/>
                          <a:ea typeface="Times New Roman"/>
                          <a:cs typeface="Times New Roman"/>
                        </a:rPr>
                        <a:t>Useful retrievals</a:t>
                      </a:r>
                      <a:endParaRPr lang="en-US" sz="2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latin typeface="Times New Roman"/>
                          <a:ea typeface="Times New Roman"/>
                          <a:cs typeface="Times New Roman"/>
                        </a:rPr>
                        <a:t>73 images</a:t>
                      </a:r>
                      <a:endParaRPr lang="en-US" sz="2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44685" marR="14468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latin typeface="Times New Roman"/>
                          <a:ea typeface="Times New Roman"/>
                          <a:cs typeface="Times New Roman"/>
                        </a:rPr>
                        <a:t>92 images</a:t>
                      </a:r>
                    </a:p>
                  </a:txBody>
                  <a:tcPr marL="144685" marR="1446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8709903" y="8728502"/>
            <a:ext cx="28889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strike="noStrike" cap="none" normalizeH="0" baseline="0" dirty="0" smtClean="0" bmk="_Ref3331724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Dataset properties</a:t>
            </a:r>
            <a:endParaRPr kumimoji="0" lang="en-US" sz="24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9583400" y="12420600"/>
            <a:ext cx="4114800" cy="904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Manual Ground Truth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rgbClr val="92D050"/>
              </a:buClr>
              <a:buFont typeface="Arial" charset="0"/>
              <a:buChar char="•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Manual  ground truth used to find error</a:t>
            </a:r>
          </a:p>
          <a:p>
            <a:pPr marL="2286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Using Google Earth, manually record a “ground truth” position and orientation for each query image in the set.</a:t>
            </a:r>
          </a:p>
          <a:p>
            <a:pPr marL="574675" lvl="1" indent="-217488">
              <a:buClr>
                <a:schemeClr val="tx2"/>
              </a:buClr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Yaw, Latitude, and Longitude</a:t>
            </a:r>
          </a:p>
          <a:p>
            <a:pPr marL="2286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Error up to 5 meters or 5 degrees.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endParaRPr lang="en-US" sz="2400" b="1" u="sng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endParaRPr lang="en-US" sz="2400" b="1" u="sng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endParaRPr lang="en-US" sz="2400" b="1" u="sng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endParaRPr lang="en-US" sz="2400" b="1" u="sng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endParaRPr lang="en-US" sz="2400" b="1" u="sng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endParaRPr lang="en-US" sz="2400" b="1" u="sng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endParaRPr lang="en-US" sz="1200" b="1" u="sng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endParaRPr lang="en-US" sz="2400" b="1" u="sng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endParaRPr lang="en-US" sz="2400" b="1" u="sng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2D050"/>
              </a:buClr>
            </a:pPr>
            <a:r>
              <a:rPr lang="en-US" sz="2400" b="1" u="sng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Berkeley Performance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rgbClr val="92D050"/>
              </a:buClr>
              <a:buFont typeface="Arial" charset="0"/>
              <a:buChar char="•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</a:rPr>
              <a:t>Less accurate 3D database and image retrieval.</a:t>
            </a:r>
          </a:p>
          <a:p>
            <a:pPr marL="2286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1800" dirty="0">
                <a:latin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</a:rPr>
              <a:t>ompass and GPS perform better with shorter buildings and fewer power lines.</a:t>
            </a:r>
          </a:p>
          <a:p>
            <a:pPr marL="2286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1800" b="1" dirty="0" smtClean="0">
                <a:latin typeface="Calibri" pitchFamily="34" charset="0"/>
              </a:rPr>
              <a:t>Yaw Performance:</a:t>
            </a:r>
          </a:p>
          <a:p>
            <a:pPr marL="5715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</a:rPr>
              <a:t>Compass reading within 10</a:t>
            </a:r>
            <a:r>
              <a:rPr lang="en-US" sz="1800" dirty="0" smtClean="0"/>
              <a:t>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→ 35%</a:t>
            </a:r>
            <a:endParaRPr lang="en-US" sz="1800" dirty="0">
              <a:latin typeface="Calibri" pitchFamily="34" charset="0"/>
            </a:endParaRPr>
          </a:p>
          <a:p>
            <a:pPr marL="5715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</a:rPr>
              <a:t>VP alignment within 10</a:t>
            </a:r>
            <a:r>
              <a:rPr lang="en-US" sz="1800" dirty="0" smtClean="0"/>
              <a:t>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→ 90%</a:t>
            </a:r>
            <a:endParaRPr lang="en-US" sz="1800" dirty="0" smtClean="0">
              <a:latin typeface="Calibri" pitchFamily="34" charset="0"/>
            </a:endParaRPr>
          </a:p>
          <a:p>
            <a:pPr marL="2286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1800" b="1" dirty="0" smtClean="0">
                <a:latin typeface="Calibri" pitchFamily="34" charset="0"/>
              </a:rPr>
              <a:t>Location Error:</a:t>
            </a:r>
          </a:p>
          <a:p>
            <a:pPr marL="5715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</a:rPr>
              <a:t>GPS location within 10m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→ 66%</a:t>
            </a:r>
            <a:endParaRPr lang="en-US" sz="1800" dirty="0">
              <a:latin typeface="Calibri" pitchFamily="34" charset="0"/>
            </a:endParaRPr>
          </a:p>
          <a:p>
            <a:pPr marL="571500" indent="-228600">
              <a:buClr>
                <a:schemeClr val="tx2"/>
              </a:buClr>
              <a:buFont typeface="Arial" charset="0"/>
              <a:buChar char="•"/>
            </a:pPr>
            <a:r>
              <a:rPr lang="en-US" sz="1800" dirty="0" smtClean="0"/>
              <a:t>Pose estimation within 10m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→ 82%</a:t>
            </a:r>
            <a:endParaRPr lang="en-US" sz="1800" dirty="0" smtClean="0"/>
          </a:p>
        </p:txBody>
      </p:sp>
      <p:sp>
        <p:nvSpPr>
          <p:cNvPr id="148" name="Rectangle 147"/>
          <p:cNvSpPr/>
          <p:nvPr/>
        </p:nvSpPr>
        <p:spPr>
          <a:xfrm>
            <a:off x="15252443" y="17681377"/>
            <a:ext cx="3886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0134600" y="17602200"/>
            <a:ext cx="3886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304" y="14911470"/>
            <a:ext cx="3855496" cy="25383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58400" y="17602200"/>
            <a:ext cx="458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Percent of queries within X degrees: Proposed</a:t>
            </a:r>
            <a:endParaRPr 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15087600" y="17602200"/>
            <a:ext cx="4554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Percent of queries within X </a:t>
            </a:r>
            <a:r>
              <a:rPr lang="en-US" sz="1800" b="1" dirty="0" smtClean="0"/>
              <a:t> meters: </a:t>
            </a:r>
            <a:r>
              <a:rPr lang="en-US" sz="1800" b="1" dirty="0"/>
              <a:t>Proposed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74400" y="21564600"/>
            <a:ext cx="895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Replacing yaw from VP alignment with ground truth          Including incorrect retrievals in pose recovery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704</Words>
  <Application>Microsoft Office PowerPoint</Application>
  <PresentationFormat>Custom</PresentationFormat>
  <Paragraphs>170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Trubbis</dc:creator>
  <cp:lastModifiedBy>Peter</cp:lastModifiedBy>
  <cp:revision>54</cp:revision>
  <dcterms:created xsi:type="dcterms:W3CDTF">2013-01-14T01:51:55Z</dcterms:created>
  <dcterms:modified xsi:type="dcterms:W3CDTF">2014-01-11T23:44:47Z</dcterms:modified>
</cp:coreProperties>
</file>