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8" r:id="rId3"/>
    <p:sldId id="261" r:id="rId4"/>
    <p:sldId id="308" r:id="rId5"/>
    <p:sldId id="264" r:id="rId6"/>
    <p:sldId id="406" r:id="rId7"/>
    <p:sldId id="405" r:id="rId8"/>
    <p:sldId id="381" r:id="rId9"/>
    <p:sldId id="382" r:id="rId10"/>
    <p:sldId id="383" r:id="rId11"/>
    <p:sldId id="384" r:id="rId12"/>
    <p:sldId id="385" r:id="rId13"/>
    <p:sldId id="389" r:id="rId14"/>
    <p:sldId id="356" r:id="rId15"/>
    <p:sldId id="358" r:id="rId16"/>
    <p:sldId id="360" r:id="rId17"/>
    <p:sldId id="409" r:id="rId18"/>
    <p:sldId id="365" r:id="rId19"/>
    <p:sldId id="370" r:id="rId20"/>
    <p:sldId id="316" r:id="rId21"/>
    <p:sldId id="410" r:id="rId22"/>
    <p:sldId id="377" r:id="rId23"/>
    <p:sldId id="400" r:id="rId24"/>
    <p:sldId id="402" r:id="rId25"/>
    <p:sldId id="411" r:id="rId26"/>
    <p:sldId id="412" r:id="rId2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008000"/>
    <a:srgbClr val="FFFFCC"/>
    <a:srgbClr val="CCCCFF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BDD8EA-ABBC-431C-AC65-2492E152B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97393-2EB1-46AB-82F2-C97528613E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" y="228600"/>
            <a:ext cx="499238" cy="899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xhere.com/ko/photo/1567791" TargetMode="External"/><Relationship Id="rId3" Type="http://schemas.openxmlformats.org/officeDocument/2006/relationships/hyperlink" Target="https://pxhere.com/ko/photo/1063112" TargetMode="External"/><Relationship Id="rId7" Type="http://schemas.openxmlformats.org/officeDocument/2006/relationships/image" Target="../media/image12.jpeg"/><Relationship Id="rId12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4.png"/><Relationship Id="rId5" Type="http://schemas.openxmlformats.org/officeDocument/2006/relationships/hyperlink" Target="https://pxhere.com/ko/photo/1567111" TargetMode="External"/><Relationship Id="rId10" Type="http://schemas.openxmlformats.org/officeDocument/2006/relationships/hyperlink" Target="https://www.pexels.com/ko-kr/photo/5668764/" TargetMode="External"/><Relationship Id="rId4" Type="http://schemas.openxmlformats.org/officeDocument/2006/relationships/image" Target="../media/image10.jpe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6477000" cy="18288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파이썬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101E-793D-4392-BBAE-D60D81EC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설치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D9F3653-0F2E-4902-9A9A-F97D04D9102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9537" y="1905000"/>
            <a:ext cx="6619875" cy="3886200"/>
          </a:xfrm>
        </p:spPr>
      </p:pic>
    </p:spTree>
    <p:extLst>
      <p:ext uri="{BB962C8B-B14F-4D97-AF65-F5344CB8AC3E}">
        <p14:creationId xmlns:p14="http://schemas.microsoft.com/office/powerpoint/2010/main" val="340663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42E48-679D-45F1-8739-F1397766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. p20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76D233-4B5C-4E23-87DE-C44271407E1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3947884"/>
            <a:ext cx="8153400" cy="207746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B65AFB-F0F9-4EB6-A72F-053A3DAAB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722728"/>
            <a:ext cx="8153400" cy="23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4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0447-4345-415A-8680-2E6F3D9D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 p21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BCDF40-853D-4AB5-AD5B-7E9CB40ACC8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40109"/>
            <a:ext cx="6600952" cy="2485279"/>
          </a:xfrm>
        </p:spPr>
      </p:pic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DD20561E-BED5-40E4-823F-138FD0305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48" y="4161206"/>
            <a:ext cx="6600952" cy="1298880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D09063B-74B8-40F7-9F81-FD54DCA8B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147" y="5224359"/>
            <a:ext cx="6393449" cy="14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6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E9F68-8EC5-4261-829B-6B9BDB3B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프로그램 </a:t>
            </a:r>
            <a:r>
              <a:rPr lang="ko-KR" altLang="en-US" dirty="0" smtClean="0"/>
              <a:t>분석하기</a:t>
            </a:r>
            <a:r>
              <a:rPr lang="en-US" altLang="ko-KR" dirty="0" smtClean="0"/>
              <a:t>. p23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06506-75F1-48C1-A6A3-B1AC09DDF3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파이썬 프로그램은 여러 줄의 명령어로 이루어진다</a:t>
            </a:r>
            <a:r>
              <a:rPr lang="en-US" altLang="ko-KR" dirty="0"/>
              <a:t>. </a:t>
            </a:r>
            <a:r>
              <a:rPr lang="ko-KR" altLang="en-US" dirty="0"/>
              <a:t>한 줄의 명령어를 문장</a:t>
            </a:r>
            <a:r>
              <a:rPr lang="en-US" altLang="ko-KR" dirty="0"/>
              <a:t>(statement)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r>
              <a:rPr lang="ko-KR" altLang="en-US" dirty="0"/>
              <a:t>는 특별한 작업을 수행하는 명령어들의 모임이다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- 26</a:t>
            </a:r>
            <a:r>
              <a:rPr lang="ko-KR" altLang="en-US" dirty="0" smtClean="0"/>
              <a:t>쪽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직접 실습해보면서 이해하자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9AA027-AA3F-46AB-982B-43F35C24E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2926977"/>
            <a:ext cx="6308725" cy="165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7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모드</a:t>
            </a:r>
            <a:r>
              <a:rPr lang="en-US" altLang="ko-KR" dirty="0" smtClean="0"/>
              <a:t>. p26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대화형 모드</a:t>
            </a:r>
            <a:r>
              <a:rPr lang="en-US" altLang="ko-KR" dirty="0"/>
              <a:t>(interactive mode): </a:t>
            </a:r>
            <a:r>
              <a:rPr lang="ko-KR" altLang="en-US" dirty="0"/>
              <a:t>콘솔에서 문장을 한 줄씩 입력하여 </a:t>
            </a:r>
            <a:r>
              <a:rPr lang="ko-KR" altLang="en-US" dirty="0" smtClean="0"/>
              <a:t>실행할 수 있는 모드</a:t>
            </a:r>
            <a:endParaRPr lang="en-US" altLang="ko-KR" dirty="0"/>
          </a:p>
          <a:p>
            <a:r>
              <a:rPr lang="ko-KR" altLang="en-US" dirty="0"/>
              <a:t>스크립트 모드</a:t>
            </a:r>
            <a:r>
              <a:rPr lang="en-US" altLang="ko-KR" dirty="0"/>
              <a:t>(script mode): </a:t>
            </a:r>
            <a:r>
              <a:rPr lang="ko-KR" altLang="en-US" dirty="0"/>
              <a:t>파일을 만들어서 저장한 후에 파이썬 인터프리터가 이 파일을 읽어서 </a:t>
            </a:r>
            <a:r>
              <a:rPr lang="ko-KR" altLang="en-US" dirty="0" smtClean="0"/>
              <a:t>한 번에 전부 실행하는 모드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854B6C-BEE0-40FE-81EE-4FAEDC20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031401"/>
            <a:ext cx="6273800" cy="345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4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모드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0FC1C10-3071-4374-B499-936E09FC7A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r>
              <a:rPr lang="ko-KR" altLang="en-US" dirty="0"/>
              <a:t>의 </a:t>
            </a:r>
            <a:r>
              <a:rPr lang="en-US" altLang="ko-KR" dirty="0"/>
              <a:t>[File] → [New File] </a:t>
            </a:r>
            <a:r>
              <a:rPr lang="ko-KR" altLang="en-US" dirty="0"/>
              <a:t>메뉴를 선택한다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BCB9FF-E5E7-465A-B41B-C3B0B42B6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101074"/>
            <a:ext cx="4403220" cy="1442226"/>
          </a:xfrm>
          <a:prstGeom prst="rect">
            <a:avLst/>
          </a:prstGeom>
        </p:spPr>
      </p:pic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E2A75C0C-5503-4B41-9C9C-987107741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49" y="3532617"/>
            <a:ext cx="4695952" cy="1444564"/>
          </a:xfrm>
          <a:prstGeom prst="rect">
            <a:avLst/>
          </a:prstGeom>
        </p:spPr>
      </p:pic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F68F3807-5848-499F-B56F-E7360BCB4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48" y="5107417"/>
            <a:ext cx="4556251" cy="16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5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 다시 열기</a:t>
            </a:r>
            <a:r>
              <a:rPr lang="en-US" altLang="ko-KR" dirty="0" smtClean="0"/>
              <a:t>. p28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C9E8EE6-611D-4DBF-BB03-1B0BE6F834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250882"/>
            <a:ext cx="6790723" cy="2244918"/>
          </a:xfrm>
        </p:spPr>
      </p:pic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50FC1C10-3071-4374-B499-936E09FC7A64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소스 파일</a:t>
            </a:r>
            <a:r>
              <a:rPr lang="en-US" altLang="ko-KR" dirty="0" smtClean="0"/>
              <a:t>(source file) : </a:t>
            </a:r>
            <a:r>
              <a:rPr lang="ko-KR" altLang="en-US" dirty="0" smtClean="0"/>
              <a:t>코드가 저장된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83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교재에 없는 내용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50FC1C10-3071-4374-B499-936E09FC7A64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개발 도구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Spyder</a:t>
            </a:r>
            <a:r>
              <a:rPr lang="en-US" altLang="ko-KR" dirty="0" smtClean="0"/>
              <a:t>, VSC(Visual Studio Code),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Notebook, Atom, </a:t>
            </a:r>
            <a:r>
              <a:rPr lang="en-US" altLang="ko-KR" dirty="0" err="1" smtClean="0"/>
              <a:t>Pycharm</a:t>
            </a:r>
            <a:endParaRPr lang="en-US" altLang="ko-KR" dirty="0" smtClean="0"/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  <a:p>
            <a:pPr fontAlgn="auto">
              <a:spcAft>
                <a:spcPts val="0"/>
              </a:spcAft>
            </a:pPr>
            <a:r>
              <a:rPr lang="en-US" altLang="ko-KR" dirty="0" smtClean="0"/>
              <a:t>Anaconda(</a:t>
            </a:r>
            <a:r>
              <a:rPr lang="ko-KR" altLang="en-US" dirty="0" smtClean="0"/>
              <a:t>아나콘다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설치와 사용</a:t>
            </a:r>
            <a:endParaRPr lang="en-US" altLang="ko-KR" dirty="0" smtClean="0"/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  <a:p>
            <a:pPr fontAlgn="auto">
              <a:spcAft>
                <a:spcPts val="0"/>
              </a:spcAft>
            </a:pPr>
            <a:r>
              <a:rPr lang="en-US" altLang="ko-KR" dirty="0" smtClean="0"/>
              <a:t>VSC </a:t>
            </a:r>
            <a:r>
              <a:rPr lang="ko-KR" altLang="en-US" dirty="0" smtClean="0"/>
              <a:t>설치와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59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모드로 계산을 해보자</a:t>
            </a:r>
            <a:r>
              <a:rPr lang="en-US" altLang="ko-KR" dirty="0" smtClean="0"/>
              <a:t>. p30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27195"/>
            <a:ext cx="8322549" cy="142437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600" i="1" dirty="0"/>
              <a:t>print("2+3=", 2+3)</a:t>
            </a:r>
          </a:p>
          <a:p>
            <a:r>
              <a:rPr lang="en-US" altLang="ko-KR" sz="1600" i="1" dirty="0"/>
              <a:t>print("2-3=", 2-3)</a:t>
            </a:r>
          </a:p>
          <a:p>
            <a:r>
              <a:rPr lang="en-US" altLang="ko-KR" sz="1600" i="1" dirty="0"/>
              <a:t>print("2*3=", 2*3)</a:t>
            </a:r>
          </a:p>
          <a:p>
            <a:r>
              <a:rPr lang="en-US" altLang="ko-KR" sz="1600" i="1" dirty="0"/>
              <a:t>print("2/3=", 2/3)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7F5C99-EEC6-41CA-83BD-1FDFA4BF8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591205"/>
            <a:ext cx="8322549" cy="181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0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오류를 </a:t>
            </a:r>
            <a:r>
              <a:rPr lang="ko-KR" altLang="en-US" dirty="0" smtClean="0"/>
              <a:t>처리해보자</a:t>
            </a:r>
            <a:r>
              <a:rPr lang="en-US" altLang="ko-KR" dirty="0" smtClean="0"/>
              <a:t>. p31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7EE7B4-2E49-49FC-8E4A-50A32FAD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06" y="1922558"/>
            <a:ext cx="7674588" cy="322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r>
              <a:rPr lang="en-US" altLang="ko-KR" dirty="0" smtClean="0"/>
              <a:t>. p16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우리가 하고자 하는 작업을 </a:t>
            </a:r>
            <a:r>
              <a:rPr lang="ko-KR" altLang="en-US" dirty="0" smtClean="0"/>
              <a:t>컴퓨터에게 전달하는 역할</a:t>
            </a:r>
            <a:endParaRPr lang="en-US" altLang="ko-KR" dirty="0" smtClean="0"/>
          </a:p>
          <a:p>
            <a:r>
              <a:rPr lang="ko-KR" altLang="en-US" dirty="0" smtClean="0"/>
              <a:t>프로그램은 특정한 작업을 위한 작업 지시서</a:t>
            </a:r>
            <a:endParaRPr lang="en-US" altLang="ko-KR" dirty="0" smtClean="0"/>
          </a:p>
          <a:p>
            <a:r>
              <a:rPr lang="ko-KR" altLang="en-US" dirty="0" smtClean="0"/>
              <a:t>작업을 지시하려면 명령어</a:t>
            </a:r>
            <a:r>
              <a:rPr lang="en-US" altLang="ko-KR" dirty="0" smtClean="0"/>
              <a:t>(instruction)</a:t>
            </a:r>
            <a:r>
              <a:rPr lang="ko-KR" altLang="en-US" dirty="0" smtClean="0"/>
              <a:t>들을 나열해야 한다</a:t>
            </a:r>
            <a:r>
              <a:rPr lang="en-US" altLang="ko-KR" dirty="0" smtClean="0"/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FD223A-79C7-417F-895C-215F43C9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3" y="3089181"/>
            <a:ext cx="7105011" cy="24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. p32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(turtle Graphic) :  </a:t>
            </a:r>
            <a:r>
              <a:rPr lang="ko-KR" altLang="en-US" dirty="0" smtClean="0"/>
              <a:t>화면에서 </a:t>
            </a:r>
            <a:r>
              <a:rPr lang="ko-KR" altLang="en-US" dirty="0"/>
              <a:t>거북이를 이용하여서 그림을 그리는 기능이다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E2A6A9-7490-45ED-9B91-35B88DD6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19" y="2106239"/>
            <a:ext cx="4662800" cy="16910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3848100"/>
            <a:ext cx="7670218" cy="23313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 		# 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터틀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모듈 포함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 		# 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터틀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생성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t.shape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("turtle") 		# 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터틀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모양을 거북이로 설정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 		#100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픽셀만큼 전진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(90) 			# 90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도 회전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(50)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turtle.done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		 # 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터틀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그래픽 종료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EC772A-5AB1-48C1-A9CD-391CB80E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00" y="5174503"/>
            <a:ext cx="3050848" cy="14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9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. p34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픽셀</a:t>
            </a:r>
            <a:r>
              <a:rPr lang="en-US" altLang="ko-KR" dirty="0" smtClean="0"/>
              <a:t>(pixel) : </a:t>
            </a:r>
            <a:r>
              <a:rPr lang="ko-KR" altLang="en-US" dirty="0" smtClean="0"/>
              <a:t>컴퓨터 화면을 이루는 점을 뜻한다</a:t>
            </a:r>
            <a:r>
              <a:rPr lang="en-US" altLang="ko-KR" dirty="0" smtClean="0"/>
              <a:t>. </a:t>
            </a:r>
            <a:r>
              <a:rPr lang="en-US" altLang="ko-KR" dirty="0"/>
              <a:t>p</a:t>
            </a:r>
            <a:r>
              <a:rPr lang="en-US" altLang="ko-KR" dirty="0" smtClean="0"/>
              <a:t>icture element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터틀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그래픽을 명령어를 단축하여서 쓸 수 있다</a:t>
            </a:r>
            <a:r>
              <a:rPr lang="en-US" altLang="ko-KR" dirty="0" smtClean="0"/>
              <a:t>. forward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, left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, right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rt</a:t>
            </a:r>
            <a:r>
              <a:rPr lang="ko-KR" altLang="en-US" dirty="0" smtClean="0"/>
              <a:t>를 적어도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r.fd</a:t>
            </a:r>
            <a:r>
              <a:rPr lang="en-US" altLang="ko-KR" dirty="0" smtClean="0"/>
              <a:t>(100)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t.lt</a:t>
            </a:r>
            <a:r>
              <a:rPr lang="en-US" altLang="ko-KR" dirty="0" smtClean="0"/>
              <a:t>(90)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t.td(100</a:t>
            </a:r>
          </a:p>
        </p:txBody>
      </p:sp>
    </p:spTree>
    <p:extLst>
      <p:ext uri="{BB962C8B-B14F-4D97-AF65-F5344CB8AC3E}">
        <p14:creationId xmlns:p14="http://schemas.microsoft.com/office/powerpoint/2010/main" val="1439366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 smtClean="0"/>
              <a:t>터틀</a:t>
            </a:r>
            <a:r>
              <a:rPr lang="ko-KR" altLang="en-US" dirty="0" smtClean="0"/>
              <a:t> 그래픽으로 삼각형을 그려보자</a:t>
            </a:r>
            <a:r>
              <a:rPr lang="en-US" altLang="ko-KR" dirty="0" smtClean="0"/>
              <a:t>. p35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648" y="1727195"/>
            <a:ext cx="8322549" cy="30134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600" i="1" dirty="0"/>
              <a:t>import turtle</a:t>
            </a:r>
          </a:p>
          <a:p>
            <a:r>
              <a:rPr lang="en-US" altLang="ko-KR" sz="1600" i="1" dirty="0"/>
              <a:t>t = </a:t>
            </a:r>
            <a:r>
              <a:rPr lang="en-US" altLang="ko-KR" sz="1600" i="1" dirty="0" err="1"/>
              <a:t>turtle.Turtle</a:t>
            </a:r>
            <a:r>
              <a:rPr lang="en-US" altLang="ko-KR" sz="1600" i="1" dirty="0"/>
              <a:t>()</a:t>
            </a:r>
          </a:p>
          <a:p>
            <a:endParaRPr lang="en-US" altLang="ko-KR" sz="1600" i="1" dirty="0"/>
          </a:p>
          <a:p>
            <a:r>
              <a:rPr lang="en-US" altLang="ko-KR" sz="1600" i="1" dirty="0" err="1"/>
              <a:t>t.shape</a:t>
            </a:r>
            <a:r>
              <a:rPr lang="en-US" altLang="ko-KR" sz="1600" i="1" dirty="0"/>
              <a:t>("turtle")</a:t>
            </a:r>
          </a:p>
          <a:p>
            <a:r>
              <a:rPr lang="en-US" altLang="ko-KR" sz="1600" i="1" dirty="0" err="1"/>
              <a:t>t.forward</a:t>
            </a:r>
            <a:r>
              <a:rPr lang="en-US" altLang="ko-KR" sz="1600" i="1" dirty="0"/>
              <a:t>(100)</a:t>
            </a:r>
          </a:p>
          <a:p>
            <a:r>
              <a:rPr lang="en-US" altLang="ko-KR" sz="1600" i="1" dirty="0" err="1"/>
              <a:t>t.left</a:t>
            </a:r>
            <a:r>
              <a:rPr lang="en-US" altLang="ko-KR" sz="1600" i="1" dirty="0"/>
              <a:t>(120)</a:t>
            </a:r>
          </a:p>
          <a:p>
            <a:r>
              <a:rPr lang="en-US" altLang="ko-KR" sz="1600" i="1" dirty="0" err="1"/>
              <a:t>t.forward</a:t>
            </a:r>
            <a:r>
              <a:rPr lang="en-US" altLang="ko-KR" sz="1600" i="1" dirty="0"/>
              <a:t>(100)</a:t>
            </a:r>
          </a:p>
          <a:p>
            <a:r>
              <a:rPr lang="en-US" altLang="ko-KR" sz="1600" i="1" dirty="0" err="1"/>
              <a:t>t.left</a:t>
            </a:r>
            <a:r>
              <a:rPr lang="en-US" altLang="ko-KR" sz="1600" i="1" dirty="0"/>
              <a:t>(120)</a:t>
            </a:r>
          </a:p>
          <a:p>
            <a:r>
              <a:rPr lang="en-US" altLang="ko-KR" sz="1600" i="1" dirty="0" err="1"/>
              <a:t>t.forward</a:t>
            </a:r>
            <a:r>
              <a:rPr lang="en-US" altLang="ko-KR" sz="1600" i="1" dirty="0"/>
              <a:t>(100)</a:t>
            </a:r>
          </a:p>
          <a:p>
            <a:endParaRPr lang="en-US" altLang="ko-KR" sz="1600" i="1" dirty="0"/>
          </a:p>
          <a:p>
            <a:r>
              <a:rPr lang="en-US" altLang="ko-KR" sz="1600" i="1" dirty="0" err="1"/>
              <a:t>turtle.done</a:t>
            </a:r>
            <a:r>
              <a:rPr lang="en-US" altLang="ko-KR" sz="1600" i="1" dirty="0"/>
              <a:t>()</a:t>
            </a:r>
          </a:p>
        </p:txBody>
      </p:sp>
      <p:pic>
        <p:nvPicPr>
          <p:cNvPr id="9" name="_x421774488" descr="EMB00002c780b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583" y="2283937"/>
            <a:ext cx="2681879" cy="209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90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39D19-3C40-45C4-92AD-015A8B0C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예제 프로그램 </a:t>
            </a:r>
            <a:r>
              <a:rPr lang="ko-KR" altLang="en-US" dirty="0" err="1" smtClean="0"/>
              <a:t>실행해보기</a:t>
            </a:r>
            <a:r>
              <a:rPr lang="en-US" altLang="ko-KR" dirty="0" smtClean="0"/>
              <a:t>. p36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A07E0-2F7C-4DD0-A6E9-26C3162A3B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r>
              <a:rPr lang="ko-KR" altLang="en-US" dirty="0"/>
              <a:t>에서 </a:t>
            </a:r>
            <a:r>
              <a:rPr lang="en-US" altLang="ko-KR" dirty="0"/>
              <a:t>[Help]-&gt;[Turtle Demo]</a:t>
            </a:r>
            <a:r>
              <a:rPr lang="ko-KR" altLang="en-US" dirty="0"/>
              <a:t>를 누르면 다음과 같은 </a:t>
            </a:r>
            <a:r>
              <a:rPr lang="ko-KR" altLang="en-US" dirty="0" err="1"/>
              <a:t>터틀</a:t>
            </a:r>
            <a:r>
              <a:rPr lang="ko-KR" altLang="en-US" dirty="0"/>
              <a:t> 그래픽 예제들이 등장한다</a:t>
            </a:r>
            <a:r>
              <a:rPr lang="en-US" altLang="ko-KR" dirty="0"/>
              <a:t>. [Examples]</a:t>
            </a:r>
            <a:r>
              <a:rPr lang="ko-KR" altLang="en-US" dirty="0"/>
              <a:t>에서 예제를 선택하고 화면 하단의 </a:t>
            </a:r>
            <a:r>
              <a:rPr lang="en-US" altLang="ko-KR" dirty="0"/>
              <a:t>[START] </a:t>
            </a:r>
            <a:r>
              <a:rPr lang="ko-KR" altLang="en-US" dirty="0"/>
              <a:t>버튼을 눌러본다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121" name="_x408459736">
            <a:extLst>
              <a:ext uri="{FF2B5EF4-FFF2-40B4-BE49-F238E27FC236}">
                <a16:creationId xmlns:a16="http://schemas.microsoft.com/office/drawing/2014/main" id="{A0466460-3076-4615-9354-20884C17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804" y="2818842"/>
            <a:ext cx="5958067" cy="346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35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B491C-0078-4A2D-8478-7BEAD72C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Project: </a:t>
            </a:r>
            <a:r>
              <a:rPr lang="ko-KR" altLang="en-US" dirty="0" err="1"/>
              <a:t>터틀</a:t>
            </a:r>
            <a:r>
              <a:rPr lang="ko-KR" altLang="en-US" dirty="0"/>
              <a:t> 그래픽으로 집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. p37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A0222-555A-4760-8657-7976FB7BFD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그래픽으로 다음과 같은 집을 그려보자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미완성 코드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완성시키자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8193" name="_x408439504">
            <a:extLst>
              <a:ext uri="{FF2B5EF4-FFF2-40B4-BE49-F238E27FC236}">
                <a16:creationId xmlns:a16="http://schemas.microsoft.com/office/drawing/2014/main" id="{C0BB7ED5-B44F-4199-A2ED-8B745F0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4" y="2010829"/>
            <a:ext cx="3792071" cy="195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21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B491C-0078-4A2D-8478-7BEAD72C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. p39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18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B491C-0078-4A2D-8478-7BEAD72C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Programming. p41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12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기계어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컴퓨터가 바로 알아들을 수 있는 언어</a:t>
            </a:r>
            <a:r>
              <a:rPr lang="en-US" altLang="ko-KR" dirty="0" smtClean="0"/>
              <a:t>.  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구성되어 있는 </a:t>
            </a:r>
            <a:r>
              <a:rPr lang="en-US" altLang="ko-KR" dirty="0" smtClean="0"/>
              <a:t>“001101110001010..”</a:t>
            </a:r>
            <a:r>
              <a:rPr lang="ko-KR" altLang="en-US" dirty="0" smtClean="0"/>
              <a:t>과 같은 이진수</a:t>
            </a:r>
            <a:r>
              <a:rPr lang="en-US" altLang="ko-KR" dirty="0" smtClean="0"/>
              <a:t>.  </a:t>
            </a:r>
            <a:r>
              <a:rPr lang="ko-KR" altLang="en-US" dirty="0" err="1" smtClean="0"/>
              <a:t>인간한테는</a:t>
            </a:r>
            <a:r>
              <a:rPr lang="ko-KR" altLang="en-US" dirty="0" smtClean="0"/>
              <a:t> 상당히 불편</a:t>
            </a:r>
            <a:endParaRPr lang="en-US" altLang="ko-KR" dirty="0" smtClean="0"/>
          </a:p>
          <a:p>
            <a:r>
              <a:rPr lang="ko-KR" altLang="en-US" dirty="0" smtClean="0"/>
              <a:t>프로그래밍 언어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기계어와 인간이 사용하는 자연어 중간쯤에 위치</a:t>
            </a:r>
            <a:endParaRPr lang="en-US" altLang="ko-KR" dirty="0" smtClean="0"/>
          </a:p>
          <a:p>
            <a:r>
              <a:rPr lang="ko-KR" altLang="en-US" dirty="0" smtClean="0"/>
              <a:t>인터프리터 </a:t>
            </a:r>
            <a:r>
              <a:rPr lang="en-US" altLang="ko-KR" dirty="0" smtClean="0"/>
              <a:t>- </a:t>
            </a:r>
            <a:r>
              <a:rPr lang="ko-KR" altLang="en-US" dirty="0"/>
              <a:t>인간이 프로그래밍 언어를 배워서 프로그램을 작성하면 컴파일러</a:t>
            </a:r>
            <a:r>
              <a:rPr lang="en-US" altLang="ko-KR" dirty="0"/>
              <a:t>(</a:t>
            </a:r>
            <a:r>
              <a:rPr lang="ko-KR" altLang="en-US" dirty="0"/>
              <a:t>또는 인터프리터</a:t>
            </a:r>
            <a:r>
              <a:rPr lang="en-US" altLang="ko-KR" dirty="0"/>
              <a:t>)</a:t>
            </a:r>
            <a:r>
              <a:rPr lang="ko-KR" altLang="en-US" dirty="0"/>
              <a:t>라고 하는 통역 </a:t>
            </a:r>
            <a:r>
              <a:rPr lang="ko-KR" altLang="en-US" dirty="0" smtClean="0"/>
              <a:t>소프트웨어가 프로그램을 </a:t>
            </a:r>
            <a:r>
              <a:rPr lang="ko-KR" altLang="en-US" dirty="0"/>
              <a:t>기계어로 </a:t>
            </a:r>
            <a:r>
              <a:rPr lang="ko-KR" altLang="en-US" dirty="0" smtClean="0"/>
              <a:t>바꾸어 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46" y="3898900"/>
            <a:ext cx="7115953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소개</a:t>
            </a:r>
            <a:r>
              <a:rPr lang="en-US" altLang="ko-KR" dirty="0" smtClean="0"/>
              <a:t>. p17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많이 사용되는 </a:t>
            </a:r>
            <a:r>
              <a:rPr lang="ko-KR" altLang="en-US" dirty="0" err="1"/>
              <a:t>언어들에는</a:t>
            </a:r>
            <a:r>
              <a:rPr lang="ko-KR" altLang="en-US" dirty="0"/>
              <a:t> ’</a:t>
            </a:r>
            <a:r>
              <a:rPr lang="ko-KR" altLang="en-US" dirty="0" err="1"/>
              <a:t>파이썬</a:t>
            </a:r>
            <a:r>
              <a:rPr lang="ko-KR" altLang="en-US" dirty="0"/>
              <a:t>‘</a:t>
            </a:r>
            <a:r>
              <a:rPr lang="en-US" altLang="ko-KR" dirty="0"/>
              <a:t>, ’Java</a:t>
            </a:r>
            <a:r>
              <a:rPr lang="ko-KR" altLang="en-US" dirty="0"/>
              <a:t>‘</a:t>
            </a:r>
            <a:r>
              <a:rPr lang="en-US" altLang="ko-KR" dirty="0"/>
              <a:t>, ’C’, ‘C++’, ‘</a:t>
            </a:r>
            <a:r>
              <a:rPr lang="en-US" altLang="ko-KR" dirty="0" err="1"/>
              <a:t>Javascript</a:t>
            </a:r>
            <a:r>
              <a:rPr lang="en-US" altLang="ko-KR" dirty="0"/>
              <a:t>’ </a:t>
            </a:r>
            <a:r>
              <a:rPr lang="ko-KR" altLang="en-US" dirty="0"/>
              <a:t>들이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9" y="2645333"/>
            <a:ext cx="3766611" cy="25842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81" y="2797733"/>
            <a:ext cx="3931626" cy="1988026"/>
          </a:xfrm>
          <a:prstGeom prst="rect">
            <a:avLst/>
          </a:prstGeom>
        </p:spPr>
      </p:pic>
      <p:sp>
        <p:nvSpPr>
          <p:cNvPr id="6" name="직사각형 5">
            <a:hlinkClick r:id="rId4"/>
          </p:cNvPr>
          <p:cNvSpPr/>
          <p:nvPr/>
        </p:nvSpPr>
        <p:spPr>
          <a:xfrm>
            <a:off x="5433672" y="4805127"/>
            <a:ext cx="249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https://www.tiobe.com/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5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p18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80953" y="1600199"/>
            <a:ext cx="7338298" cy="4495800"/>
          </a:xfrm>
        </p:spPr>
        <p:txBody>
          <a:bodyPr>
            <a:normAutofit/>
          </a:bodyPr>
          <a:lstStyle/>
          <a:p>
            <a:r>
              <a:rPr lang="en-US" altLang="ko-KR" dirty="0"/>
              <a:t>1991</a:t>
            </a:r>
            <a:r>
              <a:rPr lang="ko-KR" altLang="en-US" dirty="0"/>
              <a:t>년에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 개발한 대화형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범용 프로그래밍 언어</a:t>
            </a:r>
            <a:endParaRPr lang="en-US" altLang="ko-KR" dirty="0" smtClean="0"/>
          </a:p>
          <a:p>
            <a:r>
              <a:rPr lang="ko-KR" altLang="en-US" dirty="0" smtClean="0"/>
              <a:t>생산성이 뛰어나다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간결하면서도 효율적인 프로그램을 빠르게 작성할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배우기가 쉽다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시스템간 </a:t>
            </a:r>
            <a:r>
              <a:rPr lang="ko-KR" altLang="en-US" dirty="0" err="1" smtClean="0"/>
              <a:t>이식성이</a:t>
            </a:r>
            <a:r>
              <a:rPr lang="ko-KR" altLang="en-US" dirty="0" smtClean="0"/>
              <a:t> 뛰어나다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프로그램이 </a:t>
            </a:r>
            <a:r>
              <a:rPr lang="ko-KR" altLang="en-US" dirty="0" err="1" smtClean="0"/>
              <a:t>윈도즈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매킨토시 등에서 변경없이 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인터프리터 언어</a:t>
            </a:r>
            <a:r>
              <a:rPr lang="en-US" altLang="ko-KR" dirty="0" smtClean="0"/>
              <a:t>(interpreted language)</a:t>
            </a:r>
          </a:p>
          <a:p>
            <a:r>
              <a:rPr lang="ko-KR" altLang="en-US" dirty="0" smtClean="0"/>
              <a:t>기계학습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비전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시각화 등과 같은 다양한 분야의 수많은 라이브러리가 풍부하다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5D2BD2-1F1C-4709-B9B5-A64D0554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51" y="1600199"/>
            <a:ext cx="1211581" cy="20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151F9-89F4-BF3D-765F-1955FF6A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</a:t>
            </a:r>
            <a:r>
              <a:rPr lang="en-US" altLang="ko-KR" dirty="0"/>
              <a:t> vs</a:t>
            </a:r>
            <a:r>
              <a:rPr lang="ko-KR" altLang="en-US" dirty="0"/>
              <a:t> 인터프리터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7476B5-AAF8-F74F-D728-C6B3AEE947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컴파일러</a:t>
            </a:r>
            <a:r>
              <a:rPr lang="ko-KR" altLang="en-US" dirty="0"/>
              <a:t>는 책 전체를 번역하는 것과 같다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인터프리터</a:t>
            </a:r>
            <a:r>
              <a:rPr lang="ko-KR" altLang="en-US" dirty="0"/>
              <a:t>는 한 </a:t>
            </a:r>
            <a:r>
              <a:rPr lang="ko-KR" altLang="en-US" dirty="0" err="1"/>
              <a:t>문장씩</a:t>
            </a:r>
            <a:r>
              <a:rPr lang="ko-KR" altLang="en-US" dirty="0"/>
              <a:t> 번역하는 동시 번역과 같다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EC136E-9672-3A47-BA7E-C6FC153AD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364121" y="2483224"/>
            <a:ext cx="1591261" cy="895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668B40-A294-784D-FF7F-76387A34D5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3818965" y="2148016"/>
            <a:ext cx="2061882" cy="1435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E16E5F-E1EA-EFC8-2FC1-4F55DE151A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475433" y="2271794"/>
            <a:ext cx="2055919" cy="115720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F8561AC-06D0-B211-37FE-0A5827A82563}"/>
              </a:ext>
            </a:extLst>
          </p:cNvPr>
          <p:cNvSpPr/>
          <p:nvPr/>
        </p:nvSpPr>
        <p:spPr>
          <a:xfrm>
            <a:off x="3227294" y="2483224"/>
            <a:ext cx="483376" cy="726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0A879DA-8BF8-7D14-6CBD-87896BBEA3E2}"/>
              </a:ext>
            </a:extLst>
          </p:cNvPr>
          <p:cNvSpPr/>
          <p:nvPr/>
        </p:nvSpPr>
        <p:spPr>
          <a:xfrm>
            <a:off x="6016753" y="2393577"/>
            <a:ext cx="483376" cy="726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053893-A213-A618-DC90-E506ECD33D8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1364121" y="4505974"/>
            <a:ext cx="1494476" cy="11507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D2C25C-9764-16FE-4337-797656F9A3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0"/>
              </a:ext>
            </a:extLst>
          </a:blip>
          <a:stretch>
            <a:fillRect/>
          </a:stretch>
        </p:blipFill>
        <p:spPr>
          <a:xfrm>
            <a:off x="6994969" y="4173822"/>
            <a:ext cx="816336" cy="12587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2BE48BE-966D-DEE8-4B4B-C1E8341FD6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5245" y="4724400"/>
            <a:ext cx="1743075" cy="10668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4207F08-8FA6-EEC2-EE28-44F518F82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1559">
            <a:off x="3075576" y="4491874"/>
            <a:ext cx="637410" cy="63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4EA26A66-7E51-62A2-55A0-F5688C58F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9169">
            <a:off x="6078656" y="4443795"/>
            <a:ext cx="637410" cy="63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6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91EC5-7444-EBD1-02D8-A820D39A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</a:t>
            </a:r>
            <a:r>
              <a:rPr lang="en-US" altLang="ko-KR" dirty="0"/>
              <a:t> vs</a:t>
            </a:r>
            <a:r>
              <a:rPr lang="ko-KR" altLang="en-US" dirty="0"/>
              <a:t> 인터프리터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F715F-1110-3F7C-56EE-8639CF6118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컴파일러</a:t>
            </a:r>
            <a:r>
              <a:rPr lang="ko-KR" altLang="en-US" dirty="0"/>
              <a:t>는 전체 코드를 전부 번역한 후에 실행한다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smtClean="0"/>
              <a:t>인터프리터</a:t>
            </a:r>
            <a:r>
              <a:rPr lang="ko-KR" altLang="en-US" dirty="0" smtClean="0"/>
              <a:t>는 </a:t>
            </a:r>
            <a:r>
              <a:rPr lang="ko-KR" altLang="en-US" dirty="0"/>
              <a:t>코드 </a:t>
            </a:r>
            <a:r>
              <a:rPr lang="ko-KR" altLang="en-US" dirty="0" err="1"/>
              <a:t>한줄</a:t>
            </a:r>
            <a:r>
              <a:rPr lang="ko-KR" altLang="en-US" dirty="0"/>
              <a:t> 씩 기계어로 번역하여 실행한다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DB9ED27-3603-65FC-E40C-2D161B921AB8}"/>
              </a:ext>
            </a:extLst>
          </p:cNvPr>
          <p:cNvSpPr/>
          <p:nvPr/>
        </p:nvSpPr>
        <p:spPr>
          <a:xfrm>
            <a:off x="1586752" y="2122391"/>
            <a:ext cx="860612" cy="128195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소스 코드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D83C0907-CA13-850B-CCB1-9823576CA0C8}"/>
              </a:ext>
            </a:extLst>
          </p:cNvPr>
          <p:cNvSpPr/>
          <p:nvPr/>
        </p:nvSpPr>
        <p:spPr>
          <a:xfrm>
            <a:off x="3612776" y="2122390"/>
            <a:ext cx="860612" cy="1281953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기계어</a:t>
            </a:r>
            <a:endParaRPr lang="ko-KR" altLang="en-US" dirty="0"/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A418CB24-6312-5FE9-5F53-E8116D6A458F}"/>
              </a:ext>
            </a:extLst>
          </p:cNvPr>
          <p:cNvSpPr/>
          <p:nvPr/>
        </p:nvSpPr>
        <p:spPr>
          <a:xfrm>
            <a:off x="5638800" y="2122389"/>
            <a:ext cx="860612" cy="1281953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0C8340-E294-7444-957B-69D92C4D123A}"/>
              </a:ext>
            </a:extLst>
          </p:cNvPr>
          <p:cNvCxnSpPr/>
          <p:nvPr/>
        </p:nvCxnSpPr>
        <p:spPr>
          <a:xfrm>
            <a:off x="2519082" y="2696132"/>
            <a:ext cx="986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704F7A-8F59-9FCD-6A60-E3856E840B38}"/>
              </a:ext>
            </a:extLst>
          </p:cNvPr>
          <p:cNvCxnSpPr/>
          <p:nvPr/>
        </p:nvCxnSpPr>
        <p:spPr>
          <a:xfrm>
            <a:off x="4563035" y="2723026"/>
            <a:ext cx="986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1BB0AC6-B1D2-32C7-FF97-BCB513D448D3}"/>
              </a:ext>
            </a:extLst>
          </p:cNvPr>
          <p:cNvCxnSpPr>
            <a:cxnSpLocks/>
          </p:cNvCxnSpPr>
          <p:nvPr/>
        </p:nvCxnSpPr>
        <p:spPr>
          <a:xfrm>
            <a:off x="2519082" y="4671360"/>
            <a:ext cx="3030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231B93-04F1-04DB-91B2-47BD6AC35DA5}"/>
              </a:ext>
            </a:extLst>
          </p:cNvPr>
          <p:cNvSpPr txBox="1"/>
          <p:nvPr/>
        </p:nvSpPr>
        <p:spPr>
          <a:xfrm>
            <a:off x="2653309" y="282882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컴파일러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E6E69-1AC2-0900-26BC-0ABCB830DB30}"/>
              </a:ext>
            </a:extLst>
          </p:cNvPr>
          <p:cNvSpPr txBox="1"/>
          <p:nvPr/>
        </p:nvSpPr>
        <p:spPr>
          <a:xfrm>
            <a:off x="2628061" y="47116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인터프리터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269" y="5203799"/>
            <a:ext cx="3532095" cy="1129945"/>
          </a:xfrm>
          <a:prstGeom prst="rect">
            <a:avLst/>
          </a:prstGeom>
        </p:spPr>
      </p:pic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E26A4DFB-71BE-9E38-8CB7-EC53C3BB5400}"/>
              </a:ext>
            </a:extLst>
          </p:cNvPr>
          <p:cNvSpPr/>
          <p:nvPr/>
        </p:nvSpPr>
        <p:spPr>
          <a:xfrm>
            <a:off x="1586752" y="4070725"/>
            <a:ext cx="860612" cy="128195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소스 코드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41DAFFD7-25B6-B85D-6901-76F93ED00A26}"/>
              </a:ext>
            </a:extLst>
          </p:cNvPr>
          <p:cNvSpPr/>
          <p:nvPr/>
        </p:nvSpPr>
        <p:spPr>
          <a:xfrm>
            <a:off x="5638800" y="4070723"/>
            <a:ext cx="860612" cy="1281953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</a:p>
        </p:txBody>
      </p:sp>
    </p:spTree>
    <p:extLst>
      <p:ext uri="{BB962C8B-B14F-4D97-AF65-F5344CB8AC3E}">
        <p14:creationId xmlns:p14="http://schemas.microsoft.com/office/powerpoint/2010/main" val="57685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101E-793D-4392-BBAE-D60D81EC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. p19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B5AC-3826-45E1-B744-A9A0FC1B22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http://www.python.org/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C9A668-E682-4594-BFC0-17B80F866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95" y="2344229"/>
            <a:ext cx="6373906" cy="38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101E-793D-4392-BBAE-D60D81EC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설치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5E3AD98-B8EE-4900-BEF4-DC6DB150DCC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335665"/>
            <a:ext cx="8153400" cy="3024870"/>
          </a:xfrm>
        </p:spPr>
      </p:pic>
    </p:spTree>
    <p:extLst>
      <p:ext uri="{BB962C8B-B14F-4D97-AF65-F5344CB8AC3E}">
        <p14:creationId xmlns:p14="http://schemas.microsoft.com/office/powerpoint/2010/main" val="1850261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3620</TotalTime>
  <Words>659</Words>
  <Application>Microsoft Office PowerPoint</Application>
  <PresentationFormat>화면 슬라이드 쇼(4:3)</PresentationFormat>
  <Paragraphs>119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1장 파이썬 소개</vt:lpstr>
      <vt:lpstr>프로그램. p16</vt:lpstr>
      <vt:lpstr>프로그래밍 언어</vt:lpstr>
      <vt:lpstr>파이썬 소개. p17</vt:lpstr>
      <vt:lpstr>파이썬. p18</vt:lpstr>
      <vt:lpstr>컴파일러 vs 인터프리터 </vt:lpstr>
      <vt:lpstr>컴파일러 vs 인터프리터 </vt:lpstr>
      <vt:lpstr>파이썬의 설치. p19</vt:lpstr>
      <vt:lpstr>파이썬의 설치</vt:lpstr>
      <vt:lpstr>파이썬의 설치</vt:lpstr>
      <vt:lpstr>파이썬의 버전. p20</vt:lpstr>
      <vt:lpstr>파이썬의 실행. p21</vt:lpstr>
      <vt:lpstr>첫 번째 프로그램 분석하기. p23</vt:lpstr>
      <vt:lpstr>스크립트 모드. p26</vt:lpstr>
      <vt:lpstr>스크립트 모드</vt:lpstr>
      <vt:lpstr>소스 파일 다시 열기. p28</vt:lpstr>
      <vt:lpstr>(추가) 교재에 없는 내용</vt:lpstr>
      <vt:lpstr>Lab: 스크립트 모드로 계산을 해보자. p30</vt:lpstr>
      <vt:lpstr>Lab: 오류를 처리해보자. p31 </vt:lpstr>
      <vt:lpstr>터틀 그래픽. p32</vt:lpstr>
      <vt:lpstr>터틀 그래픽. p34</vt:lpstr>
      <vt:lpstr>Lab: 터틀 그래픽으로 삼각형을 그려보자. p35</vt:lpstr>
      <vt:lpstr>Lab: 예제 프로그램 실행해보기. p36</vt:lpstr>
      <vt:lpstr>Mini Project: 터틀 그래픽으로 집 그리기. p37</vt:lpstr>
      <vt:lpstr>연습문제. p39</vt:lpstr>
      <vt:lpstr>Programming. p41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ync</cp:lastModifiedBy>
  <cp:revision>373</cp:revision>
  <dcterms:created xsi:type="dcterms:W3CDTF">2007-06-29T06:43:39Z</dcterms:created>
  <dcterms:modified xsi:type="dcterms:W3CDTF">2023-01-16T04:44:27Z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