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39"/>
  </p:notesMasterIdLst>
  <p:handoutMasterIdLst>
    <p:handoutMasterId r:id="rId40"/>
  </p:handoutMasterIdLst>
  <p:sldIdLst>
    <p:sldId id="256" r:id="rId2"/>
    <p:sldId id="333" r:id="rId3"/>
    <p:sldId id="334" r:id="rId4"/>
    <p:sldId id="326" r:id="rId5"/>
    <p:sldId id="454" r:id="rId6"/>
    <p:sldId id="337" r:id="rId7"/>
    <p:sldId id="340" r:id="rId8"/>
    <p:sldId id="336" r:id="rId9"/>
    <p:sldId id="341" r:id="rId10"/>
    <p:sldId id="452" r:id="rId11"/>
    <p:sldId id="347" r:id="rId12"/>
    <p:sldId id="417" r:id="rId13"/>
    <p:sldId id="453" r:id="rId14"/>
    <p:sldId id="419" r:id="rId15"/>
    <p:sldId id="455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56" r:id="rId25"/>
    <p:sldId id="429" r:id="rId26"/>
    <p:sldId id="431" r:id="rId27"/>
    <p:sldId id="432" r:id="rId28"/>
    <p:sldId id="434" r:id="rId29"/>
    <p:sldId id="437" r:id="rId30"/>
    <p:sldId id="438" r:id="rId31"/>
    <p:sldId id="440" r:id="rId32"/>
    <p:sldId id="443" r:id="rId33"/>
    <p:sldId id="445" r:id="rId34"/>
    <p:sldId id="447" r:id="rId35"/>
    <p:sldId id="449" r:id="rId36"/>
    <p:sldId id="457" r:id="rId37"/>
    <p:sldId id="458" r:id="rId38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008000"/>
    <a:srgbClr val="CCFFCC"/>
    <a:srgbClr val="E1E9F6"/>
    <a:srgbClr val="CCCCFF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3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9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7963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981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1/13/2023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C62165F-0420-4F5C-ABB7-7457F75843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22800B-41BA-4291-8E15-73B89623CE1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2" y="299700"/>
            <a:ext cx="457468" cy="8239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6477000" cy="18288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 변수와 자료형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DACAB-9216-86DD-67F6-EB6ACC4A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자료형</a:t>
            </a:r>
            <a:r>
              <a:rPr lang="en-US" altLang="ko-KR" dirty="0" smtClean="0"/>
              <a:t>. p50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D6CF0D-AF09-C9F7-58BE-B957F26F20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5300" y="1792941"/>
            <a:ext cx="8153400" cy="449580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변수가 저장할 수 있는 데이터의 종류</a:t>
            </a:r>
            <a:r>
              <a:rPr lang="en-US" altLang="ko-KR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endParaRPr lang="en-US" altLang="ko-KR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ko-KR" altLang="en-US" dirty="0"/>
          </a:p>
        </p:txBody>
      </p:sp>
      <p:pic>
        <p:nvPicPr>
          <p:cNvPr id="1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48" y="2222511"/>
            <a:ext cx="7529948" cy="37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9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자료형을</a:t>
            </a:r>
            <a:r>
              <a:rPr lang="ko-KR" altLang="en-US" dirty="0"/>
              <a:t> </a:t>
            </a:r>
            <a:r>
              <a:rPr lang="ko-KR" altLang="en-US" dirty="0" smtClean="0"/>
              <a:t>알려면</a:t>
            </a:r>
            <a:r>
              <a:rPr lang="en-US" altLang="ko-KR" dirty="0" smtClean="0"/>
              <a:t>. p51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27969" y="1801747"/>
            <a:ext cx="7688062" cy="63665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type(1234) 		# int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형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&lt;class 'int'&gt;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40420-2193-40BC-A9B2-E9D20817F3ED}"/>
              </a:ext>
            </a:extLst>
          </p:cNvPr>
          <p:cNvSpPr txBox="1"/>
          <p:nvPr/>
        </p:nvSpPr>
        <p:spPr>
          <a:xfrm>
            <a:off x="1658470" y="2849124"/>
            <a:ext cx="504713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i="1" dirty="0"/>
              <a:t>‘blue’</a:t>
            </a:r>
            <a:r>
              <a:rPr lang="ko-KR" altLang="en-US" i="1" dirty="0"/>
              <a:t> </a:t>
            </a:r>
            <a:r>
              <a:rPr lang="en-US" altLang="ko-KR" i="1" dirty="0"/>
              <a:t>	</a:t>
            </a:r>
            <a:r>
              <a:rPr lang="en-US" altLang="ko-KR" i="1" dirty="0">
                <a:sym typeface="Wingdings" panose="05000000000000000000" pitchFamily="2" charset="2"/>
              </a:rPr>
              <a:t></a:t>
            </a:r>
            <a:r>
              <a:rPr lang="ko-KR" altLang="en-US" i="1" dirty="0">
                <a:sym typeface="Wingdings" panose="05000000000000000000" pitchFamily="2" charset="2"/>
              </a:rPr>
              <a:t> </a:t>
            </a:r>
            <a:r>
              <a:rPr lang="en-US" altLang="ko-KR" i="1" dirty="0">
                <a:sym typeface="Wingdings" panose="05000000000000000000" pitchFamily="2" charset="2"/>
              </a:rPr>
              <a:t>&lt;class</a:t>
            </a:r>
            <a:r>
              <a:rPr lang="ko-KR" altLang="en-US" i="1" dirty="0">
                <a:sym typeface="Wingdings" panose="05000000000000000000" pitchFamily="2" charset="2"/>
              </a:rPr>
              <a:t> </a:t>
            </a:r>
            <a:r>
              <a:rPr lang="en-US" altLang="ko-KR" i="1" dirty="0">
                <a:sym typeface="Wingdings" panose="05000000000000000000" pitchFamily="2" charset="2"/>
              </a:rPr>
              <a:t>‘str’&gt;</a:t>
            </a:r>
          </a:p>
          <a:p>
            <a:r>
              <a:rPr lang="en-US" altLang="ko-KR" i="1" dirty="0">
                <a:sym typeface="Wingdings" panose="05000000000000000000" pitchFamily="2" charset="2"/>
              </a:rPr>
              <a:t>23 	</a:t>
            </a:r>
            <a:r>
              <a:rPr lang="ko-KR" altLang="en-US" i="1" dirty="0">
                <a:sym typeface="Wingdings" panose="05000000000000000000" pitchFamily="2" charset="2"/>
              </a:rPr>
              <a:t> </a:t>
            </a:r>
            <a:r>
              <a:rPr lang="en-US" altLang="ko-KR" i="1" dirty="0">
                <a:sym typeface="Wingdings" panose="05000000000000000000" pitchFamily="2" charset="2"/>
              </a:rPr>
              <a:t>&lt;class</a:t>
            </a:r>
            <a:r>
              <a:rPr lang="ko-KR" altLang="en-US" i="1" dirty="0">
                <a:sym typeface="Wingdings" panose="05000000000000000000" pitchFamily="2" charset="2"/>
              </a:rPr>
              <a:t> </a:t>
            </a:r>
            <a:r>
              <a:rPr lang="en-US" altLang="ko-KR" i="1" dirty="0">
                <a:sym typeface="Wingdings" panose="05000000000000000000" pitchFamily="2" charset="2"/>
              </a:rPr>
              <a:t>‘int’&gt;</a:t>
            </a:r>
          </a:p>
          <a:p>
            <a:r>
              <a:rPr lang="en-US" altLang="ko-KR" i="1" dirty="0"/>
              <a:t>3.14 	</a:t>
            </a:r>
            <a:r>
              <a:rPr lang="en-US" altLang="ko-KR" i="1" dirty="0">
                <a:sym typeface="Wingdings" panose="05000000000000000000" pitchFamily="2" charset="2"/>
              </a:rPr>
              <a:t></a:t>
            </a:r>
            <a:r>
              <a:rPr lang="ko-KR" altLang="en-US" i="1" dirty="0">
                <a:sym typeface="Wingdings" panose="05000000000000000000" pitchFamily="2" charset="2"/>
              </a:rPr>
              <a:t> </a:t>
            </a:r>
            <a:r>
              <a:rPr lang="en-US" altLang="ko-KR" i="1" dirty="0">
                <a:sym typeface="Wingdings" panose="05000000000000000000" pitchFamily="2" charset="2"/>
              </a:rPr>
              <a:t>&lt;class</a:t>
            </a:r>
            <a:r>
              <a:rPr lang="ko-KR" altLang="en-US" i="1" dirty="0">
                <a:sym typeface="Wingdings" panose="05000000000000000000" pitchFamily="2" charset="2"/>
              </a:rPr>
              <a:t> </a:t>
            </a:r>
            <a:r>
              <a:rPr lang="en-US" altLang="ko-KR" i="1" dirty="0">
                <a:sym typeface="Wingdings" panose="05000000000000000000" pitchFamily="2" charset="2"/>
              </a:rPr>
              <a:t>‘float’&gt;</a:t>
            </a:r>
          </a:p>
          <a:p>
            <a:r>
              <a:rPr lang="en-US" altLang="ko-KR" i="1" dirty="0">
                <a:sym typeface="Wingdings" panose="05000000000000000000" pitchFamily="2" charset="2"/>
              </a:rPr>
              <a:t>2 &lt; 3 	</a:t>
            </a:r>
            <a:r>
              <a:rPr lang="ko-KR" altLang="en-US" i="1" dirty="0">
                <a:sym typeface="Wingdings" panose="05000000000000000000" pitchFamily="2" charset="2"/>
              </a:rPr>
              <a:t> </a:t>
            </a:r>
            <a:r>
              <a:rPr lang="en-US" altLang="ko-KR" i="1" dirty="0">
                <a:sym typeface="Wingdings" panose="05000000000000000000" pitchFamily="2" charset="2"/>
              </a:rPr>
              <a:t>&lt;class</a:t>
            </a:r>
            <a:r>
              <a:rPr lang="ko-KR" altLang="en-US" i="1" dirty="0">
                <a:sym typeface="Wingdings" panose="05000000000000000000" pitchFamily="2" charset="2"/>
              </a:rPr>
              <a:t> </a:t>
            </a:r>
            <a:r>
              <a:rPr lang="en-US" altLang="ko-KR" i="1" dirty="0">
                <a:sym typeface="Wingdings" panose="05000000000000000000" pitchFamily="2" charset="2"/>
              </a:rPr>
              <a:t>‘bool’&gt;</a:t>
            </a:r>
          </a:p>
          <a:p>
            <a:r>
              <a:rPr lang="en-US" altLang="ko-KR" i="1" dirty="0">
                <a:sym typeface="Wingdings" panose="05000000000000000000" pitchFamily="2" charset="2"/>
              </a:rPr>
              <a:t>(2, 3, 4) 	</a:t>
            </a:r>
            <a:r>
              <a:rPr lang="ko-KR" altLang="en-US" i="1" dirty="0">
                <a:sym typeface="Wingdings" panose="05000000000000000000" pitchFamily="2" charset="2"/>
              </a:rPr>
              <a:t> </a:t>
            </a:r>
            <a:r>
              <a:rPr lang="en-US" altLang="ko-KR" i="1" dirty="0">
                <a:sym typeface="Wingdings" panose="05000000000000000000" pitchFamily="2" charset="2"/>
              </a:rPr>
              <a:t>&lt;class</a:t>
            </a:r>
            <a:r>
              <a:rPr lang="ko-KR" altLang="en-US" i="1" dirty="0">
                <a:sym typeface="Wingdings" panose="05000000000000000000" pitchFamily="2" charset="2"/>
              </a:rPr>
              <a:t> </a:t>
            </a:r>
            <a:r>
              <a:rPr lang="en-US" altLang="ko-KR" i="1" dirty="0">
                <a:sym typeface="Wingdings" panose="05000000000000000000" pitchFamily="2" charset="2"/>
              </a:rPr>
              <a:t>‘tuple’&gt;</a:t>
            </a:r>
          </a:p>
        </p:txBody>
      </p:sp>
    </p:spTree>
    <p:extLst>
      <p:ext uri="{BB962C8B-B14F-4D97-AF65-F5344CB8AC3E}">
        <p14:creationId xmlns:p14="http://schemas.microsoft.com/office/powerpoint/2010/main" val="94371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정수형</a:t>
            </a:r>
            <a:r>
              <a:rPr lang="en-US" altLang="ko-KR" dirty="0" smtClean="0"/>
              <a:t>. p51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87DF0-A877-4A72-BC6E-B28E813400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 smtClean="0">
                <a:latin typeface="YDVYMjOStd12"/>
              </a:rPr>
              <a:t>소수점이 </a:t>
            </a:r>
            <a:r>
              <a:rPr lang="ko-KR" altLang="en-US" sz="1800" b="0" i="0" u="none" strike="noStrike" baseline="0" dirty="0">
                <a:latin typeface="YDVYMjOStd12"/>
              </a:rPr>
              <a:t>없는 수로 </a:t>
            </a:r>
            <a:r>
              <a:rPr lang="en-US" altLang="ko-KR" sz="1800" b="0" i="0" u="none" strike="noStrike" baseline="0" dirty="0">
                <a:latin typeface="YDVYMjOStd12"/>
              </a:rPr>
              <a:t>1, -23, 0 </a:t>
            </a:r>
            <a:r>
              <a:rPr lang="ko-KR" altLang="en-US" sz="1800" b="0" i="0" u="none" strike="noStrike" baseline="0" dirty="0">
                <a:latin typeface="YDVYMjOStd12"/>
              </a:rPr>
              <a:t>등이 여기에 속한다</a:t>
            </a:r>
            <a:r>
              <a:rPr lang="en-US" altLang="ko-KR" sz="1800" b="0" i="0" u="none" strike="noStrike" baseline="0" dirty="0" smtClean="0">
                <a:latin typeface="YDVYMjOStd12"/>
              </a:rPr>
              <a:t>.</a:t>
            </a:r>
          </a:p>
          <a:p>
            <a:endParaRPr lang="en-US" altLang="ko-KR" sz="1800" dirty="0">
              <a:latin typeface="YDVYMjOStd12"/>
            </a:endParaRPr>
          </a:p>
          <a:p>
            <a:endParaRPr lang="en-US" altLang="ko-KR" sz="1800" dirty="0" smtClean="0">
              <a:latin typeface="YDVYMjOStd12"/>
            </a:endParaRPr>
          </a:p>
          <a:p>
            <a:endParaRPr lang="en-US" altLang="ko-KR" sz="1800" dirty="0">
              <a:latin typeface="YDVYMjOStd12"/>
            </a:endParaRPr>
          </a:p>
          <a:p>
            <a:endParaRPr lang="en-US" altLang="ko-KR" sz="1800" dirty="0" smtClean="0">
              <a:latin typeface="YDVYMjOStd12"/>
            </a:endParaRPr>
          </a:p>
          <a:p>
            <a:endParaRPr lang="en-US" altLang="ko-KR" sz="1800" dirty="0">
              <a:latin typeface="YDVYMjOStd12"/>
            </a:endParaRPr>
          </a:p>
          <a:p>
            <a:r>
              <a:rPr lang="ko-KR" altLang="en-US" dirty="0" smtClean="0"/>
              <a:t>다양한 진법으로 정수를 표현할 수 있다</a:t>
            </a:r>
            <a:r>
              <a:rPr lang="en-US" altLang="ko-KR" dirty="0" smtClean="0"/>
              <a:t>.</a:t>
            </a:r>
            <a:endParaRPr lang="en-US" altLang="ko-KR" sz="1800" dirty="0" smtClean="0">
              <a:latin typeface="YDVYMjOStd1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7969" y="2055746"/>
            <a:ext cx="7435155" cy="16018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x = 1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type(x)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&lt;class 'int’&gt;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100**30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x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1000000000000000000000000000000000000000000000000000000000000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969" y="4290947"/>
            <a:ext cx="6434831" cy="118334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 = 0xFF			# 16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진수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 = 0o77			# 8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진수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 = 0b1111			# 2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진수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print(a, b, c) 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모든 변수를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진수로 출력한다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1340B-1FEA-4B77-B317-6307CC70DB4A}"/>
              </a:ext>
            </a:extLst>
          </p:cNvPr>
          <p:cNvSpPr txBox="1"/>
          <p:nvPr/>
        </p:nvSpPr>
        <p:spPr>
          <a:xfrm>
            <a:off x="727969" y="5614657"/>
            <a:ext cx="6434831" cy="34164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255 63 15</a:t>
            </a:r>
          </a:p>
        </p:txBody>
      </p:sp>
      <p:pic>
        <p:nvPicPr>
          <p:cNvPr id="8" name="_x103677768">
            <a:extLst>
              <a:ext uri="{FF2B5EF4-FFF2-40B4-BE49-F238E27FC236}">
                <a16:creationId xmlns:a16="http://schemas.microsoft.com/office/drawing/2014/main" id="{67BC2F43-9094-4EB3-8064-C8456E7AF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162" y="3935346"/>
            <a:ext cx="1457962" cy="248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95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z="3600" dirty="0" err="1" smtClean="0">
                <a:ea typeface="굴림" pitchFamily="50" charset="-127"/>
              </a:rPr>
              <a:t>진법변환은</a:t>
            </a:r>
            <a:r>
              <a:rPr lang="ko-KR" altLang="en-US" sz="3600" dirty="0" smtClean="0">
                <a:ea typeface="굴림" pitchFamily="50" charset="-127"/>
              </a:rPr>
              <a:t> 할 줄 알아야 </a:t>
            </a:r>
            <a:r>
              <a:rPr lang="en-US" altLang="ko-KR" sz="3600" dirty="0" smtClean="0">
                <a:ea typeface="굴림" pitchFamily="50" charset="-127"/>
              </a:rPr>
              <a:t>!</a:t>
            </a:r>
            <a:br>
              <a:rPr lang="en-US" altLang="ko-KR" sz="3600" dirty="0" smtClean="0">
                <a:ea typeface="굴림" pitchFamily="50" charset="-127"/>
              </a:rPr>
            </a:br>
            <a:r>
              <a:rPr lang="en-US" altLang="ko-KR" sz="3600" dirty="0" smtClean="0">
                <a:ea typeface="굴림" pitchFamily="50" charset="-127"/>
              </a:rPr>
              <a:t>10</a:t>
            </a:r>
            <a:r>
              <a:rPr lang="ko-KR" altLang="en-US" sz="3600" dirty="0">
                <a:ea typeface="굴림" pitchFamily="50" charset="-127"/>
              </a:rPr>
              <a:t>진법</a:t>
            </a:r>
            <a:r>
              <a:rPr lang="en-US" altLang="ko-KR" sz="3600" dirty="0">
                <a:ea typeface="굴림" pitchFamily="50" charset="-127"/>
              </a:rPr>
              <a:t>, </a:t>
            </a:r>
            <a:r>
              <a:rPr lang="en-US" altLang="ko-KR" sz="3600" dirty="0" smtClean="0">
                <a:ea typeface="굴림" pitchFamily="50" charset="-127"/>
              </a:rPr>
              <a:t>2</a:t>
            </a:r>
            <a:r>
              <a:rPr lang="ko-KR" altLang="en-US" sz="3600" dirty="0" smtClean="0">
                <a:ea typeface="굴림" pitchFamily="50" charset="-127"/>
              </a:rPr>
              <a:t>진법</a:t>
            </a:r>
            <a:r>
              <a:rPr lang="en-US" altLang="ko-KR" sz="3600" dirty="0" smtClean="0">
                <a:ea typeface="굴림" pitchFamily="50" charset="-127"/>
              </a:rPr>
              <a:t>, 8</a:t>
            </a:r>
            <a:r>
              <a:rPr lang="ko-KR" altLang="en-US" sz="3600" dirty="0">
                <a:ea typeface="굴림" pitchFamily="50" charset="-127"/>
              </a:rPr>
              <a:t>진법</a:t>
            </a:r>
            <a:r>
              <a:rPr lang="en-US" altLang="ko-KR" sz="3600" dirty="0">
                <a:ea typeface="굴림" pitchFamily="50" charset="-127"/>
              </a:rPr>
              <a:t>, 16</a:t>
            </a:r>
            <a:r>
              <a:rPr lang="ko-KR" altLang="en-US" sz="3600" dirty="0">
                <a:ea typeface="굴림" pitchFamily="50" charset="-127"/>
              </a:rPr>
              <a:t>진법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0" y="2633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26652" name="Rectangle 82"/>
          <p:cNvSpPr>
            <a:spLocks noChangeArrowheads="1"/>
          </p:cNvSpPr>
          <p:nvPr/>
        </p:nvSpPr>
        <p:spPr bwMode="auto">
          <a:xfrm>
            <a:off x="0" y="4224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ko-KR" altLang="en-US">
              <a:ea typeface="굴림" pitchFamily="50" charset="-127"/>
            </a:endParaRPr>
          </a:p>
        </p:txBody>
      </p:sp>
      <p:sp>
        <p:nvSpPr>
          <p:cNvPr id="26653" name="Rectangle 89"/>
          <p:cNvSpPr>
            <a:spLocks noChangeArrowheads="1"/>
          </p:cNvSpPr>
          <p:nvPr/>
        </p:nvSpPr>
        <p:spPr bwMode="auto">
          <a:xfrm>
            <a:off x="715962" y="1335365"/>
            <a:ext cx="82121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2000" dirty="0">
              <a:latin typeface="Trebuchet MS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0" y="1533525"/>
            <a:ext cx="26670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5151-E7AB-4B85-A6A5-353C9685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부동소수점형</a:t>
            </a:r>
            <a:r>
              <a:rPr lang="en-US" altLang="ko-KR" dirty="0" smtClean="0"/>
              <a:t>. p52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94967-5A4C-4DD4-86DE-D7FEB8DDF3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실수를 </a:t>
            </a:r>
            <a:r>
              <a:rPr lang="ko-KR" altLang="en-US" dirty="0"/>
              <a:t>나타내는 자료형이다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497A7-17B7-4AA2-B991-307B608326AB}"/>
              </a:ext>
            </a:extLst>
          </p:cNvPr>
          <p:cNvSpPr txBox="1"/>
          <p:nvPr/>
        </p:nvSpPr>
        <p:spPr>
          <a:xfrm>
            <a:off x="727969" y="2081147"/>
            <a:ext cx="7688062" cy="86525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 = 3.14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 = 1.23e2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print(a, 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AEA79-3BC8-4243-AC25-38762B2FAA5F}"/>
              </a:ext>
            </a:extLst>
          </p:cNvPr>
          <p:cNvSpPr txBox="1"/>
          <p:nvPr/>
        </p:nvSpPr>
        <p:spPr>
          <a:xfrm>
            <a:off x="727969" y="3150267"/>
            <a:ext cx="7688062" cy="4304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3.14 123.0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E51C7-278F-43D8-961D-2AD753036401}"/>
              </a:ext>
            </a:extLst>
          </p:cNvPr>
          <p:cNvSpPr txBox="1"/>
          <p:nvPr/>
        </p:nvSpPr>
        <p:spPr>
          <a:xfrm>
            <a:off x="727969" y="3948715"/>
            <a:ext cx="7688062" cy="86525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 = 3.14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 = 7.12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a+b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a-b, a*b, a/b)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9CEC5-00DF-4C88-AFA3-F37899BA971A}"/>
              </a:ext>
            </a:extLst>
          </p:cNvPr>
          <p:cNvSpPr txBox="1"/>
          <p:nvPr/>
        </p:nvSpPr>
        <p:spPr>
          <a:xfrm>
            <a:off x="727969" y="5017835"/>
            <a:ext cx="7688062" cy="4304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10.26 -3.98 22.3568 0.4410112359550562</a:t>
            </a:r>
          </a:p>
        </p:txBody>
      </p:sp>
    </p:spTree>
    <p:extLst>
      <p:ext uri="{BB962C8B-B14F-4D97-AF65-F5344CB8AC3E}">
        <p14:creationId xmlns:p14="http://schemas.microsoft.com/office/powerpoint/2010/main" val="269977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E5151-E7AB-4B85-A6A5-353C9685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잠깐 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94967-5A4C-4DD4-86DE-D7FEB8DDF3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부동 소수점</a:t>
            </a:r>
            <a:r>
              <a:rPr lang="en-US" altLang="ko-KR" dirty="0" smtClean="0"/>
              <a:t>(floating point), </a:t>
            </a:r>
            <a:r>
              <a:rPr lang="ko-KR" altLang="en-US" dirty="0" err="1" smtClean="0"/>
              <a:t>고정소수점</a:t>
            </a:r>
            <a:r>
              <a:rPr lang="en-US" altLang="ko-KR" dirty="0" smtClean="0"/>
              <a:t>(fixed point) </a:t>
            </a:r>
            <a:r>
              <a:rPr lang="ko-KR" altLang="en-US" dirty="0" smtClean="0"/>
              <a:t>의 용어의 의미를 정확히 알아두자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5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E3EFD-77BF-4807-8923-E958C1F0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. p53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390FB-E1E8-45E3-BA5F-ED3ABB9768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(</a:t>
            </a:r>
            <a:r>
              <a:rPr lang="en-US" altLang="ko-KR" dirty="0"/>
              <a:t>string)</a:t>
            </a:r>
            <a:r>
              <a:rPr lang="ko-KR" altLang="en-US" dirty="0"/>
              <a:t>은 문자들의 시퀀스</a:t>
            </a:r>
            <a:r>
              <a:rPr lang="en-US" altLang="ko-KR" dirty="0"/>
              <a:t>(sequence of characters)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문자들이 실로 연결된 형태를 상상하면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큰 따옴표</a:t>
            </a:r>
            <a:r>
              <a:rPr lang="en-US" altLang="ko-KR" dirty="0" smtClean="0"/>
              <a:t>(“…”)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작은 따옴표</a:t>
            </a:r>
            <a:r>
              <a:rPr lang="en-US" altLang="ko-KR" dirty="0" smtClean="0"/>
              <a:t>(‘…’)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텍스트를 감싸면 문자열이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728421-4515-4887-AF9A-327064B92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04" y="2334268"/>
            <a:ext cx="4664996" cy="1359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DD9B9-C240-4F0A-937E-07E7A3C29B9A}"/>
              </a:ext>
            </a:extLst>
          </p:cNvPr>
          <p:cNvSpPr txBox="1"/>
          <p:nvPr/>
        </p:nvSpPr>
        <p:spPr>
          <a:xfrm>
            <a:off x="845317" y="4659994"/>
            <a:ext cx="7688062" cy="155105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greeting="Merry Christmas!"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greeting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'Merry Christmas!’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greeting='Happy New Year!'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greeting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'Happy New Year!'</a:t>
            </a:r>
          </a:p>
        </p:txBody>
      </p:sp>
    </p:spTree>
    <p:extLst>
      <p:ext uri="{BB962C8B-B14F-4D97-AF65-F5344CB8AC3E}">
        <p14:creationId xmlns:p14="http://schemas.microsoft.com/office/powerpoint/2010/main" val="38332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E3EFD-77BF-4807-8923-E958C1F0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. p54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793CC-A177-41E8-8965-FD8264FCE197}"/>
              </a:ext>
            </a:extLst>
          </p:cNvPr>
          <p:cNvSpPr txBox="1"/>
          <p:nvPr/>
        </p:nvSpPr>
        <p:spPr>
          <a:xfrm>
            <a:off x="727969" y="2639201"/>
            <a:ext cx="7688062" cy="9235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message="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철수가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이라고 말했습니다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message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철수가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이라고 말했습니다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684F3-E158-4643-90F1-701E42E0261B}"/>
              </a:ext>
            </a:extLst>
          </p:cNvPr>
          <p:cNvSpPr txBox="1"/>
          <p:nvPr/>
        </p:nvSpPr>
        <p:spPr>
          <a:xfrm>
            <a:off x="727969" y="4601726"/>
            <a:ext cx="7688062" cy="20261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greeting='''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지난 한해 저에게 보여주신 보살핌과 사랑에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깊은 감사를 드립니다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새해에도 하시고자 하는 일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모두 성취하시기를 바랍니다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.'''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greeting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지난 한해 저에게 보여주신 보살핌과 사랑에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깊은 감사를 드립니다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새해에도 하시고자 하는 일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모두 성취하시기를 바랍니다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5F390FB-E1E8-45E3-BA5F-ED3ABB9768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altLang="ko-KR" dirty="0" smtClean="0"/>
              <a:t>“…” </a:t>
            </a:r>
            <a:r>
              <a:rPr lang="ko-KR" altLang="en-US" dirty="0" smtClean="0"/>
              <a:t>형태의 문자열 안에 </a:t>
            </a:r>
            <a:r>
              <a:rPr lang="en-US" altLang="ko-KR" dirty="0" smtClean="0"/>
              <a:t>“…”</a:t>
            </a:r>
            <a:r>
              <a:rPr lang="ko-KR" altLang="en-US" dirty="0"/>
              <a:t> </a:t>
            </a:r>
            <a:r>
              <a:rPr lang="ko-KR" altLang="en-US" dirty="0" smtClean="0"/>
              <a:t>형태의 문자열이 포함되면 컴파일러가 혼동한다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이때는 </a:t>
            </a:r>
            <a:r>
              <a:rPr lang="en-US" altLang="ko-KR" dirty="0"/>
              <a:t>“…” </a:t>
            </a:r>
            <a:r>
              <a:rPr lang="ko-KR" altLang="en-US" dirty="0"/>
              <a:t>형태의 문자열 안에 </a:t>
            </a:r>
            <a:r>
              <a:rPr lang="en-US" altLang="ko-KR" dirty="0" smtClean="0"/>
              <a:t>‘…’</a:t>
            </a:r>
            <a:r>
              <a:rPr lang="ko-KR" altLang="en-US" dirty="0" smtClean="0"/>
              <a:t> </a:t>
            </a:r>
            <a:r>
              <a:rPr lang="ko-KR" altLang="en-US" dirty="0"/>
              <a:t>형태의 </a:t>
            </a:r>
            <a:r>
              <a:rPr lang="ko-KR" altLang="en-US" dirty="0" smtClean="0"/>
              <a:t>문자열을 넣어주면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반대로 하여도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여러 줄로 </a:t>
            </a:r>
            <a:r>
              <a:rPr lang="ko-KR" altLang="en-US" dirty="0" smtClean="0"/>
              <a:t>이루어진 문자열도 입력이 가능하다</a:t>
            </a:r>
            <a:r>
              <a:rPr lang="en-US" altLang="ko-KR" dirty="0" smtClean="0"/>
              <a:t>. “““ … ””” </a:t>
            </a:r>
            <a:r>
              <a:rPr lang="ko-KR" altLang="en-US" dirty="0" smtClean="0"/>
              <a:t>또는</a:t>
            </a:r>
            <a:r>
              <a:rPr lang="en-US" altLang="ko-KR" dirty="0" smtClean="0"/>
              <a:t> ‘‘‘ … ’’’</a:t>
            </a:r>
            <a:r>
              <a:rPr lang="ko-KR" altLang="en-US" dirty="0" smtClean="0"/>
              <a:t>를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34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E3EFD-77BF-4807-8923-E958C1F0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. p54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DD9B9-C240-4F0A-937E-07E7A3C29B9A}"/>
              </a:ext>
            </a:extLst>
          </p:cNvPr>
          <p:cNvSpPr txBox="1"/>
          <p:nvPr/>
        </p:nvSpPr>
        <p:spPr>
          <a:xfrm>
            <a:off x="727969" y="2386694"/>
            <a:ext cx="7688062" cy="63665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'Harry ' + 'Porter'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'Harry Porter'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793CC-A177-41E8-8965-FD8264FCE197}"/>
              </a:ext>
            </a:extLst>
          </p:cNvPr>
          <p:cNvSpPr txBox="1"/>
          <p:nvPr/>
        </p:nvSpPr>
        <p:spPr>
          <a:xfrm>
            <a:off x="727969" y="3314700"/>
            <a:ext cx="7688062" cy="11878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first_name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길동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last_name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name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last_name+first_name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name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5F390FB-E1E8-45E3-BA5F-ED3ABB9768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문자열은</a:t>
            </a:r>
            <a:r>
              <a:rPr lang="en-US" altLang="ko-KR" dirty="0" smtClean="0"/>
              <a:t> + </a:t>
            </a:r>
            <a:r>
              <a:rPr lang="ko-KR" altLang="en-US" dirty="0" smtClean="0"/>
              <a:t>연산자로 합칠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문자열 접합</a:t>
            </a:r>
            <a:r>
              <a:rPr lang="en-US" altLang="ko-KR" dirty="0" smtClean="0"/>
              <a:t>(string concatenation)</a:t>
            </a:r>
            <a:r>
              <a:rPr lang="ko-KR" altLang="en-US" dirty="0" smtClean="0"/>
              <a:t>이라고 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66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E3EFD-77BF-4807-8923-E958C1F0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&lt;-&gt; </a:t>
            </a:r>
            <a:r>
              <a:rPr lang="ko-KR" altLang="en-US" dirty="0" err="1" smtClean="0"/>
              <a:t>수치값</a:t>
            </a:r>
            <a:r>
              <a:rPr lang="en-US" altLang="ko-KR" dirty="0" smtClean="0"/>
              <a:t>. p55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793CC-A177-41E8-8965-FD8264FCE197}"/>
              </a:ext>
            </a:extLst>
          </p:cNvPr>
          <p:cNvSpPr txBox="1"/>
          <p:nvPr/>
        </p:nvSpPr>
        <p:spPr>
          <a:xfrm>
            <a:off x="612648" y="2551205"/>
            <a:ext cx="7688062" cy="11878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"Student"+26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Traceback (most recent call last):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File "&lt;pyshell#16&gt;", line 1, in &lt;module&gt;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"Student"+26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TypeError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can only concatenate str (not "int") to str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7FEAD-D416-46A0-9950-C70A6B27BCC0}"/>
              </a:ext>
            </a:extLst>
          </p:cNvPr>
          <p:cNvSpPr txBox="1"/>
          <p:nvPr/>
        </p:nvSpPr>
        <p:spPr>
          <a:xfrm>
            <a:off x="612648" y="3873501"/>
            <a:ext cx="7688062" cy="5460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"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Student"+str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(26)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'Student26'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9B05C4-93B2-4BC7-9F14-B4DF5C74D36A}"/>
              </a:ext>
            </a:extLst>
          </p:cNvPr>
          <p:cNvSpPr txBox="1"/>
          <p:nvPr/>
        </p:nvSpPr>
        <p:spPr>
          <a:xfrm>
            <a:off x="612648" y="5239872"/>
            <a:ext cx="7688062" cy="5640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price = int("123")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height = float("3.14");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5F390FB-E1E8-45E3-BA5F-ED3ABB9768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타입이 다른 데이터를 </a:t>
            </a:r>
            <a:r>
              <a:rPr lang="en-US" altLang="ko-KR" dirty="0" smtClean="0"/>
              <a:t>+</a:t>
            </a:r>
            <a:r>
              <a:rPr lang="ko-KR" altLang="en-US" dirty="0" smtClean="0"/>
              <a:t>로 합치려고 하면 오류가 발생한다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str</a:t>
            </a:r>
            <a:r>
              <a:rPr lang="en-US" altLang="ko-KR" dirty="0" smtClean="0"/>
              <a:t>()</a:t>
            </a:r>
            <a:r>
              <a:rPr lang="ko-KR" altLang="en-US" dirty="0" smtClean="0"/>
              <a:t>을 이용하여 문자열로 변환한 후에 합쳐야 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문자열을 정수로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부동소수점으로 변환하는 함수도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945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r>
              <a:rPr lang="en-US" altLang="ko-KR" dirty="0" smtClean="0"/>
              <a:t>. p45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값을 저장하는 메모리 </a:t>
            </a:r>
            <a:r>
              <a:rPr lang="ko-KR" altLang="en-US" dirty="0"/>
              <a:t>공간에 이름을 붙이는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값을 저장하는 상자로 생각하면 이해하기 쉽다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550CE2-E37A-4224-B14F-BECEBFD7F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48" y="2852737"/>
            <a:ext cx="7658100" cy="162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E3EFD-77BF-4807-8923-E958C1F0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문자열의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. p55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793CC-A177-41E8-8965-FD8264FCE197}"/>
              </a:ext>
            </a:extLst>
          </p:cNvPr>
          <p:cNvSpPr txBox="1"/>
          <p:nvPr/>
        </p:nvSpPr>
        <p:spPr>
          <a:xfrm>
            <a:off x="612648" y="2170205"/>
            <a:ext cx="7688062" cy="9905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line = "=" * 50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print(line)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==================================================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7FEAD-D416-46A0-9950-C70A6B27BCC0}"/>
              </a:ext>
            </a:extLst>
          </p:cNvPr>
          <p:cNvSpPr txBox="1"/>
          <p:nvPr/>
        </p:nvSpPr>
        <p:spPr>
          <a:xfrm>
            <a:off x="612648" y="3502249"/>
            <a:ext cx="7688062" cy="12550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message = "Congratulations! “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print(message*3)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Congratulations! Congratulations! Congratulations!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5F390FB-E1E8-45E3-BA5F-ED3ABB9768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altLang="ko-KR" dirty="0" smtClean="0"/>
              <a:t>* </a:t>
            </a:r>
            <a:r>
              <a:rPr lang="ko-KR" altLang="en-US" dirty="0" smtClean="0"/>
              <a:t>연산자를 이용하여 반복시킬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7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E3EFD-77BF-4807-8923-E958C1F0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 p56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69167-CE92-4E7E-A36D-221A98B342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(): </a:t>
            </a:r>
            <a:r>
              <a:rPr lang="ko-KR" altLang="en-US" dirty="0"/>
              <a:t>문자열의 길이를 계산한다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upper()</a:t>
            </a:r>
            <a:r>
              <a:rPr lang="ko-KR" altLang="en-US" dirty="0"/>
              <a:t>와 </a:t>
            </a:r>
            <a:r>
              <a:rPr lang="en-US" altLang="ko-KR" dirty="0"/>
              <a:t>lower() </a:t>
            </a:r>
            <a:r>
              <a:rPr lang="ko-KR" altLang="en-US" dirty="0"/>
              <a:t>함수는 문자열을 대문자나 소문자로 바꾼다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find(): </a:t>
            </a:r>
            <a:r>
              <a:rPr lang="ko-KR" altLang="en-US" dirty="0"/>
              <a:t>문자열에서 어떤 단어를 찾는다</a:t>
            </a:r>
            <a:r>
              <a:rPr lang="en-US" altLang="ko-KR" dirty="0"/>
              <a:t>. </a:t>
            </a:r>
            <a:r>
              <a:rPr lang="ko-KR" altLang="en-US" dirty="0"/>
              <a:t>위치는 </a:t>
            </a:r>
            <a:r>
              <a:rPr lang="en-US" altLang="ko-KR" dirty="0"/>
              <a:t>0</a:t>
            </a:r>
            <a:r>
              <a:rPr lang="ko-KR" altLang="en-US" dirty="0"/>
              <a:t>부터 시작하는 인덱스로 반환된다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7FEAD-D416-46A0-9950-C70A6B27BCC0}"/>
              </a:ext>
            </a:extLst>
          </p:cNvPr>
          <p:cNvSpPr txBox="1"/>
          <p:nvPr/>
        </p:nvSpPr>
        <p:spPr>
          <a:xfrm>
            <a:off x="845317" y="3274358"/>
            <a:ext cx="7688062" cy="18646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message = "Merry Christmas!"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len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(message) 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문자열의 길이를 반환한다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16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message.upper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() 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문자열을 대문자로 만들어서 반환한다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'MERRY CHRISTMAS!'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message.find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("Ch")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 안에서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"Ch"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찾는다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556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E3EFD-77BF-4807-8923-E958C1F0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안의 문자에 </a:t>
            </a:r>
            <a:r>
              <a:rPr lang="ko-KR" altLang="en-US" dirty="0" smtClean="0"/>
              <a:t>접근하기</a:t>
            </a:r>
            <a:r>
              <a:rPr lang="en-US" altLang="ko-KR" dirty="0" smtClean="0"/>
              <a:t>. p56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69167-CE92-4E7E-A36D-221A98B342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문자열은 여러 개의 문자로 이루어진다</a:t>
            </a:r>
            <a:r>
              <a:rPr lang="en-US" altLang="ko-KR" dirty="0"/>
              <a:t>. </a:t>
            </a:r>
            <a:r>
              <a:rPr lang="ko-KR" altLang="en-US" dirty="0"/>
              <a:t>문자열 안의 문자들은 다음과 같은 위치를 가지게 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이들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번호를 </a:t>
            </a:r>
            <a:r>
              <a:rPr lang="ko-KR" altLang="en-US" dirty="0" err="1" smtClean="0"/>
              <a:t>인덱스라고</a:t>
            </a:r>
            <a:r>
              <a:rPr lang="ko-KR" altLang="en-US" dirty="0" smtClean="0"/>
              <a:t>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인덱스를 이용하여 각 문자를 추출할 수 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7FEAD-D416-46A0-9950-C70A6B27BCC0}"/>
              </a:ext>
            </a:extLst>
          </p:cNvPr>
          <p:cNvSpPr txBox="1"/>
          <p:nvPr/>
        </p:nvSpPr>
        <p:spPr>
          <a:xfrm>
            <a:off x="943868" y="4256741"/>
            <a:ext cx="7539732" cy="16233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 = "Python"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s[0]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문자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'P'	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s[1]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문자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'y'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s[-1]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마지막 문자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'n'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BA8DC6-E1CE-4551-A2BC-89C79A5CC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2302808"/>
            <a:ext cx="61817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E3EFD-77BF-4807-8923-E958C1F0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안에 변수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 p56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69167-CE92-4E7E-A36D-221A98B342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f-</a:t>
            </a:r>
            <a:r>
              <a:rPr lang="ko-KR" altLang="en-US" dirty="0"/>
              <a:t>문자열</a:t>
            </a:r>
            <a:r>
              <a:rPr lang="en-US" altLang="ko-KR" dirty="0"/>
              <a:t>(f-string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문자열 </a:t>
            </a:r>
            <a:r>
              <a:rPr lang="ko-KR" altLang="en-US" dirty="0"/>
              <a:t>안에 출력하고 싶은 변수를 중괄호로 감싸서 넣는 </a:t>
            </a:r>
            <a:r>
              <a:rPr lang="ko-KR" altLang="en-US" dirty="0" smtClean="0"/>
              <a:t>방법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7FEAD-D416-46A0-9950-C70A6B27BCC0}"/>
              </a:ext>
            </a:extLst>
          </p:cNvPr>
          <p:cNvSpPr txBox="1"/>
          <p:nvPr/>
        </p:nvSpPr>
        <p:spPr>
          <a:xfrm>
            <a:off x="845317" y="2430930"/>
            <a:ext cx="7688062" cy="70970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price = 10000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print(f"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상품의 가격은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{price}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원입니다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상품의 가격은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10000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원입니다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7FEAD-D416-46A0-9950-C70A6B27BCC0}"/>
              </a:ext>
            </a:extLst>
          </p:cNvPr>
          <p:cNvSpPr txBox="1"/>
          <p:nvPr/>
        </p:nvSpPr>
        <p:spPr>
          <a:xfrm>
            <a:off x="845317" y="3488014"/>
            <a:ext cx="7688062" cy="9681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product = "coffee"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count = 3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price = 10000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print(f"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{product} {count}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개의 가격은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{count*price}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원입니다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CDCD9-4A9E-4FA9-90C3-3ADE905C9740}"/>
              </a:ext>
            </a:extLst>
          </p:cNvPr>
          <p:cNvSpPr txBox="1"/>
          <p:nvPr/>
        </p:nvSpPr>
        <p:spPr>
          <a:xfrm>
            <a:off x="845317" y="4552577"/>
            <a:ext cx="7688062" cy="36082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coffee 3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개의 가격은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30000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원입니다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6B5D6-B37D-4D67-9F6F-04EACFC5A145}"/>
              </a:ext>
            </a:extLst>
          </p:cNvPr>
          <p:cNvSpPr txBox="1"/>
          <p:nvPr/>
        </p:nvSpPr>
        <p:spPr>
          <a:xfrm>
            <a:off x="845317" y="5260782"/>
            <a:ext cx="7688062" cy="56477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pi = 3.141592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print(f"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원주율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={pi:.2f}")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소수점 두번째 자리까지 출력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3AFBB-7861-4AED-B45B-F5DE46B45BD1}"/>
              </a:ext>
            </a:extLst>
          </p:cNvPr>
          <p:cNvSpPr txBox="1"/>
          <p:nvPr/>
        </p:nvSpPr>
        <p:spPr>
          <a:xfrm>
            <a:off x="845317" y="5909231"/>
            <a:ext cx="7688062" cy="26894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원주율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=3.14</a:t>
            </a:r>
          </a:p>
        </p:txBody>
      </p:sp>
    </p:spTree>
    <p:extLst>
      <p:ext uri="{BB962C8B-B14F-4D97-AF65-F5344CB8AC3E}">
        <p14:creationId xmlns:p14="http://schemas.microsoft.com/office/powerpoint/2010/main" val="11993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E3EFD-77BF-4807-8923-E958C1F0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안에 변수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. p56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69167-CE92-4E7E-A36D-221A98B342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  +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쓰는 다른 방법들도 </a:t>
            </a:r>
            <a:r>
              <a:rPr lang="ko-KR" altLang="en-US" dirty="0" err="1" smtClean="0"/>
              <a:t>익혀두자</a:t>
            </a:r>
            <a:r>
              <a:rPr lang="en-US" altLang="ko-KR" dirty="0" smtClean="0"/>
              <a:t>.  </a:t>
            </a:r>
            <a:r>
              <a:rPr lang="ko-KR" altLang="en-US" dirty="0" err="1" smtClean="0"/>
              <a:t>자료형</a:t>
            </a:r>
            <a:r>
              <a:rPr lang="ko-KR" altLang="en-US" dirty="0" smtClean="0"/>
              <a:t> 변환 등이 필요한 것과 차이점도 알아두자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761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1CD5C-AC49-4F4D-AE3E-944751D9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세부 구현 </a:t>
            </a:r>
            <a:r>
              <a:rPr lang="ko-KR" altLang="en-US" dirty="0" smtClean="0"/>
              <a:t>사항</a:t>
            </a:r>
            <a:r>
              <a:rPr lang="en-US" altLang="ko-KR" dirty="0" smtClean="0"/>
              <a:t>, p57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D985C-725C-47DA-ACFE-43990EBEFC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동일한 변수에 여러 가지 자료형의 데이터를 저장할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변수에 저장되는 것은 실제 값이 아니고 객체를 참조하는 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0E8EF-6FA1-4745-B57D-1BC3476F991A}"/>
              </a:ext>
            </a:extLst>
          </p:cNvPr>
          <p:cNvSpPr txBox="1"/>
          <p:nvPr/>
        </p:nvSpPr>
        <p:spPr>
          <a:xfrm>
            <a:off x="845317" y="2419722"/>
            <a:ext cx="7688062" cy="72987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radius = 10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radius = 3.14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radius = "unknown"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0E8EF-6FA1-4745-B57D-1BC3476F991A}"/>
              </a:ext>
            </a:extLst>
          </p:cNvPr>
          <p:cNvSpPr txBox="1"/>
          <p:nvPr/>
        </p:nvSpPr>
        <p:spPr>
          <a:xfrm>
            <a:off x="845317" y="4292600"/>
            <a:ext cx="7688062" cy="71493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x = 10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id(x)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2061230735888</a:t>
            </a:r>
          </a:p>
        </p:txBody>
      </p:sp>
    </p:spTree>
    <p:extLst>
      <p:ext uri="{BB962C8B-B14F-4D97-AF65-F5344CB8AC3E}">
        <p14:creationId xmlns:p14="http://schemas.microsoft.com/office/powerpoint/2010/main" val="30006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B7BE2-3163-43BC-A3E2-599BBCA7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세부 구현 </a:t>
            </a:r>
            <a:r>
              <a:rPr lang="ko-KR" altLang="en-US" dirty="0" smtClean="0"/>
              <a:t>사항</a:t>
            </a:r>
            <a:r>
              <a:rPr lang="en-US" altLang="ko-KR" dirty="0" smtClean="0"/>
              <a:t>. </a:t>
            </a:r>
            <a:r>
              <a:rPr lang="en-US" altLang="ko-KR" dirty="0"/>
              <a:t>p</a:t>
            </a:r>
            <a:r>
              <a:rPr lang="en-US" altLang="ko-KR" dirty="0" smtClean="0"/>
              <a:t>58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775D1E-73BF-BF25-042D-6FC26E710D37}"/>
              </a:ext>
            </a:extLst>
          </p:cNvPr>
          <p:cNvSpPr txBox="1"/>
          <p:nvPr/>
        </p:nvSpPr>
        <p:spPr>
          <a:xfrm>
            <a:off x="612648" y="1639001"/>
            <a:ext cx="7688062" cy="37517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x = 3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y = x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변수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 변수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참조값이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복사된다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id(x)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140721955779472</a:t>
            </a:r>
            <a:b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</a:b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id(y)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같은 주소를 가리킨다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140721955779472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y = 10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변수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 새로운 값이 할당되면 주소가 달라진다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id(y)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140721955779696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904696" y="2197100"/>
            <a:ext cx="3769971" cy="1645303"/>
            <a:chOff x="4646061" y="2133600"/>
            <a:chExt cx="3769971" cy="1645303"/>
          </a:xfrm>
        </p:grpSpPr>
        <p:sp>
          <p:nvSpPr>
            <p:cNvPr id="7" name="구름 6">
              <a:extLst>
                <a:ext uri="{FF2B5EF4-FFF2-40B4-BE49-F238E27FC236}">
                  <a16:creationId xmlns:a16="http://schemas.microsoft.com/office/drawing/2014/main" id="{A4EFCBC9-BF45-1BB3-B5A1-A51FFB654B83}"/>
                </a:ext>
              </a:extLst>
            </p:cNvPr>
            <p:cNvSpPr/>
            <p:nvPr/>
          </p:nvSpPr>
          <p:spPr>
            <a:xfrm>
              <a:off x="6215590" y="2133600"/>
              <a:ext cx="2200442" cy="77096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&lt;class</a:t>
              </a:r>
              <a:r>
                <a:rPr lang="ko-KR" altLang="en-US" dirty="0"/>
                <a:t> </a:t>
              </a:r>
              <a:r>
                <a:rPr lang="en-US" altLang="ko-KR" dirty="0"/>
                <a:t>‘int’&gt;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E3E803B-2B8C-9CCF-CDCF-540661FD6CD1}"/>
                </a:ext>
              </a:extLst>
            </p:cNvPr>
            <p:cNvSpPr/>
            <p:nvPr/>
          </p:nvSpPr>
          <p:spPr>
            <a:xfrm rot="21422061">
              <a:off x="7016933" y="2498696"/>
              <a:ext cx="822699" cy="44609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488176E-9316-D1A5-8D8F-55BA784F1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6061" y="2275051"/>
              <a:ext cx="1143083" cy="75192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9DBE64-9569-DE3D-B172-BF2600625194}"/>
                </a:ext>
              </a:extLst>
            </p:cNvPr>
            <p:cNvSpPr txBox="1"/>
            <p:nvPr/>
          </p:nvSpPr>
          <p:spPr>
            <a:xfrm>
              <a:off x="4893675" y="257694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FF00"/>
                  </a:solidFill>
                </a:rPr>
                <a:t>x</a:t>
              </a:r>
              <a:endParaRPr lang="ko-KR" altLang="en-US" sz="2000" dirty="0">
                <a:solidFill>
                  <a:srgbClr val="FFFF00"/>
                </a:solidFill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1CCDDBB5-3806-E8F7-85BF-5F79F464F748}"/>
                </a:ext>
              </a:extLst>
            </p:cNvPr>
            <p:cNvCxnSpPr>
              <a:cxnSpLocks/>
            </p:cNvCxnSpPr>
            <p:nvPr/>
          </p:nvCxnSpPr>
          <p:spPr>
            <a:xfrm>
              <a:off x="5290151" y="2365690"/>
              <a:ext cx="997986" cy="17231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CD744DA-C7DB-F4A5-B5DA-1A4DDDE07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9426" y="3026977"/>
              <a:ext cx="1143083" cy="7519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F2260D-AAA4-66FE-64F2-435E8D53542C}"/>
                </a:ext>
              </a:extLst>
            </p:cNvPr>
            <p:cNvSpPr txBox="1"/>
            <p:nvPr/>
          </p:nvSpPr>
          <p:spPr>
            <a:xfrm>
              <a:off x="5771530" y="32837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FF00"/>
                  </a:solidFill>
                </a:rPr>
                <a:t>y</a:t>
              </a:r>
              <a:endParaRPr lang="ko-KR" altLang="en-US" sz="2000" dirty="0">
                <a:solidFill>
                  <a:srgbClr val="FFFF00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9BCC4FD-C4FD-2093-2368-A9B537DA68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3041" y="2690404"/>
              <a:ext cx="297496" cy="4589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4792907" y="5314770"/>
            <a:ext cx="3501493" cy="1129870"/>
            <a:chOff x="4690007" y="5328488"/>
            <a:chExt cx="3501493" cy="1129870"/>
          </a:xfrm>
        </p:grpSpPr>
        <p:sp>
          <p:nvSpPr>
            <p:cNvPr id="17" name="구름 16">
              <a:extLst>
                <a:ext uri="{FF2B5EF4-FFF2-40B4-BE49-F238E27FC236}">
                  <a16:creationId xmlns:a16="http://schemas.microsoft.com/office/drawing/2014/main" id="{5B2B26AF-D7A1-3186-ACA8-D4A536575EEE}"/>
                </a:ext>
              </a:extLst>
            </p:cNvPr>
            <p:cNvSpPr/>
            <p:nvPr/>
          </p:nvSpPr>
          <p:spPr>
            <a:xfrm>
              <a:off x="6143042" y="5328488"/>
              <a:ext cx="2048458" cy="77096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&lt;class</a:t>
              </a:r>
              <a:r>
                <a:rPr lang="ko-KR" altLang="en-US" dirty="0"/>
                <a:t> </a:t>
              </a:r>
              <a:r>
                <a:rPr lang="en-US" altLang="ko-KR" dirty="0"/>
                <a:t>‘int’&gt;</a:t>
              </a:r>
            </a:p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95A159C-0A70-F293-4585-E4BEB1FADDAB}"/>
                </a:ext>
              </a:extLst>
            </p:cNvPr>
            <p:cNvSpPr/>
            <p:nvPr/>
          </p:nvSpPr>
          <p:spPr>
            <a:xfrm rot="21422061">
              <a:off x="6773623" y="5708533"/>
              <a:ext cx="822699" cy="44609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10</a:t>
              </a:r>
              <a:endParaRPr lang="ko-KR" altLang="en-US" sz="1600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984BDB3-64B9-F559-E1DD-984AD09FC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007" y="5706432"/>
              <a:ext cx="1143083" cy="75192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8711C9-D04E-F2C0-9FC2-75C663AD41EB}"/>
                </a:ext>
              </a:extLst>
            </p:cNvPr>
            <p:cNvSpPr txBox="1"/>
            <p:nvPr/>
          </p:nvSpPr>
          <p:spPr>
            <a:xfrm>
              <a:off x="4904696" y="597555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FF00"/>
                  </a:solidFill>
                </a:rPr>
                <a:t>y</a:t>
              </a:r>
              <a:endParaRPr lang="ko-KR" altLang="en-US" sz="2000" dirty="0">
                <a:solidFill>
                  <a:srgbClr val="FFFF00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68A47D0-79F4-38D5-9E05-D6B4D6FC5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3139" y="5670125"/>
              <a:ext cx="1019859" cy="2962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/>
        </p:nvGrpSpPr>
        <p:grpSpPr>
          <a:xfrm>
            <a:off x="2536772" y="4741841"/>
            <a:ext cx="3613515" cy="893377"/>
            <a:chOff x="766541" y="5518558"/>
            <a:chExt cx="3613515" cy="893377"/>
          </a:xfrm>
        </p:grpSpPr>
        <p:sp>
          <p:nvSpPr>
            <p:cNvPr id="22" name="구름 21">
              <a:extLst>
                <a:ext uri="{FF2B5EF4-FFF2-40B4-BE49-F238E27FC236}">
                  <a16:creationId xmlns:a16="http://schemas.microsoft.com/office/drawing/2014/main" id="{A4EFCBC9-BF45-1BB3-B5A1-A51FFB654B83}"/>
                </a:ext>
              </a:extLst>
            </p:cNvPr>
            <p:cNvSpPr/>
            <p:nvPr/>
          </p:nvSpPr>
          <p:spPr>
            <a:xfrm>
              <a:off x="2336069" y="5518558"/>
              <a:ext cx="2043987" cy="77096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&lt;class</a:t>
              </a:r>
              <a:r>
                <a:rPr lang="ko-KR" altLang="en-US" dirty="0"/>
                <a:t> </a:t>
              </a:r>
              <a:r>
                <a:rPr lang="en-US" altLang="ko-KR" dirty="0"/>
                <a:t>‘int’&gt;</a:t>
              </a:r>
            </a:p>
            <a:p>
              <a:pPr algn="ctr"/>
              <a:endParaRPr lang="ko-KR" altLang="en-US" dirty="0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A488176E-9316-D1A5-8D8F-55BA784F1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41" y="5660009"/>
              <a:ext cx="1143083" cy="751926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CCDDBB5-3806-E8F7-85BF-5F79F464F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80095" y="5922962"/>
              <a:ext cx="928522" cy="2526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E3E803B-2B8C-9CCF-CDCF-540661FD6CD1}"/>
                </a:ext>
              </a:extLst>
            </p:cNvPr>
            <p:cNvSpPr/>
            <p:nvPr/>
          </p:nvSpPr>
          <p:spPr>
            <a:xfrm rot="21422061">
              <a:off x="2974826" y="5876407"/>
              <a:ext cx="822699" cy="44609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9DBE64-9569-DE3D-B172-BF2600625194}"/>
                </a:ext>
              </a:extLst>
            </p:cNvPr>
            <p:cNvSpPr txBox="1"/>
            <p:nvPr/>
          </p:nvSpPr>
          <p:spPr>
            <a:xfrm>
              <a:off x="966865" y="59269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FFFF00"/>
                  </a:solidFill>
                </a:rPr>
                <a:t>x</a:t>
              </a:r>
              <a:endParaRPr lang="ko-KR" altLang="en-US" sz="20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1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35F51-4701-4063-A898-ADA896FC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input()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. p59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3498F-491A-4F44-8193-6B2898AEAA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en-US" altLang="ko-KR" dirty="0" smtClean="0"/>
              <a:t>()</a:t>
            </a:r>
          </a:p>
          <a:p>
            <a:pPr lvl="1"/>
            <a:r>
              <a:rPr lang="ko-KR" altLang="en-US" dirty="0" smtClean="0"/>
              <a:t>주어진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메시지를 화면에 출력하고 사용자의 입력을 기다린다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사용자가 </a:t>
            </a:r>
            <a:r>
              <a:rPr lang="ko-KR" altLang="en-US" dirty="0"/>
              <a:t>입력하면 </a:t>
            </a:r>
            <a:r>
              <a:rPr lang="en-US" altLang="ko-KR" dirty="0"/>
              <a:t>input()</a:t>
            </a:r>
            <a:r>
              <a:rPr lang="ko-KR" altLang="en-US" dirty="0"/>
              <a:t>은 사용자의 입력을 </a:t>
            </a:r>
            <a:r>
              <a:rPr lang="ko-KR" altLang="en-US" b="1" u="sng" dirty="0"/>
              <a:t>문자열</a:t>
            </a:r>
            <a:r>
              <a:rPr lang="ko-KR" altLang="en-US" dirty="0"/>
              <a:t> 형태로 반환하고 종료한다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CA882A-EB59-4DEE-981D-AD0B04BF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47" y="3149599"/>
            <a:ext cx="4176713" cy="1164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D006EB-CA17-404B-9DCE-9A53D523A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860" y="3023793"/>
            <a:ext cx="2723640" cy="1298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F76B8-9F5A-4B0E-8173-79646C554E85}"/>
              </a:ext>
            </a:extLst>
          </p:cNvPr>
          <p:cNvSpPr txBox="1"/>
          <p:nvPr/>
        </p:nvSpPr>
        <p:spPr>
          <a:xfrm>
            <a:off x="1068332" y="4703202"/>
            <a:ext cx="7688062" cy="191349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name = 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이름을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이름을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name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print(name,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씨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?")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 씨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03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35F51-4701-4063-A898-ADA896FC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정수 입력</a:t>
            </a:r>
            <a:r>
              <a:rPr lang="en-US" altLang="ko-KR" dirty="0" smtClean="0"/>
              <a:t>. p60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F76B8-9F5A-4B0E-8173-79646C554E85}"/>
              </a:ext>
            </a:extLst>
          </p:cNvPr>
          <p:cNvSpPr txBox="1"/>
          <p:nvPr/>
        </p:nvSpPr>
        <p:spPr>
          <a:xfrm>
            <a:off x="727969" y="1618129"/>
            <a:ext cx="7688062" cy="99060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sum)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01E1A-6AE0-42E2-B544-8630722C4373}"/>
              </a:ext>
            </a:extLst>
          </p:cNvPr>
          <p:cNvSpPr txBox="1"/>
          <p:nvPr/>
        </p:nvSpPr>
        <p:spPr>
          <a:xfrm>
            <a:off x="727969" y="2783542"/>
            <a:ext cx="7688062" cy="7612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400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300400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7AEDC-FD5F-45E0-8103-D5F7C8989ACC}"/>
              </a:ext>
            </a:extLst>
          </p:cNvPr>
          <p:cNvSpPr txBox="1"/>
          <p:nvPr/>
        </p:nvSpPr>
        <p:spPr>
          <a:xfrm>
            <a:off x="727969" y="3991535"/>
            <a:ext cx="7688062" cy="99060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int(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:")) 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문자열을 정수로 변환한다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int(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:")) 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문자열을 정수로 변환한다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sum)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C3E1A9-F43F-42DA-9708-4E36D9504C08}"/>
              </a:ext>
            </a:extLst>
          </p:cNvPr>
          <p:cNvSpPr txBox="1"/>
          <p:nvPr/>
        </p:nvSpPr>
        <p:spPr>
          <a:xfrm>
            <a:off x="727969" y="5156948"/>
            <a:ext cx="7688062" cy="99060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400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700</a:t>
            </a:r>
          </a:p>
        </p:txBody>
      </p:sp>
    </p:spTree>
    <p:extLst>
      <p:ext uri="{BB962C8B-B14F-4D97-AF65-F5344CB8AC3E}">
        <p14:creationId xmlns:p14="http://schemas.microsoft.com/office/powerpoint/2010/main" val="22312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중간점검</a:t>
            </a:r>
            <a:r>
              <a:rPr lang="en-US" altLang="ko-KR" dirty="0" smtClean="0"/>
              <a:t>. p61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lvl="0" indent="-457200" fontAlgn="base">
              <a:buSzPct val="100000"/>
              <a:buFont typeface="+mj-lt"/>
              <a:buAutoNum type="arabicPeriod"/>
            </a:pPr>
            <a:r>
              <a:rPr lang="ko-KR" altLang="en-US" sz="1800" dirty="0"/>
              <a:t>사용자의 이름을 물어보고 이어서 </a:t>
            </a:r>
            <a:r>
              <a:rPr lang="en-US" altLang="ko-KR" sz="1800" dirty="0"/>
              <a:t>2</a:t>
            </a:r>
            <a:r>
              <a:rPr lang="ko-KR" altLang="en-US" sz="1800" dirty="0"/>
              <a:t>개의 정수를 받아서 덧셈을 한 후에 결과를 출력하는 다음과 같은 프로그램을 작성해보자</a:t>
            </a:r>
            <a:r>
              <a:rPr lang="en-US" altLang="ko-KR" sz="1800" dirty="0"/>
              <a:t>.</a:t>
            </a:r>
          </a:p>
          <a:p>
            <a:pPr marL="0" lvl="0" indent="0" fontAlgn="base">
              <a:buSzPct val="100000"/>
              <a:buNone/>
            </a:pPr>
            <a:r>
              <a:rPr lang="en-US" altLang="ko-KR" sz="1800" dirty="0"/>
              <a:t> </a:t>
            </a:r>
          </a:p>
          <a:p>
            <a:pPr marL="457200" lvl="0" indent="-457200" fontAlgn="base">
              <a:buFont typeface="+mj-lt"/>
              <a:buAutoNum type="arabicPeriod"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2373311"/>
            <a:ext cx="8229600" cy="138499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이름을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홍길동 씨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안녕하세요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</a:p>
          <a:p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파이썬에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오신 것을 환영합니다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300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400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300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400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의 합은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700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ko-KR" altLang="en-US" dirty="0" smtClean="0"/>
              <a:t>정의하기</a:t>
            </a:r>
            <a:r>
              <a:rPr lang="en-US" altLang="ko-KR" dirty="0" smtClean="0"/>
              <a:t>. p45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파이썬에서는</a:t>
            </a:r>
            <a:r>
              <a:rPr lang="ko-KR" altLang="en-US" dirty="0" smtClean="0"/>
              <a:t> 변수에 </a:t>
            </a:r>
            <a:r>
              <a:rPr lang="ko-KR" altLang="en-US" dirty="0"/>
              <a:t>값을 저장하면 변수가 자동으로 생성된다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다른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언어에서는 미리 변수를 선언하는 절차가 필요하다</a:t>
            </a:r>
            <a:r>
              <a:rPr lang="en-US" altLang="ko-KR" dirty="0" smtClean="0"/>
              <a:t>.)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변수에 저장된 값은 변경할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B2C4DE-CA71-4F8B-A1E8-3350FC6D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503" y="2393948"/>
            <a:ext cx="1975597" cy="658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6E9806-9BF1-4CE4-8CDA-031554013AEB}"/>
              </a:ext>
            </a:extLst>
          </p:cNvPr>
          <p:cNvSpPr txBox="1"/>
          <p:nvPr/>
        </p:nvSpPr>
        <p:spPr>
          <a:xfrm>
            <a:off x="1017524" y="3052480"/>
            <a:ext cx="7439152" cy="99059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400" dirty="0"/>
              <a:t>&gt;&gt;&gt; x = 100</a:t>
            </a:r>
          </a:p>
          <a:p>
            <a:r>
              <a:rPr lang="en-US" altLang="ko-KR" sz="1400" dirty="0"/>
              <a:t>&gt;&gt;&gt; x</a:t>
            </a:r>
          </a:p>
          <a:p>
            <a:r>
              <a:rPr lang="en-US" altLang="ko-KR" sz="1400" dirty="0"/>
              <a:t>100</a:t>
            </a:r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FBB44FE8-6DAD-4A60-99BD-A3F4D0A71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274" y="4694520"/>
            <a:ext cx="7629652" cy="189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17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0B71A-B7CA-447A-A0D7-903A1A9F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ko-KR" altLang="en-US" dirty="0" smtClean="0"/>
              <a:t> </a:t>
            </a:r>
            <a:r>
              <a:rPr lang="ko-KR" altLang="en-US" dirty="0"/>
              <a:t>간단한 </a:t>
            </a:r>
            <a:r>
              <a:rPr lang="ko-KR" altLang="en-US" dirty="0" smtClean="0"/>
              <a:t>계산기</a:t>
            </a:r>
            <a:r>
              <a:rPr lang="en-US" altLang="ko-KR" dirty="0" smtClean="0"/>
              <a:t>. p62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3E91A-1B79-4697-B3B5-2D3059BDDFD8}"/>
              </a:ext>
            </a:extLst>
          </p:cNvPr>
          <p:cNvSpPr txBox="1"/>
          <p:nvPr/>
        </p:nvSpPr>
        <p:spPr>
          <a:xfrm>
            <a:off x="612648" y="1665099"/>
            <a:ext cx="8229600" cy="31085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int(input("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첫 번째 정수를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문자열을 정수로 변환한다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int(input("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두 번째 정수를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문자열을 정수로 변환한다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 = x + y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print(x, "+", y, "=", result)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 = x - y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print(x, "-", y, "=", result)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 = x * y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print(x, "*", y, "=", result)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 = x / y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print(x, "/", y, "=", result)</a:t>
            </a:r>
          </a:p>
        </p:txBody>
      </p:sp>
      <p:pic>
        <p:nvPicPr>
          <p:cNvPr id="6" name="_x103683816">
            <a:extLst>
              <a:ext uri="{FF2B5EF4-FFF2-40B4-BE49-F238E27FC236}">
                <a16:creationId xmlns:a16="http://schemas.microsoft.com/office/drawing/2014/main" id="{3172CFDB-9D07-4FFE-AECA-62E4D2C7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305" y="3832617"/>
            <a:ext cx="1795743" cy="204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81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A1575-B98D-4609-AB36-36F6DBD6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. p63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F0543-49A4-47F5-9EBA-339D141C7C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프로그램이 하는 일을 설명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프로그램의 실행 결과에 영향을 끼치지 않는다</a:t>
            </a:r>
            <a:r>
              <a:rPr lang="en-US" altLang="ko-KR" dirty="0" smtClean="0"/>
              <a:t>.  #</a:t>
            </a:r>
            <a:r>
              <a:rPr lang="ko-KR" altLang="en-US" dirty="0" smtClean="0"/>
              <a:t>로 시작하면 줄의 끝까지 주석으로 취급한다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sz="800" dirty="0" smtClean="0"/>
          </a:p>
          <a:p>
            <a:pPr lvl="1"/>
            <a:r>
              <a:rPr lang="ko-KR" altLang="en-US" dirty="0" smtClean="0"/>
              <a:t>용도가 하나 더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실행하고 </a:t>
            </a:r>
            <a:r>
              <a:rPr lang="ko-KR" altLang="en-US" dirty="0" smtClean="0"/>
              <a:t>싶지 않은 문장이 있다면 주석으로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67190-5947-4752-8573-1073731F49B2}"/>
              </a:ext>
            </a:extLst>
          </p:cNvPr>
          <p:cNvSpPr txBox="1"/>
          <p:nvPr/>
        </p:nvSpPr>
        <p:spPr>
          <a:xfrm>
            <a:off x="1069848" y="2680352"/>
            <a:ext cx="7451852" cy="16004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##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	</a:t>
            </a:r>
            <a:r>
              <a:rPr lang="ko-KR" altLang="en-US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프로그램은 화씨 온도를 받아서 섭씨 온도로 변환한다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ftemp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100		 	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화씨 온도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변수에 저장한다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 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ctemp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(ftemp-32.0)*5.0/9.0   		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화씨온도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-&gt;</a:t>
            </a:r>
            <a:r>
              <a:rPr lang="ko-KR" altLang="en-US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섭씨온도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섭씨온도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:",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ctemp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       		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섭씨온도를 화면에 출력한다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67190-5947-4752-8573-1073731F49B2}"/>
              </a:ext>
            </a:extLst>
          </p:cNvPr>
          <p:cNvSpPr txBox="1"/>
          <p:nvPr/>
        </p:nvSpPr>
        <p:spPr>
          <a:xfrm>
            <a:off x="1069848" y="4959662"/>
            <a:ext cx="7451852" cy="13849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프로그램은 정수들의 합을 계산한다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100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200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#diff = x - y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65E60-67CC-4DAF-A7EB-47EB90AF721D}"/>
              </a:ext>
            </a:extLst>
          </p:cNvPr>
          <p:cNvSpPr txBox="1"/>
          <p:nvPr/>
        </p:nvSpPr>
        <p:spPr>
          <a:xfrm>
            <a:off x="3384296" y="6169223"/>
            <a:ext cx="4975352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합은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24656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D11F7-0FEA-45EE-BE63-AD6921CE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상수</a:t>
            </a:r>
            <a:r>
              <a:rPr lang="en-US" altLang="ko-KR" dirty="0" smtClean="0"/>
              <a:t>. p64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905BF-1F0A-4910-8966-8410181EEC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상수는 한번 값이 결정되면 절대로 변경되지 않는 </a:t>
            </a:r>
            <a:r>
              <a:rPr lang="ko-KR" altLang="en-US" dirty="0" smtClean="0"/>
              <a:t>변수</a:t>
            </a:r>
            <a:endParaRPr lang="en-US" altLang="ko-KR" dirty="0" smtClean="0"/>
          </a:p>
          <a:p>
            <a:r>
              <a:rPr lang="ko-KR" altLang="en-US" dirty="0" smtClean="0"/>
              <a:t>상수는 대문자로 하여서 변수와 구분하는 것이 보통이다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왜 소스에 </a:t>
            </a:r>
            <a:r>
              <a:rPr lang="en-US" altLang="ko-KR" dirty="0" smtClean="0"/>
              <a:t>0,35</a:t>
            </a:r>
            <a:r>
              <a:rPr lang="ko-KR" altLang="en-US" dirty="0" smtClean="0"/>
              <a:t>라고 적지 않고 </a:t>
            </a:r>
            <a:r>
              <a:rPr lang="en-US" altLang="ko-KR" dirty="0" smtClean="0"/>
              <a:t>TAX-RATE</a:t>
            </a:r>
            <a:r>
              <a:rPr lang="ko-KR" altLang="en-US" dirty="0" smtClean="0"/>
              <a:t>처럼 적는 것일까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0.35</a:t>
            </a:r>
            <a:r>
              <a:rPr lang="ko-KR" altLang="en-US" dirty="0" smtClean="0"/>
              <a:t>보다는 </a:t>
            </a:r>
            <a:r>
              <a:rPr lang="en-US" altLang="ko-KR" dirty="0" smtClean="0"/>
              <a:t>TAX_RATE</a:t>
            </a:r>
            <a:r>
              <a:rPr lang="ko-KR" altLang="en-US" dirty="0" smtClean="0"/>
              <a:t>으로 적으면 소스가 더 쉽게 읽힌다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상수 이름이 주석의 역할을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나중에 변경할 필요가 있다면 한 곳만 고치면 되므로 변경이 쉬워진다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A4331-46A1-452A-A5CC-69FCCE963E4F}"/>
              </a:ext>
            </a:extLst>
          </p:cNvPr>
          <p:cNvSpPr txBox="1"/>
          <p:nvPr/>
        </p:nvSpPr>
        <p:spPr>
          <a:xfrm>
            <a:off x="906272" y="5092005"/>
            <a:ext cx="7642352" cy="13849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INCOME = 1000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TAX_RATE = 0.35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tax = INCOME * TAX_RATE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net_income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INCOME – tax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1BB43-7131-443D-AD82-CC11E4F923A2}"/>
              </a:ext>
            </a:extLst>
          </p:cNvPr>
          <p:cNvSpPr txBox="1"/>
          <p:nvPr/>
        </p:nvSpPr>
        <p:spPr>
          <a:xfrm>
            <a:off x="906272" y="2540463"/>
            <a:ext cx="7642352" cy="7386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TAX_RATE = 0.35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PI = 3.141592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MAX_SIZE = 100</a:t>
            </a:r>
          </a:p>
        </p:txBody>
      </p:sp>
    </p:spTree>
    <p:extLst>
      <p:ext uri="{BB962C8B-B14F-4D97-AF65-F5344CB8AC3E}">
        <p14:creationId xmlns:p14="http://schemas.microsoft.com/office/powerpoint/2010/main" val="31944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5F39D-8CD1-4E1A-9162-D1E3A162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로봇 기자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. p66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E26B8-9210-4983-B09B-6363A711E9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기사의 틀을 </a:t>
            </a:r>
            <a:r>
              <a:rPr lang="ko-KR" altLang="en-US" dirty="0" smtClean="0"/>
              <a:t>만들어 두고</a:t>
            </a:r>
            <a:r>
              <a:rPr lang="en-US" altLang="ko-KR" dirty="0"/>
              <a:t>,</a:t>
            </a:r>
            <a:r>
              <a:rPr lang="ko-KR" altLang="en-US" dirty="0"/>
              <a:t> 핵심 요소를 변수로 만들면 자동으로 기사를 작성할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10A53-6D0B-45B0-B385-6F2322E067F2}"/>
              </a:ext>
            </a:extLst>
          </p:cNvPr>
          <p:cNvSpPr txBox="1"/>
          <p:nvPr/>
        </p:nvSpPr>
        <p:spPr>
          <a:xfrm>
            <a:off x="684366" y="2463105"/>
            <a:ext cx="8229600" cy="267765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경기장은 어디입니까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서울</a:t>
            </a:r>
          </a:p>
          <a:p>
            <a:r>
              <a:rPr lang="ko-KR" altLang="en-US" sz="1400" dirty="0" err="1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이긴팀은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 어디입니까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타이거</a:t>
            </a:r>
          </a:p>
          <a:p>
            <a:r>
              <a:rPr lang="ko-KR" altLang="en-US" sz="1400" dirty="0" err="1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진팀은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 어디입니까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r>
              <a:rPr lang="ko-KR" altLang="en-US" sz="1400" dirty="0" err="1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라이온스</a:t>
            </a:r>
            <a:endParaRPr lang="ko-KR" altLang="en-US" sz="1400" dirty="0">
              <a:latin typeface="Consolas" panose="020B0609020204030204" pitchFamily="49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우수선수는 누구입니까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?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홍길동</a:t>
            </a:r>
          </a:p>
          <a:p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스코어는 </a:t>
            </a:r>
            <a:r>
              <a:rPr lang="ko-KR" altLang="en-US" sz="1400" dirty="0" err="1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몇대몇입니까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?8:7</a:t>
            </a:r>
          </a:p>
          <a:p>
            <a:endParaRPr lang="en-US" altLang="ko-KR" sz="1400" dirty="0">
              <a:latin typeface="Consolas" panose="020B0609020204030204" pitchFamily="49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===========================================</a:t>
            </a:r>
          </a:p>
          <a:p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오늘 서울에서 야구 경기가 열렸습니다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타이거와 </a:t>
            </a:r>
            <a:r>
              <a:rPr lang="ko-KR" altLang="en-US" sz="1400" dirty="0" err="1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라이온스는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 치열한 공방전을 펼쳤습니다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홍길동이 맹활약을 하였습니다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결국 타이거가 </a:t>
            </a:r>
            <a:r>
              <a:rPr lang="ko-KR" altLang="en-US" sz="1400" dirty="0" err="1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라이온스를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8:7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로 이겼습니다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629664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9B321-46DB-4F4A-8385-911092CA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사각형 </a:t>
            </a:r>
            <a:r>
              <a:rPr lang="ko-KR" altLang="en-US" dirty="0" smtClean="0"/>
              <a:t>그리기</a:t>
            </a:r>
            <a:r>
              <a:rPr lang="en-US" altLang="ko-KR" dirty="0" smtClean="0"/>
              <a:t>. p67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164DB-128B-4FCD-B0B9-25ADA10A96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사각형의 크기를 </a:t>
            </a:r>
            <a:r>
              <a:rPr lang="ko-KR" altLang="en-US" dirty="0" err="1"/>
              <a:t>입력받아서</a:t>
            </a:r>
            <a:r>
              <a:rPr lang="ko-KR" altLang="en-US" dirty="0"/>
              <a:t> 크기에 맞는 사각형을 그려보자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9D795-3B93-40E1-9C45-E1777C65C4AC}"/>
              </a:ext>
            </a:extLst>
          </p:cNvPr>
          <p:cNvSpPr txBox="1"/>
          <p:nvPr/>
        </p:nvSpPr>
        <p:spPr>
          <a:xfrm>
            <a:off x="684366" y="2463105"/>
            <a:ext cx="8229600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사각형의 크기는 얼마로 할까요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  <a:cs typeface="Arial" panose="020B0604020202020204" pitchFamily="34" charset="0"/>
              </a:rPr>
              <a:t>? 200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BB9FB8-83D8-4117-BF03-C75C11A2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23" y="3028110"/>
            <a:ext cx="2198594" cy="180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73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12B89-CD06-48A6-96BF-1BF7D61C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</a:t>
            </a:r>
            <a:r>
              <a:rPr lang="en-US" altLang="ko-KR" dirty="0" smtClean="0"/>
              <a:t>Project </a:t>
            </a:r>
            <a:r>
              <a:rPr lang="ko-KR" altLang="en-US" dirty="0" smtClean="0"/>
              <a:t>거북이 조종하기</a:t>
            </a:r>
            <a:r>
              <a:rPr lang="en-US" altLang="ko-KR" dirty="0" smtClean="0"/>
              <a:t>. p69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69D337-C01B-49CF-BEE2-EBD70B744D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사용자가 실시간으로 명령을 주어서 거북이를 조종하는 프로그램을 작성해보자</a:t>
            </a:r>
            <a:r>
              <a:rPr lang="en-US" altLang="ko-KR" dirty="0" smtClean="0"/>
              <a:t>. </a:t>
            </a:r>
            <a:r>
              <a:rPr lang="ko-KR" altLang="en-US" dirty="0"/>
              <a:t>이를 위하여 아직 학습하지 않았지만 다음과 같은 무한 반복 구문을 잠시 빌려서 사용하자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73C79-C4A2-465E-A9BE-2E500201D4A7}"/>
              </a:ext>
            </a:extLst>
          </p:cNvPr>
          <p:cNvSpPr txBox="1"/>
          <p:nvPr/>
        </p:nvSpPr>
        <p:spPr>
          <a:xfrm>
            <a:off x="1006348" y="3848100"/>
            <a:ext cx="7058152" cy="267765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색상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(blue, red, yellow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만 가능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): blue 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거리와 각도를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거북이 회전 각도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(left): 10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거북이 전진 거리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200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제어에 성공하였습니다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거리와 각도를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거북이 회전 각도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(left): 25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거북이 전진 거리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제어에 성공하였습니다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...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F333083-6F49-4798-A3FA-F172EC22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689DE-4501-4A63-ABDA-FE7ACE62DCE1}"/>
              </a:ext>
            </a:extLst>
          </p:cNvPr>
          <p:cNvSpPr txBox="1"/>
          <p:nvPr/>
        </p:nvSpPr>
        <p:spPr>
          <a:xfrm>
            <a:off x="1006348" y="2767319"/>
            <a:ext cx="7058152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while True: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t.left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(10)	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t.forward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(200)	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	...</a:t>
            </a:r>
          </a:p>
        </p:txBody>
      </p:sp>
    </p:spTree>
    <p:extLst>
      <p:ext uri="{BB962C8B-B14F-4D97-AF65-F5344CB8AC3E}">
        <p14:creationId xmlns:p14="http://schemas.microsoft.com/office/powerpoint/2010/main" val="1958341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12B89-CD06-48A6-96BF-1BF7D61C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. </a:t>
            </a:r>
            <a:r>
              <a:rPr lang="en-US" altLang="ko-KR" smtClean="0"/>
              <a:t>p71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F333083-6F49-4798-A3FA-F172EC22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30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12B89-CD06-48A6-96BF-1BF7D61C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Programming. p73</a:t>
            </a:r>
            <a:endParaRPr lang="ko-KR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F333083-6F49-4798-A3FA-F172EC22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05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r>
              <a:rPr lang="en-US" altLang="ko-KR" dirty="0" smtClean="0"/>
              <a:t> </a:t>
            </a:r>
            <a:r>
              <a:rPr lang="ko-KR" altLang="en-US" dirty="0"/>
              <a:t>두 수의 합 </a:t>
            </a:r>
            <a:r>
              <a:rPr lang="ko-KR" altLang="en-US" dirty="0" smtClean="0"/>
              <a:t>계산하기</a:t>
            </a:r>
            <a:r>
              <a:rPr lang="en-US" altLang="ko-KR" dirty="0" smtClean="0"/>
              <a:t>. p46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빈칸을</a:t>
            </a:r>
            <a:r>
              <a:rPr lang="en-US" altLang="ko-KR" dirty="0"/>
              <a:t> </a:t>
            </a:r>
            <a:r>
              <a:rPr lang="ko-KR" altLang="en-US" dirty="0"/>
              <a:t>채워본다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2882653"/>
            <a:ext cx="8322549" cy="54634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8" y="1600200"/>
            <a:ext cx="8322549" cy="105335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100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변수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생성하고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저장한다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200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변수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생성하고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저장한다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 = x + y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변수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생성하고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x+y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저장한다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합은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sum)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30088" y="3820851"/>
            <a:ext cx="5790412" cy="2108137"/>
            <a:chOff x="1630088" y="3820851"/>
            <a:chExt cx="5790412" cy="210813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088" y="5027092"/>
              <a:ext cx="1143083" cy="751926"/>
            </a:xfrm>
            <a:prstGeom prst="rect">
              <a:avLst/>
            </a:prstGeom>
          </p:spPr>
        </p:pic>
        <p:cxnSp>
          <p:nvCxnSpPr>
            <p:cNvPr id="10" name="직선 화살표 연결선 9"/>
            <p:cNvCxnSpPr>
              <a:endCxn id="24" idx="1"/>
            </p:cNvCxnSpPr>
            <p:nvPr/>
          </p:nvCxnSpPr>
          <p:spPr>
            <a:xfrm flipV="1">
              <a:off x="2201629" y="4136396"/>
              <a:ext cx="2082200" cy="9973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09902" y="5345331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FF00"/>
                  </a:solidFill>
                </a:rPr>
                <a:t>sum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528071" y="4732219"/>
              <a:ext cx="2099463" cy="1102944"/>
              <a:chOff x="1578054" y="4603174"/>
              <a:chExt cx="2642234" cy="1536474"/>
            </a:xfrm>
          </p:grpSpPr>
          <p:pic>
            <p:nvPicPr>
              <p:cNvPr id="13" name="그림 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8054" y="5092165"/>
                <a:ext cx="1438603" cy="1047483"/>
              </a:xfrm>
              <a:prstGeom prst="rect">
                <a:avLst/>
              </a:prstGeom>
            </p:spPr>
          </p:pic>
          <p:sp>
            <p:nvSpPr>
              <p:cNvPr id="14" name="타원 13"/>
              <p:cNvSpPr/>
              <p:nvPr/>
            </p:nvSpPr>
            <p:spPr>
              <a:xfrm rot="18917900">
                <a:off x="3184898" y="4603174"/>
                <a:ext cx="1035390" cy="621436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100</a:t>
                </a:r>
                <a:endParaRPr lang="ko-KR" altLang="en-US" sz="1400" dirty="0"/>
              </a:p>
            </p:txBody>
          </p:sp>
          <p:cxnSp>
            <p:nvCxnSpPr>
              <p:cNvPr id="15" name="직선 화살표 연결선 14"/>
              <p:cNvCxnSpPr>
                <a:endCxn id="14" idx="0"/>
              </p:cNvCxnSpPr>
              <p:nvPr/>
            </p:nvCxnSpPr>
            <p:spPr>
              <a:xfrm flipV="1">
                <a:off x="2297355" y="4693040"/>
                <a:ext cx="1186674" cy="54766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1037" y="5177062"/>
              <a:ext cx="1143083" cy="751926"/>
            </a:xfrm>
            <a:prstGeom prst="rect">
              <a:avLst/>
            </a:prstGeom>
          </p:spPr>
        </p:pic>
        <p:sp>
          <p:nvSpPr>
            <p:cNvPr id="18" name="타원 17"/>
            <p:cNvSpPr/>
            <p:nvPr/>
          </p:nvSpPr>
          <p:spPr>
            <a:xfrm rot="18917900">
              <a:off x="6597801" y="4826044"/>
              <a:ext cx="822699" cy="44609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200</a:t>
              </a:r>
              <a:endParaRPr lang="ko-KR" altLang="en-US" sz="1400" dirty="0"/>
            </a:p>
          </p:txBody>
        </p:sp>
        <p:cxnSp>
          <p:nvCxnSpPr>
            <p:cNvPr id="19" name="직선 화살표 연결선 18"/>
            <p:cNvCxnSpPr>
              <a:endCxn id="18" idx="0"/>
            </p:cNvCxnSpPr>
            <p:nvPr/>
          </p:nvCxnSpPr>
          <p:spPr>
            <a:xfrm flipV="1">
              <a:off x="5892578" y="4890553"/>
              <a:ext cx="942906" cy="3931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784246" y="53746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FF00"/>
                  </a:solidFill>
                </a:rPr>
                <a:t>x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94251" y="54762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FF00"/>
                  </a:solidFill>
                </a:rPr>
                <a:t>y</a:t>
              </a:r>
              <a:endParaRPr lang="ko-KR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 rot="18917900">
              <a:off x="4190163" y="3820851"/>
              <a:ext cx="822699" cy="446092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300</a:t>
              </a:r>
              <a:endParaRPr lang="ko-KR" altLang="en-US" sz="1400" dirty="0"/>
            </a:p>
          </p:txBody>
        </p:sp>
        <p:cxnSp>
          <p:nvCxnSpPr>
            <p:cNvPr id="26" name="직선 화살표 연결선 25"/>
            <p:cNvCxnSpPr>
              <a:stCxn id="14" idx="6"/>
              <a:endCxn id="24" idx="2"/>
            </p:cNvCxnSpPr>
            <p:nvPr/>
          </p:nvCxnSpPr>
          <p:spPr>
            <a:xfrm flipH="1" flipV="1">
              <a:off x="4309134" y="4333247"/>
              <a:ext cx="1199429" cy="332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8" idx="0"/>
              <a:endCxn id="24" idx="2"/>
            </p:cNvCxnSpPr>
            <p:nvPr/>
          </p:nvCxnSpPr>
          <p:spPr>
            <a:xfrm flipH="1" flipV="1">
              <a:off x="4309134" y="4333247"/>
              <a:ext cx="2543123" cy="557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십자형 30"/>
            <p:cNvSpPr/>
            <p:nvPr/>
          </p:nvSpPr>
          <p:spPr>
            <a:xfrm>
              <a:off x="4976246" y="4248370"/>
              <a:ext cx="315914" cy="307528"/>
            </a:xfrm>
            <a:prstGeom prst="plus">
              <a:avLst>
                <a:gd name="adj" fmla="val 424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506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p47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smtClean="0"/>
              <a:t>수학에서의 변수와의 차이점</a:t>
            </a:r>
            <a:endParaRPr lang="en-US" altLang="ko-KR" b="1" dirty="0" smtClean="0"/>
          </a:p>
          <a:p>
            <a:pPr marL="365760" lvl="1" indent="0">
              <a:buNone/>
            </a:pPr>
            <a:r>
              <a:rPr lang="ko-KR" altLang="en-US" dirty="0" smtClean="0"/>
              <a:t>프로그래밍의 변수는 긴 이름을 상대적으로 사용을 설명하는 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수학의 변수는 종종 간결함을 위해 </a:t>
            </a:r>
            <a:r>
              <a:rPr lang="en-US" altLang="ko-KR" dirty="0" smtClean="0"/>
              <a:t>1</a:t>
            </a:r>
            <a:r>
              <a:rPr lang="ko-KR" altLang="en-US" dirty="0" smtClean="0"/>
              <a:t>글자 또는 </a:t>
            </a:r>
            <a:r>
              <a:rPr lang="en-US" altLang="ko-KR" dirty="0" smtClean="0"/>
              <a:t>2</a:t>
            </a:r>
            <a:r>
              <a:rPr lang="ko-KR" altLang="en-US" dirty="0" smtClean="0"/>
              <a:t>글자 길이의 이름을 갖는다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b="1" dirty="0" smtClean="0"/>
              <a:t>경고</a:t>
            </a:r>
            <a:endParaRPr lang="en-US" altLang="ko-KR" b="1" dirty="0" smtClean="0"/>
          </a:p>
          <a:p>
            <a:pPr marL="365760" lvl="1" indent="0">
              <a:buNone/>
            </a:pP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기호는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변수에 값을 저장하라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라는 의미이다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혼동하지 않도록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등호는 </a:t>
            </a:r>
            <a:r>
              <a:rPr lang="ko-KR" altLang="en-US" dirty="0" err="1" smtClean="0"/>
              <a:t>파이썬에서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== </a:t>
            </a:r>
            <a:r>
              <a:rPr lang="ko-KR" altLang="en-US" dirty="0" err="1" smtClean="0"/>
              <a:t>와같이</a:t>
            </a:r>
            <a:r>
              <a:rPr lang="ko-KR" altLang="en-US" dirty="0" smtClean="0"/>
              <a:t> 표시한다</a:t>
            </a:r>
            <a:r>
              <a:rPr lang="en-US" altLang="ko-KR" dirty="0" smtClean="0"/>
              <a:t>.</a:t>
            </a:r>
          </a:p>
          <a:p>
            <a:pPr marL="365760" lvl="1" indent="0">
              <a:buNone/>
            </a:pPr>
            <a:endParaRPr lang="en-US" altLang="ko-KR" dirty="0" smtClean="0"/>
          </a:p>
          <a:p>
            <a:pPr lvl="0">
              <a:buClr>
                <a:srgbClr val="DD8047"/>
              </a:buClr>
            </a:pPr>
            <a:r>
              <a:rPr lang="ko-KR" altLang="en-US" b="1" dirty="0" smtClean="0">
                <a:solidFill>
                  <a:prstClr val="black"/>
                </a:solidFill>
              </a:rPr>
              <a:t>중간점검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ko-KR" altLang="en-US" sz="1800" dirty="0"/>
              <a:t>변수를 다시 설명해보자</a:t>
            </a:r>
            <a:r>
              <a:rPr lang="en-US" altLang="ko-KR" sz="1800" dirty="0"/>
              <a:t>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ko-KR" altLang="en-US" sz="1800" dirty="0"/>
              <a:t>변수 </a:t>
            </a:r>
            <a:r>
              <a:rPr lang="en-US" altLang="ko-KR" sz="1800" dirty="0"/>
              <a:t>a</a:t>
            </a:r>
            <a:r>
              <a:rPr lang="ko-KR" altLang="en-US" sz="1800" dirty="0"/>
              <a:t>에 </a:t>
            </a:r>
            <a:r>
              <a:rPr lang="en-US" altLang="ko-KR" sz="1800" dirty="0"/>
              <a:t>200</a:t>
            </a:r>
            <a:r>
              <a:rPr lang="ko-KR" altLang="en-US" sz="1800" dirty="0"/>
              <a:t>을 변수 </a:t>
            </a:r>
            <a:r>
              <a:rPr lang="en-US" altLang="ko-KR" sz="1800" dirty="0"/>
              <a:t>b</a:t>
            </a:r>
            <a:r>
              <a:rPr lang="ko-KR" altLang="en-US" sz="1800" dirty="0"/>
              <a:t>에 </a:t>
            </a:r>
            <a:r>
              <a:rPr lang="en-US" altLang="ko-KR" sz="1800" dirty="0"/>
              <a:t>100</a:t>
            </a:r>
            <a:r>
              <a:rPr lang="ko-KR" altLang="en-US" sz="1800" dirty="0"/>
              <a:t>을 저장한 후에 </a:t>
            </a:r>
            <a:r>
              <a:rPr lang="en-US" altLang="ko-KR" sz="1800" dirty="0"/>
              <a:t>(a-b)</a:t>
            </a:r>
            <a:r>
              <a:rPr lang="ko-KR" altLang="en-US" sz="1800" dirty="0"/>
              <a:t>하여 결과를 출력하는 프로그램을 작성해보자</a:t>
            </a:r>
            <a:r>
              <a:rPr lang="en-US" altLang="ko-KR" sz="1800" dirty="0"/>
              <a:t>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ko-KR" altLang="en-US" sz="1800" dirty="0"/>
              <a:t>밑변이 </a:t>
            </a:r>
            <a:r>
              <a:rPr lang="en-US" altLang="ko-KR" sz="1800" dirty="0"/>
              <a:t>10</a:t>
            </a:r>
            <a:r>
              <a:rPr lang="ko-KR" altLang="en-US" sz="1800" dirty="0"/>
              <a:t>이고 높이가 </a:t>
            </a:r>
            <a:r>
              <a:rPr lang="en-US" altLang="ko-KR" sz="1800" dirty="0"/>
              <a:t>10</a:t>
            </a:r>
            <a:r>
              <a:rPr lang="ko-KR" altLang="en-US" sz="1800" dirty="0"/>
              <a:t>인 삼각형의 면적을 계산하는 프로그램을 작성해보자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512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 p47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의미 있는 이름을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사용하는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것이 좋다</a:t>
            </a:r>
            <a:r>
              <a:rPr lang="en-US" altLang="ko-K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dirty="0" smtClean="0"/>
              <a:t>규칙</a:t>
            </a:r>
            <a:endParaRPr lang="en-US" altLang="ko-KR" dirty="0" smtClean="0"/>
          </a:p>
          <a:p>
            <a:pPr lvl="1"/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첫 글자는 영문자 또는 밑줄</a:t>
            </a:r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(_) </a:t>
            </a:r>
            <a:r>
              <a:rPr lang="ko-KR" altLang="en-US" dirty="0" smtClean="0"/>
              <a:t>문자로 시작해야 하며 나머지 문자는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 또는 </a:t>
            </a:r>
            <a:r>
              <a:rPr lang="ko-KR" altLang="en-US" dirty="0" err="1" smtClean="0"/>
              <a:t>밑줄이어야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#</a:t>
            </a:r>
            <a:r>
              <a:rPr lang="ko-KR" altLang="en-US" dirty="0" smtClean="0"/>
              <a:t>과 같은 기호는 사용할 수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이름 안에 공백도 허용되지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소문자와 </a:t>
            </a:r>
            <a:r>
              <a:rPr lang="ko-KR" altLang="en-US" dirty="0"/>
              <a:t>대문자는 서로 다르게 취급된다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if</a:t>
            </a:r>
            <a:r>
              <a:rPr lang="ko-KR" altLang="en-US" dirty="0" smtClean="0"/>
              <a:t>와 같은 </a:t>
            </a:r>
            <a:r>
              <a:rPr lang="ko-KR" altLang="en-US" dirty="0" err="1" smtClean="0"/>
              <a:t>예약어를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이름으로 사용할 수 없다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예약어란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파이썬이</a:t>
            </a:r>
            <a:r>
              <a:rPr lang="ko-KR" altLang="en-US" dirty="0" smtClean="0"/>
              <a:t> 사용하는 특수한 단어이다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파이썬의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예약어는</a:t>
            </a:r>
            <a:r>
              <a:rPr lang="ko-KR" altLang="en-US" dirty="0" smtClean="0"/>
              <a:t> 다음과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0B4C78-C437-47A8-B92F-0CFFF6E15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3" y="4345663"/>
            <a:ext cx="6707188" cy="213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0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. p48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85648" y="1986056"/>
            <a:ext cx="80391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98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r>
              <a:rPr lang="en-US" altLang="ko-KR" dirty="0" smtClean="0"/>
              <a:t> </a:t>
            </a:r>
            <a:r>
              <a:rPr lang="ko-KR" altLang="en-US" dirty="0"/>
              <a:t>원의 면적 </a:t>
            </a:r>
            <a:r>
              <a:rPr lang="ko-KR" altLang="en-US" dirty="0" smtClean="0"/>
              <a:t>계산하기</a:t>
            </a:r>
            <a:r>
              <a:rPr lang="en-US" altLang="ko-KR" dirty="0" smtClean="0"/>
              <a:t>. </a:t>
            </a:r>
            <a:r>
              <a:rPr lang="en-US" altLang="ko-KR" dirty="0" smtClean="0"/>
              <a:t>p48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빈칸을</a:t>
            </a:r>
            <a:r>
              <a:rPr lang="en-US" altLang="ko-KR" dirty="0"/>
              <a:t> </a:t>
            </a:r>
            <a:r>
              <a:rPr lang="ko-KR" altLang="en-US" dirty="0"/>
              <a:t>채워본다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1617678"/>
            <a:ext cx="8322549" cy="37915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반지름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 원의 면적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1256.0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8" y="2554641"/>
            <a:ext cx="8322549" cy="11202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STEP #1.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사용자로부터 원의 반지름을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입력받는다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STEP #2.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공식을 적용하여 면적을 계산한다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area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radius * radius * p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STEP #3.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면적을 화면에 출력한다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2187335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i="1">
                <a:solidFill>
                  <a:srgbClr val="FF0000"/>
                </a:solidFill>
              </a:rPr>
              <a:t>알고리즘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648" y="4242779"/>
            <a:ext cx="8322549" cy="19585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변수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radius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 값을 저장한다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radius = 10 	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공식을 적용하여 면적을 계산한다 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area = 3.14 * radius * radius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면적을 화면에 출력한다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반지름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radius,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인 원의 면적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area)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410" y="3876667"/>
            <a:ext cx="39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i="1" dirty="0">
                <a:solidFill>
                  <a:srgbClr val="FF0000"/>
                </a:solidFill>
              </a:rPr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09483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p50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 dirty="0" smtClean="0"/>
              <a:t>경고</a:t>
            </a:r>
            <a:endParaRPr lang="en-US" altLang="ko-KR" b="1" dirty="0" smtClean="0"/>
          </a:p>
          <a:p>
            <a:pPr marL="365760" lvl="1" indent="0">
              <a:buNone/>
            </a:pPr>
            <a:r>
              <a:rPr lang="ko-KR" altLang="en-US" dirty="0" smtClean="0"/>
              <a:t>변수의 이름을 정할 때 </a:t>
            </a:r>
            <a:r>
              <a:rPr lang="en-US" altLang="ko-KR" dirty="0" smtClean="0"/>
              <a:t>….</a:t>
            </a:r>
          </a:p>
          <a:p>
            <a:pPr marL="365760" lvl="1" indent="0">
              <a:buNone/>
            </a:pPr>
            <a:endParaRPr lang="en-US" altLang="ko-KR" dirty="0"/>
          </a:p>
          <a:p>
            <a:pPr lvl="0">
              <a:buClr>
                <a:srgbClr val="DD8047"/>
              </a:buClr>
            </a:pPr>
            <a:r>
              <a:rPr lang="ko-KR" altLang="en-US" b="1" dirty="0" smtClean="0">
                <a:solidFill>
                  <a:prstClr val="black"/>
                </a:solidFill>
              </a:rPr>
              <a:t>참고사항 </a:t>
            </a:r>
            <a:r>
              <a:rPr lang="en-US" altLang="ko-KR" b="1" dirty="0" smtClean="0">
                <a:solidFill>
                  <a:prstClr val="black"/>
                </a:solidFill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</a:rPr>
              <a:t>긴 변수 이름</a:t>
            </a:r>
            <a:endParaRPr lang="en-US" altLang="ko-KR" b="1" dirty="0" smtClean="0">
              <a:solidFill>
                <a:prstClr val="black"/>
              </a:solidFill>
            </a:endParaRPr>
          </a:p>
          <a:p>
            <a:pPr marL="365760" lvl="1" indent="0">
              <a:buClr>
                <a:srgbClr val="DD8047"/>
              </a:buClr>
              <a:buNone/>
            </a:pPr>
            <a:r>
              <a:rPr lang="ko-KR" altLang="en-US" dirty="0" smtClean="0">
                <a:solidFill>
                  <a:prstClr val="black"/>
                </a:solidFill>
              </a:rPr>
              <a:t>변수 이름이 여러 개의 단어로 이루어진 </a:t>
            </a:r>
            <a:r>
              <a:rPr lang="en-US" altLang="ko-KR" dirty="0" smtClean="0">
                <a:solidFill>
                  <a:prstClr val="black"/>
                </a:solidFill>
              </a:rPr>
              <a:t>…</a:t>
            </a:r>
          </a:p>
          <a:p>
            <a:pPr marL="365760" lvl="1" indent="0">
              <a:buClr>
                <a:srgbClr val="DD8047"/>
              </a:buClr>
              <a:buNone/>
            </a:pPr>
            <a:endParaRPr lang="en-US" altLang="ko-KR" dirty="0">
              <a:solidFill>
                <a:prstClr val="black"/>
              </a:solidFill>
            </a:endParaRPr>
          </a:p>
          <a:p>
            <a:pPr lvl="0">
              <a:buClr>
                <a:srgbClr val="DD8047"/>
              </a:buClr>
            </a:pPr>
            <a:r>
              <a:rPr lang="ko-KR" altLang="en-US" b="1" dirty="0" smtClean="0">
                <a:solidFill>
                  <a:prstClr val="black"/>
                </a:solidFill>
              </a:rPr>
              <a:t>중간점검</a:t>
            </a:r>
            <a:endParaRPr lang="en-US" altLang="ko-KR" b="1" dirty="0">
              <a:solidFill>
                <a:prstClr val="black"/>
              </a:solidFill>
            </a:endParaRPr>
          </a:p>
          <a:p>
            <a:pPr marL="708660" lvl="1" indent="-342900">
              <a:buClr>
                <a:srgbClr val="DD8047"/>
              </a:buClr>
              <a:buAutoNum type="arabicPeriod"/>
            </a:pPr>
            <a:r>
              <a:rPr lang="ko-KR" altLang="en-US" dirty="0" smtClean="0">
                <a:solidFill>
                  <a:prstClr val="black"/>
                </a:solidFill>
              </a:rPr>
              <a:t>변수 이름의 </a:t>
            </a:r>
            <a:r>
              <a:rPr lang="en-US" altLang="ko-KR" dirty="0" smtClean="0">
                <a:solidFill>
                  <a:prstClr val="black"/>
                </a:solidFill>
              </a:rPr>
              <a:t>…</a:t>
            </a:r>
          </a:p>
          <a:p>
            <a:pPr marL="708660" lvl="1" indent="-342900">
              <a:buClr>
                <a:srgbClr val="DD8047"/>
              </a:buClr>
              <a:buAutoNum type="arabicPeriod"/>
            </a:pPr>
            <a:r>
              <a:rPr lang="ko-KR" altLang="en-US" dirty="0" err="1" smtClean="0">
                <a:solidFill>
                  <a:prstClr val="black"/>
                </a:solidFill>
              </a:rPr>
              <a:t>파이썬에서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…</a:t>
            </a:r>
          </a:p>
          <a:p>
            <a:pPr marL="708660" lvl="1" indent="-342900">
              <a:buClr>
                <a:srgbClr val="DD8047"/>
              </a:buClr>
              <a:buAutoNum type="arabicPeriod"/>
            </a:pPr>
            <a:r>
              <a:rPr lang="ko-KR" altLang="en-US" dirty="0" err="1" smtClean="0">
                <a:solidFill>
                  <a:prstClr val="black"/>
                </a:solidFill>
              </a:rPr>
              <a:t>파이썬에서는</a:t>
            </a:r>
            <a:r>
              <a:rPr lang="ko-KR" altLang="en-US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…</a:t>
            </a:r>
          </a:p>
          <a:p>
            <a:pPr marL="36576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0165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3642</TotalTime>
  <Words>2113</Words>
  <Application>Microsoft Office PowerPoint</Application>
  <PresentationFormat>화면 슬라이드 쇼(4:3)</PresentationFormat>
  <Paragraphs>399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9" baseType="lpstr">
      <vt:lpstr>HY얕은샘물M</vt:lpstr>
      <vt:lpstr>YDVYMjOStd12</vt:lpstr>
      <vt:lpstr>굴림</vt:lpstr>
      <vt:lpstr>Arial</vt:lpstr>
      <vt:lpstr>Consolas</vt:lpstr>
      <vt:lpstr>Symbol</vt:lpstr>
      <vt:lpstr>Trebuchet MS</vt:lpstr>
      <vt:lpstr>Tw Cen MT</vt:lpstr>
      <vt:lpstr>Verdana</vt:lpstr>
      <vt:lpstr>Wingdings</vt:lpstr>
      <vt:lpstr>Wingdings 2</vt:lpstr>
      <vt:lpstr>가을</vt:lpstr>
      <vt:lpstr>2장 변수와 자료형</vt:lpstr>
      <vt:lpstr>변수. p45</vt:lpstr>
      <vt:lpstr>변수 정의하기. p45 </vt:lpstr>
      <vt:lpstr>Example 두 수의 합 계산하기. p46</vt:lpstr>
      <vt:lpstr>p47</vt:lpstr>
      <vt:lpstr>변수의 이름. p47</vt:lpstr>
      <vt:lpstr>변수의 이름. p48</vt:lpstr>
      <vt:lpstr>Example 원의 면적 계산하기. p48</vt:lpstr>
      <vt:lpstr>p50</vt:lpstr>
      <vt:lpstr>자료형. p50</vt:lpstr>
      <vt:lpstr>자료형을 알려면. p51</vt:lpstr>
      <vt:lpstr>정수형. p51 </vt:lpstr>
      <vt:lpstr>진법변환은 할 줄 알아야 ! 10진법, 2진법, 8진법, 16진법</vt:lpstr>
      <vt:lpstr>부동소수점형. p52</vt:lpstr>
      <vt:lpstr>잠깐 !</vt:lpstr>
      <vt:lpstr>문자열. p53</vt:lpstr>
      <vt:lpstr>문자열. p54</vt:lpstr>
      <vt:lpstr>문자열. p54 </vt:lpstr>
      <vt:lpstr>문자열 &lt;-&gt; 수치값. p55</vt:lpstr>
      <vt:lpstr>문자열의 반복. p55</vt:lpstr>
      <vt:lpstr>문자열 메소드. p56</vt:lpstr>
      <vt:lpstr>문자열 안의 문자에 접근하기. p56</vt:lpstr>
      <vt:lpstr>문자열 안에 변수 출력. p56</vt:lpstr>
      <vt:lpstr>문자열 안에 변수 출력. p56</vt:lpstr>
      <vt:lpstr>변수의 세부 구현 사항, p57</vt:lpstr>
      <vt:lpstr>변수의 세부 구현 사항. p58</vt:lpstr>
      <vt:lpstr>input() 함수. p59</vt:lpstr>
      <vt:lpstr>정수 입력. p60</vt:lpstr>
      <vt:lpstr>중간점검. p61</vt:lpstr>
      <vt:lpstr>Lab 간단한 계산기. p62</vt:lpstr>
      <vt:lpstr>주석. p63 </vt:lpstr>
      <vt:lpstr>상수. p64</vt:lpstr>
      <vt:lpstr>Lab: 로봇 기자 만들기. p66</vt:lpstr>
      <vt:lpstr>Lab: 사각형 그리기. p67</vt:lpstr>
      <vt:lpstr>Mini Project 거북이 조종하기. p69</vt:lpstr>
      <vt:lpstr>연습문제. p71</vt:lpstr>
      <vt:lpstr>Programming. p73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ync</cp:lastModifiedBy>
  <cp:revision>478</cp:revision>
  <dcterms:created xsi:type="dcterms:W3CDTF">2007-06-29T06:43:39Z</dcterms:created>
  <dcterms:modified xsi:type="dcterms:W3CDTF">2023-01-14T04:18:22Z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