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35"/>
  </p:notesMasterIdLst>
  <p:handoutMasterIdLst>
    <p:handoutMasterId r:id="rId36"/>
  </p:handoutMasterIdLst>
  <p:sldIdLst>
    <p:sldId id="256" r:id="rId2"/>
    <p:sldId id="362" r:id="rId3"/>
    <p:sldId id="415" r:id="rId4"/>
    <p:sldId id="417" r:id="rId5"/>
    <p:sldId id="418" r:id="rId6"/>
    <p:sldId id="419" r:id="rId7"/>
    <p:sldId id="364" r:id="rId8"/>
    <p:sldId id="368" r:id="rId9"/>
    <p:sldId id="421" r:id="rId10"/>
    <p:sldId id="423" r:id="rId11"/>
    <p:sldId id="424" r:id="rId12"/>
    <p:sldId id="426" r:id="rId13"/>
    <p:sldId id="427" r:id="rId14"/>
    <p:sldId id="428" r:id="rId15"/>
    <p:sldId id="430" r:id="rId16"/>
    <p:sldId id="432" r:id="rId17"/>
    <p:sldId id="433" r:id="rId18"/>
    <p:sldId id="435" r:id="rId19"/>
    <p:sldId id="371" r:id="rId20"/>
    <p:sldId id="373" r:id="rId21"/>
    <p:sldId id="437" r:id="rId22"/>
    <p:sldId id="377" r:id="rId23"/>
    <p:sldId id="438" r:id="rId24"/>
    <p:sldId id="439" r:id="rId25"/>
    <p:sldId id="441" r:id="rId26"/>
    <p:sldId id="443" r:id="rId27"/>
    <p:sldId id="445" r:id="rId28"/>
    <p:sldId id="447" r:id="rId29"/>
    <p:sldId id="375" r:id="rId30"/>
    <p:sldId id="409" r:id="rId31"/>
    <p:sldId id="449" r:id="rId32"/>
    <p:sldId id="450" r:id="rId33"/>
    <p:sldId id="451" r:id="rId3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E1E9F6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19F679-FC61-4ED7-B113-A17BF1221A80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832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1/14/2023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84FACE-A451-4603-B1EA-CF0002ED130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장 수식과 연산자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중간점검</a:t>
            </a:r>
            <a:r>
              <a:rPr lang="en-US" altLang="ko-KR" dirty="0" smtClean="0"/>
              <a:t>. p84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대입 연산자의 왼쪽에 올 수 있는 것은 무엇인가</a:t>
            </a:r>
            <a:r>
              <a:rPr lang="en-US" altLang="ko-KR" sz="1800" dirty="0"/>
              <a:t>?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등호</a:t>
            </a:r>
            <a:r>
              <a:rPr lang="en-US" altLang="ko-KR" sz="1800" dirty="0"/>
              <a:t>(=)</a:t>
            </a:r>
            <a:r>
              <a:rPr lang="ko-KR" altLang="en-US" sz="1800" dirty="0"/>
              <a:t>가 수학에서의 의미와 다른 점은 무엇인가</a:t>
            </a:r>
            <a:r>
              <a:rPr lang="en-US" altLang="ko-KR" sz="1800" dirty="0"/>
              <a:t>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복합 대입 연산자 </a:t>
            </a:r>
            <a:r>
              <a:rPr lang="en-US" altLang="ko-KR" sz="1800" dirty="0"/>
              <a:t>x *= y</a:t>
            </a:r>
            <a:r>
              <a:rPr lang="ko-KR" altLang="en-US" sz="1800" dirty="0"/>
              <a:t>의 의미를 설명하라</a:t>
            </a:r>
            <a:r>
              <a:rPr lang="en-US" altLang="ko-KR" sz="1800" dirty="0"/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/>
              <a:t>다음의 할당문이 실행된 </a:t>
            </a:r>
            <a:r>
              <a:rPr lang="ko-KR" altLang="en-US" sz="1800" dirty="0" smtClean="0"/>
              <a:t>후의 변수 </a:t>
            </a:r>
            <a:r>
              <a:rPr lang="en-US" altLang="ko-KR" sz="1800" dirty="0"/>
              <a:t>a, b, c</a:t>
            </a:r>
            <a:r>
              <a:rPr lang="ko-KR" altLang="en-US" sz="1800" dirty="0"/>
              <a:t>의 값은</a:t>
            </a:r>
            <a:r>
              <a:rPr lang="en-US" altLang="ko-KR" sz="1800" dirty="0" smtClean="0"/>
              <a:t>?</a:t>
            </a:r>
            <a:r>
              <a:rPr lang="en-US" altLang="ko-KR" sz="1800" dirty="0"/>
              <a:t>		</a:t>
            </a:r>
            <a:endParaRPr lang="en-US" altLang="ko-KR" sz="1800" dirty="0" smtClean="0"/>
          </a:p>
          <a:p>
            <a:pPr marL="320040" lvl="1" indent="0">
              <a:buSzPct val="100000"/>
              <a:buNone/>
            </a:pPr>
            <a:r>
              <a:rPr lang="en-US" altLang="ko-KR" sz="1600" dirty="0" smtClean="0"/>
              <a:t>                 a </a:t>
            </a:r>
            <a:r>
              <a:rPr lang="en-US" altLang="ko-KR" sz="1600" dirty="0"/>
              <a:t>= b = c = </a:t>
            </a:r>
            <a:r>
              <a:rPr lang="en-US" altLang="ko-KR" sz="1600" dirty="0" smtClean="0"/>
              <a:t>100</a:t>
            </a:r>
            <a:endParaRPr lang="en-US" altLang="ko-KR" sz="1800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ko-KR" altLang="en-US" sz="1800" dirty="0" smtClean="0"/>
              <a:t>현재 </a:t>
            </a:r>
            <a:r>
              <a:rPr lang="en-US" altLang="ko-KR" sz="1800" dirty="0"/>
              <a:t>x</a:t>
            </a:r>
            <a:r>
              <a:rPr lang="ko-KR" altLang="en-US" sz="1800" dirty="0"/>
              <a:t>는 </a:t>
            </a:r>
            <a:r>
              <a:rPr lang="en-US" altLang="ko-KR" sz="1800" dirty="0"/>
              <a:t>1</a:t>
            </a:r>
            <a:r>
              <a:rPr lang="ko-KR" altLang="en-US" sz="1800" dirty="0"/>
              <a:t>이고 </a:t>
            </a:r>
            <a:r>
              <a:rPr lang="en-US" altLang="ko-KR" sz="1800" dirty="0"/>
              <a:t>y</a:t>
            </a:r>
            <a:r>
              <a:rPr lang="ko-KR" altLang="en-US" sz="1800" dirty="0"/>
              <a:t>는 </a:t>
            </a:r>
            <a:r>
              <a:rPr lang="en-US" altLang="ko-KR" sz="1800" dirty="0"/>
              <a:t>2</a:t>
            </a:r>
            <a:r>
              <a:rPr lang="ko-KR" altLang="en-US" sz="1800" dirty="0"/>
              <a:t>라고 하자</a:t>
            </a:r>
            <a:r>
              <a:rPr lang="en-US" altLang="ko-KR" sz="1800" dirty="0"/>
              <a:t>. </a:t>
            </a:r>
            <a:r>
              <a:rPr lang="ko-KR" altLang="en-US" sz="1800" dirty="0"/>
              <a:t>다음의 할당문이 실행된 후의 변수 </a:t>
            </a:r>
            <a:r>
              <a:rPr lang="en-US" altLang="ko-KR" sz="1800" dirty="0"/>
              <a:t>x, y</a:t>
            </a:r>
            <a:r>
              <a:rPr lang="ko-KR" altLang="en-US" sz="1800" dirty="0"/>
              <a:t>의 값은</a:t>
            </a:r>
            <a:r>
              <a:rPr lang="en-US" altLang="ko-KR" sz="1800" dirty="0"/>
              <a:t>?</a:t>
            </a:r>
          </a:p>
          <a:p>
            <a:pPr marL="0" indent="0">
              <a:buSzPct val="100000"/>
              <a:buNone/>
            </a:pPr>
            <a:r>
              <a:rPr lang="en-US" altLang="ko-KR" sz="1800" dirty="0"/>
              <a:t>		x, y = y, x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84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F15B-2899-4F04-B71A-91923C83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p84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CF807-AF18-400F-94D1-F1EC29F56D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조건을 나타내기 위한 연산자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관계연산자의 결과는 참</a:t>
            </a:r>
            <a:r>
              <a:rPr lang="en-US" altLang="ko-KR" dirty="0" smtClean="0"/>
              <a:t>(True) </a:t>
            </a:r>
            <a:r>
              <a:rPr lang="ko-KR" altLang="en-US" dirty="0" smtClean="0"/>
              <a:t>아니면 거짓</a:t>
            </a:r>
            <a:r>
              <a:rPr lang="en-US" altLang="ko-KR" dirty="0" smtClean="0"/>
              <a:t>(False)</a:t>
            </a:r>
            <a:r>
              <a:rPr lang="ko-KR" altLang="en-US" dirty="0" smtClean="0"/>
              <a:t>으로 계산된다</a:t>
            </a:r>
            <a:r>
              <a:rPr lang="en-US" altLang="ko-KR" dirty="0" smtClean="0"/>
              <a:t>.</a:t>
            </a:r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57848-8C78-40FC-85A4-397F6BC4C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7"/>
          <a:stretch/>
        </p:blipFill>
        <p:spPr>
          <a:xfrm>
            <a:off x="2417626" y="5024658"/>
            <a:ext cx="4000416" cy="16301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1A97CB-4C8D-4449-B9B9-4132FC8FF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26"/>
          <a:stretch/>
        </p:blipFill>
        <p:spPr>
          <a:xfrm>
            <a:off x="1247678" y="2782743"/>
            <a:ext cx="6609140" cy="21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6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1D63-8946-40EC-A540-2D1857C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</a:t>
            </a:r>
            <a:r>
              <a:rPr lang="en-US" altLang="ko-KR" dirty="0"/>
              <a:t>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p85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CE0F4-914C-4890-82E5-E23719B0AFDF}"/>
              </a:ext>
            </a:extLst>
          </p:cNvPr>
          <p:cNvSpPr txBox="1"/>
          <p:nvPr/>
        </p:nvSpPr>
        <p:spPr>
          <a:xfrm>
            <a:off x="612648" y="2056653"/>
            <a:ext cx="82296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radius = 100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flag = (radius &gt; 32)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print(flag)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08978-1985-4FEF-81FF-0F7E5C485048}"/>
              </a:ext>
            </a:extLst>
          </p:cNvPr>
          <p:cNvSpPr txBox="1"/>
          <p:nvPr/>
        </p:nvSpPr>
        <p:spPr>
          <a:xfrm>
            <a:off x="612648" y="2868540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ABC91-EE88-4CA3-8572-56F08B49D54C}"/>
              </a:ext>
            </a:extLst>
          </p:cNvPr>
          <p:cNvSpPr txBox="1"/>
          <p:nvPr/>
        </p:nvSpPr>
        <p:spPr>
          <a:xfrm>
            <a:off x="612648" y="4048952"/>
            <a:ext cx="8229600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expensive = price &gt; 20000 	# expensive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부울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변수이다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 expensive :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관계 수식 대신에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부울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변수가 들어가도 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shipping_cost = 0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else :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shipping_cost = 3000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5CF807-AF18-400F-94D1-F1EC29F56D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True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False 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부울값</a:t>
            </a:r>
            <a:r>
              <a:rPr lang="en-US" altLang="ko-KR" dirty="0" smtClean="0"/>
              <a:t>(Boolean value)</a:t>
            </a:r>
            <a:r>
              <a:rPr lang="ko-KR" altLang="en-US" dirty="0" smtClean="0"/>
              <a:t>을 가지는 변수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if-else </a:t>
            </a:r>
            <a:r>
              <a:rPr lang="ko-KR" altLang="en-US" dirty="0" smtClean="0"/>
              <a:t>문에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6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1D63-8946-40EC-A540-2D1857C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비교</a:t>
            </a:r>
            <a:r>
              <a:rPr lang="en-US" altLang="ko-KR" dirty="0" smtClean="0"/>
              <a:t>. p86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CE0F4-914C-4890-82E5-E23719B0AFDF}"/>
              </a:ext>
            </a:extLst>
          </p:cNvPr>
          <p:cNvSpPr txBox="1"/>
          <p:nvPr/>
        </p:nvSpPr>
        <p:spPr>
          <a:xfrm>
            <a:off x="612648" y="2094753"/>
            <a:ext cx="82296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s1 = "Audrey Hepburn"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s2 = "Audrey Hepburn"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print(s1 == s2)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08978-1985-4FEF-81FF-0F7E5C485048}"/>
              </a:ext>
            </a:extLst>
          </p:cNvPr>
          <p:cNvSpPr txBox="1"/>
          <p:nvPr/>
        </p:nvSpPr>
        <p:spPr>
          <a:xfrm>
            <a:off x="612648" y="2956812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3277E-2A20-40B2-8594-B75056DF97B6}"/>
              </a:ext>
            </a:extLst>
          </p:cNvPr>
          <p:cNvSpPr txBox="1"/>
          <p:nvPr/>
        </p:nvSpPr>
        <p:spPr>
          <a:xfrm>
            <a:off x="612648" y="4075206"/>
            <a:ext cx="82296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s1 = "Audrey Hepburn"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s2 = "Grace Kelly"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print(s1 &lt; s2)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8ACB10-4104-4EC0-9046-79D22F96A7A2}"/>
              </a:ext>
            </a:extLst>
          </p:cNvPr>
          <p:cNvSpPr txBox="1"/>
          <p:nvPr/>
        </p:nvSpPr>
        <p:spPr>
          <a:xfrm>
            <a:off x="612648" y="4988065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C5CF807-AF18-400F-94D1-F1EC29F56D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244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비교에도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s1 &lt; s2 </a:t>
            </a:r>
            <a:r>
              <a:rPr lang="ko-KR" altLang="en-US" dirty="0" smtClean="0"/>
              <a:t>는 알파벳 순으로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기본적으로 사전 순서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대문자는 소문자보다 앞에 있는 것으로 간주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542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01D63-8946-40EC-A540-2D1857CD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실수와 실수의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 p86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CE0F4-914C-4890-82E5-E23719B0AFDF}"/>
              </a:ext>
            </a:extLst>
          </p:cNvPr>
          <p:cNvSpPr txBox="1"/>
          <p:nvPr/>
        </p:nvSpPr>
        <p:spPr>
          <a:xfrm>
            <a:off x="612648" y="2196353"/>
            <a:ext cx="82296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math import sqrt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sz="14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(3.0)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Print(if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n*n ==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3.0)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08978-1985-4FEF-81FF-0F7E5C485048}"/>
              </a:ext>
            </a:extLst>
          </p:cNvPr>
          <p:cNvSpPr txBox="1"/>
          <p:nvPr/>
        </p:nvSpPr>
        <p:spPr>
          <a:xfrm>
            <a:off x="5425948" y="2946384"/>
            <a:ext cx="3142069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7A2D9-0687-433B-80D4-8E1B9669B393}"/>
              </a:ext>
            </a:extLst>
          </p:cNvPr>
          <p:cNvSpPr txBox="1"/>
          <p:nvPr/>
        </p:nvSpPr>
        <p:spPr>
          <a:xfrm>
            <a:off x="612648" y="4293750"/>
            <a:ext cx="82296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from math import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sqrt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(3.0)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print(abs(n*n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- 3.0) &lt;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0.00001)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1867B3F2-C3AC-00AC-9D2D-31EAFCA4DC8B}"/>
              </a:ext>
            </a:extLst>
          </p:cNvPr>
          <p:cNvSpPr/>
          <p:nvPr/>
        </p:nvSpPr>
        <p:spPr>
          <a:xfrm>
            <a:off x="4224617" y="3397259"/>
            <a:ext cx="3021106" cy="606933"/>
          </a:xfrm>
          <a:prstGeom prst="borderCallout1">
            <a:avLst>
              <a:gd name="adj1" fmla="val 33507"/>
              <a:gd name="adj2" fmla="val -8333"/>
              <a:gd name="adj3" fmla="val -61619"/>
              <a:gd name="adj4" fmla="val -647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비트의 수가 제한되어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실수값은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정확히 표현되지 않기 때문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설명선: 선 5">
            <a:extLst>
              <a:ext uri="{FF2B5EF4-FFF2-40B4-BE49-F238E27FC236}">
                <a16:creationId xmlns:a16="http://schemas.microsoft.com/office/drawing/2014/main" id="{54FFE545-2F79-1D96-F0CA-D1D519F10E9D}"/>
              </a:ext>
            </a:extLst>
          </p:cNvPr>
          <p:cNvSpPr/>
          <p:nvPr/>
        </p:nvSpPr>
        <p:spPr>
          <a:xfrm>
            <a:off x="4224617" y="5626314"/>
            <a:ext cx="3021106" cy="634785"/>
          </a:xfrm>
          <a:prstGeom prst="borderCallout1">
            <a:avLst>
              <a:gd name="adj1" fmla="val 24752"/>
              <a:gd name="adj2" fmla="val -5811"/>
              <a:gd name="adj3" fmla="val -48927"/>
              <a:gd name="adj4" fmla="val -6142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개의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숫자가 오차 이내로 아주 근접하면 같은 것으로 판정해야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08978-1985-4FEF-81FF-0F7E5C485048}"/>
              </a:ext>
            </a:extLst>
          </p:cNvPr>
          <p:cNvSpPr txBox="1"/>
          <p:nvPr/>
        </p:nvSpPr>
        <p:spPr>
          <a:xfrm>
            <a:off x="5425948" y="5048148"/>
            <a:ext cx="3142069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C5CF807-AF18-400F-94D1-F1EC29F56D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597657"/>
            <a:ext cx="8153400" cy="4726943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실수의 비교는 오차를 감안해서 비교해야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107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340D-4BE6-4A1C-A9A0-AEC63A78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p88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A9758-1D2E-4962-BA5C-C4629A65FD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정수를 </a:t>
            </a:r>
            <a:r>
              <a:rPr lang="ko-KR" altLang="en-US" dirty="0"/>
              <a:t>이루고 있는 각각의 비트를 가지고 작업할 수 있는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B55FE5-8004-466B-ABB7-C127850B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97" y="2098499"/>
            <a:ext cx="7356101" cy="17496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68B590-B6D4-4980-9CA6-BA070BBE0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88" y="4056883"/>
            <a:ext cx="6140823" cy="18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340D-4BE6-4A1C-A9A0-AEC63A78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5C729-E0AA-4116-8259-69910B2ACD61}"/>
              </a:ext>
            </a:extLst>
          </p:cNvPr>
          <p:cNvSpPr txBox="1"/>
          <p:nvPr/>
        </p:nvSpPr>
        <p:spPr>
          <a:xfrm>
            <a:off x="612648" y="1624853"/>
            <a:ext cx="82296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0b00001101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 = 0b00001010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a&amp;b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a|b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a^b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bin(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a&amp;b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), bin(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a|b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), bin(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a^b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1C475-AB87-4068-A01F-BF30FB034207}"/>
              </a:ext>
            </a:extLst>
          </p:cNvPr>
          <p:cNvSpPr txBox="1"/>
          <p:nvPr/>
        </p:nvSpPr>
        <p:spPr>
          <a:xfrm>
            <a:off x="4095496" y="2425071"/>
            <a:ext cx="4403852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8 15 7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0b1000 0b1111 0b111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302A1-D6D8-4AD4-801F-083C9CC39CD0}"/>
              </a:ext>
            </a:extLst>
          </p:cNvPr>
          <p:cNvSpPr txBox="1"/>
          <p:nvPr/>
        </p:nvSpPr>
        <p:spPr>
          <a:xfrm>
            <a:off x="612648" y="5166493"/>
            <a:ext cx="82296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0b00001101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print(~a&amp;255, bin(~a&amp;255))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B982C-221D-44F7-8C44-FDE5EC30EBBD}"/>
              </a:ext>
            </a:extLst>
          </p:cNvPr>
          <p:cNvSpPr txBox="1"/>
          <p:nvPr/>
        </p:nvSpPr>
        <p:spPr>
          <a:xfrm>
            <a:off x="4095496" y="5535824"/>
            <a:ext cx="44038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242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0b11110010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DA89F2D9-68BB-2634-4AED-D377E94A8D1A}"/>
              </a:ext>
            </a:extLst>
          </p:cNvPr>
          <p:cNvSpPr/>
          <p:nvPr/>
        </p:nvSpPr>
        <p:spPr>
          <a:xfrm>
            <a:off x="4432300" y="1770503"/>
            <a:ext cx="2617694" cy="52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792"/>
              <a:gd name="adj6" fmla="val -62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bin()</a:t>
            </a:r>
            <a:r>
              <a:rPr lang="ko-KR" altLang="en-US" dirty="0"/>
              <a:t>은 정수를</a:t>
            </a:r>
            <a:r>
              <a:rPr lang="en-US" altLang="ko-KR" dirty="0"/>
              <a:t> </a:t>
            </a:r>
            <a:r>
              <a:rPr lang="ko-KR" altLang="en-US" dirty="0"/>
              <a:t>받아서 </a:t>
            </a:r>
            <a:r>
              <a:rPr lang="en-US" altLang="ko-KR" dirty="0"/>
              <a:t>2</a:t>
            </a:r>
            <a:r>
              <a:rPr lang="ko-KR" altLang="en-US" dirty="0"/>
              <a:t>진수 형태로 만들어주는 함수이다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302A1-D6D8-4AD4-801F-083C9CC39CD0}"/>
              </a:ext>
            </a:extLst>
          </p:cNvPr>
          <p:cNvSpPr txBox="1"/>
          <p:nvPr/>
        </p:nvSpPr>
        <p:spPr>
          <a:xfrm>
            <a:off x="612648" y="3640720"/>
            <a:ext cx="82296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0b00001101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print(~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a,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bin(~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a))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9B982C-221D-44F7-8C44-FDE5EC30EBBD}"/>
              </a:ext>
            </a:extLst>
          </p:cNvPr>
          <p:cNvSpPr txBox="1"/>
          <p:nvPr/>
        </p:nvSpPr>
        <p:spPr>
          <a:xfrm>
            <a:off x="4095496" y="4010051"/>
            <a:ext cx="44038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-14  -0b1110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0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4340D-4BE6-4A1C-A9A0-AEC63A78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r>
              <a:rPr lang="ko-KR" altLang="en-US" dirty="0"/>
              <a:t>비트 </a:t>
            </a:r>
            <a:r>
              <a:rPr lang="ko-KR" altLang="en-US" dirty="0" smtClean="0"/>
              <a:t>연산 사용 예</a:t>
            </a:r>
            <a:r>
              <a:rPr lang="en-US" altLang="ko-KR" dirty="0" smtClean="0"/>
              <a:t>. p89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57AD68F5-D8F0-4705-A841-3882DEF59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세탁기의 문이 </a:t>
            </a:r>
            <a:r>
              <a:rPr lang="ko-KR" altLang="en-US" dirty="0" err="1"/>
              <a:t>열려있으면</a:t>
            </a:r>
            <a:r>
              <a:rPr lang="ko-KR" altLang="en-US" dirty="0"/>
              <a:t> 비트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이라고 하자</a:t>
            </a:r>
            <a:r>
              <a:rPr lang="en-US" altLang="ko-KR" dirty="0"/>
              <a:t>. </a:t>
            </a:r>
            <a:r>
              <a:rPr lang="ko-KR" altLang="en-US" dirty="0"/>
              <a:t>비트 </a:t>
            </a:r>
            <a:r>
              <a:rPr lang="en-US" altLang="ko-KR" dirty="0"/>
              <a:t>2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인지 </a:t>
            </a:r>
            <a:r>
              <a:rPr lang="en-US" altLang="ko-KR" dirty="0"/>
              <a:t>1</a:t>
            </a:r>
            <a:r>
              <a:rPr lang="ko-KR" altLang="en-US" dirty="0"/>
              <a:t>인지를 검사하는 코드를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EC2CC9-C81C-4625-9860-1B992D74F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77" y="2404596"/>
            <a:ext cx="5289923" cy="1530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95C729-E0AA-4116-8259-69910B2ACD61}"/>
              </a:ext>
            </a:extLst>
          </p:cNvPr>
          <p:cNvSpPr txBox="1"/>
          <p:nvPr/>
        </p:nvSpPr>
        <p:spPr>
          <a:xfrm>
            <a:off x="536448" y="4364483"/>
            <a:ext cx="82296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status = 0b01101110;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"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문열림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상태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 , ((status &amp; 0b00000100)!=0)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1C475-AB87-4068-A01F-BF30FB034207}"/>
              </a:ext>
            </a:extLst>
          </p:cNvPr>
          <p:cNvSpPr txBox="1"/>
          <p:nvPr/>
        </p:nvSpPr>
        <p:spPr>
          <a:xfrm>
            <a:off x="5098796" y="5009301"/>
            <a:ext cx="36672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문열림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상태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True</a:t>
            </a:r>
          </a:p>
        </p:txBody>
      </p:sp>
    </p:spTree>
    <p:extLst>
      <p:ext uri="{BB962C8B-B14F-4D97-AF65-F5344CB8AC3E}">
        <p14:creationId xmlns:p14="http://schemas.microsoft.com/office/powerpoint/2010/main" val="319443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1A56F-23A2-4650-8DB4-4148C304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이동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p90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0C7E1-9AA8-495D-96E3-2981E6BA5C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165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&lt;&lt; </a:t>
            </a:r>
            <a:r>
              <a:rPr lang="ko-KR" altLang="en-US" dirty="0"/>
              <a:t>연산자는 비트를 왼쪽으로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 </a:t>
            </a:r>
            <a:r>
              <a:rPr lang="en-US" altLang="ko-KR" dirty="0" smtClean="0"/>
              <a:t> &gt;&gt; </a:t>
            </a:r>
            <a:r>
              <a:rPr lang="ko-KR" altLang="en-US" dirty="0"/>
              <a:t>연산자는 반대로 비트를 오른쪽으로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.   </a:t>
            </a:r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로 곱하거나 나누는 효과를 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중간점검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0b00011 </a:t>
            </a:r>
            <a:r>
              <a:rPr lang="en-US" altLang="ko-KR" dirty="0"/>
              <a:t>&lt;&lt; 1</a:t>
            </a:r>
            <a:r>
              <a:rPr lang="ko-KR" altLang="en-US" dirty="0"/>
              <a:t>의 결과를 예측해보라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A5601F-AD66-4F89-A790-D779FDA9E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85" y="2707517"/>
            <a:ext cx="7520268" cy="1538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8F7F8-460B-42B9-9170-3B6A284DE82D}"/>
              </a:ext>
            </a:extLst>
          </p:cNvPr>
          <p:cNvSpPr txBox="1"/>
          <p:nvPr/>
        </p:nvSpPr>
        <p:spPr>
          <a:xfrm>
            <a:off x="747119" y="4410390"/>
            <a:ext cx="82296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0b01101101		# a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109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a&lt;&lt;1, a&gt;&gt;1)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bin(a&lt;&lt;1), bin(a&gt;&gt;1))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26C23-83D4-4190-9190-807921190A27}"/>
              </a:ext>
            </a:extLst>
          </p:cNvPr>
          <p:cNvSpPr txBox="1"/>
          <p:nvPr/>
        </p:nvSpPr>
        <p:spPr>
          <a:xfrm>
            <a:off x="4979267" y="4887444"/>
            <a:ext cx="3786781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218 54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0b11011010 0b110110</a:t>
            </a:r>
          </a:p>
        </p:txBody>
      </p:sp>
    </p:spTree>
    <p:extLst>
      <p:ext uri="{BB962C8B-B14F-4D97-AF65-F5344CB8AC3E}">
        <p14:creationId xmlns:p14="http://schemas.microsoft.com/office/powerpoint/2010/main" val="2270651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28983" y="4193369"/>
            <a:ext cx="7795648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sz="1400" dirty="0"/>
              <a:t>&gt;&gt;&gt; 1 + 2 * </a:t>
            </a:r>
            <a:r>
              <a:rPr lang="en-US" altLang="ko-KR" sz="1400" dirty="0" smtClean="0"/>
              <a:t>3</a:t>
            </a:r>
          </a:p>
          <a:p>
            <a:r>
              <a:rPr lang="en-US" altLang="ko-KR" sz="1400" dirty="0"/>
              <a:t>7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&gt;&gt;&gt; 4 - 40 - 3</a:t>
            </a:r>
          </a:p>
          <a:p>
            <a:r>
              <a:rPr lang="en-US" altLang="ko-KR" sz="1400" dirty="0"/>
              <a:t>-39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&gt;&gt;&gt; 10 + 20 /2</a:t>
            </a:r>
          </a:p>
          <a:p>
            <a:r>
              <a:rPr lang="en-US" altLang="ko-KR" sz="1400" dirty="0"/>
              <a:t>20.0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&gt;&gt;&gt; (10 + 20) /2</a:t>
            </a:r>
          </a:p>
          <a:p>
            <a:r>
              <a:rPr lang="en-US" altLang="ko-KR" sz="1400" dirty="0"/>
              <a:t>15.0</a:t>
            </a:r>
            <a:endParaRPr lang="ko-KR" altLang="en-US" sz="1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 latinLnBrk="0">
              <a:spcBef>
                <a:spcPct val="0"/>
              </a:spcBef>
            </a:pPr>
            <a:r>
              <a:rPr lang="ko-KR" altLang="en-US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연산자의 우선 </a:t>
            </a:r>
            <a:r>
              <a:rPr lang="ko-KR" altLang="en-US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순위</a:t>
            </a:r>
            <a:r>
              <a:rPr lang="en-US" altLang="ko-KR" sz="440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 p90</a:t>
            </a:r>
            <a:endParaRPr lang="ko-KR" alt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83" y="1544965"/>
            <a:ext cx="4215158" cy="1161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CF8139-5C9C-4E2B-850F-B291E61D84C1}"/>
              </a:ext>
            </a:extLst>
          </p:cNvPr>
          <p:cNvSpPr txBox="1"/>
          <p:nvPr/>
        </p:nvSpPr>
        <p:spPr>
          <a:xfrm>
            <a:off x="828983" y="2863372"/>
            <a:ext cx="668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u="none" strike="noStrike" baseline="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산술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연산자의 경우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같은 우선 순위를 가진다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① 지수 **</a:t>
            </a:r>
          </a:p>
          <a:p>
            <a:pPr algn="l"/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② 곱셈 *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나눗셈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/, 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나머지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%</a:t>
            </a:r>
          </a:p>
          <a:p>
            <a:pPr algn="l"/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③ 덧셈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ko-KR" altLang="en-US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과 뺄셈 </a:t>
            </a:r>
            <a:r>
              <a:rPr lang="en-US" altLang="ko-KR" sz="1800" b="0" i="0" u="none" strike="noStrike" baseline="0" dirty="0">
                <a:latin typeface="굴림" panose="020B0600000101010101" pitchFamily="50" charset="-127"/>
                <a:ea typeface="굴림" panose="020B0600000101010101" pitchFamily="50" charset="-127"/>
              </a:rPr>
              <a:t>-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43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p79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DD07-3E4B-4F5A-9BB7-CA898F1A0D01}"/>
              </a:ext>
            </a:extLst>
          </p:cNvPr>
          <p:cNvSpPr txBox="1"/>
          <p:nvPr/>
        </p:nvSpPr>
        <p:spPr>
          <a:xfrm>
            <a:off x="612650" y="4856494"/>
            <a:ext cx="7796246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7 / 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1.75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29089188"/>
              </p:ext>
            </p:extLst>
          </p:nvPr>
        </p:nvGraphicFramePr>
        <p:xfrm>
          <a:off x="612648" y="1765300"/>
          <a:ext cx="7796248" cy="2806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062">
                  <a:extLst>
                    <a:ext uri="{9D8B030D-6E8A-4147-A177-3AD203B41FA5}">
                      <a16:colId xmlns:a16="http://schemas.microsoft.com/office/drawing/2014/main" val="2985246906"/>
                    </a:ext>
                  </a:extLst>
                </a:gridCol>
                <a:gridCol w="1949062">
                  <a:extLst>
                    <a:ext uri="{9D8B030D-6E8A-4147-A177-3AD203B41FA5}">
                      <a16:colId xmlns:a16="http://schemas.microsoft.com/office/drawing/2014/main" val="3846739259"/>
                    </a:ext>
                  </a:extLst>
                </a:gridCol>
                <a:gridCol w="1949062">
                  <a:extLst>
                    <a:ext uri="{9D8B030D-6E8A-4147-A177-3AD203B41FA5}">
                      <a16:colId xmlns:a16="http://schemas.microsoft.com/office/drawing/2014/main" val="3967679546"/>
                    </a:ext>
                  </a:extLst>
                </a:gridCol>
                <a:gridCol w="1949062">
                  <a:extLst>
                    <a:ext uri="{9D8B030D-6E8A-4147-A177-3AD203B41FA5}">
                      <a16:colId xmlns:a16="http://schemas.microsoft.com/office/drawing/2014/main" val="3918199268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연산자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기호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결과값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905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덧셈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+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+ 4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09449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뺄셈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-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–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29076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곱셈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*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28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06069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정수 나눗셈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//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633368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실수 나눗셈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/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1.75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743967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나머지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%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7 % 4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5092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제곱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**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 ** 3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endParaRPr lang="ko-KR" altLang="en-US" sz="16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9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318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ko-KR" altLang="en-US" dirty="0" smtClean="0"/>
              <a:t>순위표</a:t>
            </a:r>
            <a:r>
              <a:rPr lang="en-US" altLang="ko-KR" dirty="0" smtClean="0"/>
              <a:t>. p92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D51054F-467B-4C57-8D0D-42E4FC1CC8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68119"/>
            <a:ext cx="8153400" cy="3051115"/>
          </a:xfr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CA0C7E1-9AA8-495D-96E3-2981E6BA5C1B}"/>
              </a:ext>
            </a:extLst>
          </p:cNvPr>
          <p:cNvSpPr txBox="1">
            <a:spLocks/>
          </p:cNvSpPr>
          <p:nvPr/>
        </p:nvSpPr>
        <p:spPr>
          <a:xfrm>
            <a:off x="612648" y="4884334"/>
            <a:ext cx="8153400" cy="141486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(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풀어보자</a:t>
            </a:r>
            <a:r>
              <a:rPr lang="en-US" altLang="ko-KR" dirty="0" smtClean="0"/>
              <a:t>) </a:t>
            </a:r>
            <a:r>
              <a:rPr lang="en-US" altLang="ko-KR" dirty="0" smtClean="0"/>
              <a:t>p105. 10.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 smtClean="0"/>
              <a:t>     x=20, y=3</a:t>
            </a:r>
            <a:r>
              <a:rPr lang="ko-KR" altLang="en-US" dirty="0" smtClean="0"/>
              <a:t>일 때 다음의 값은 얼마인가</a:t>
            </a:r>
            <a:r>
              <a:rPr lang="en-US" altLang="ko-KR" dirty="0" smtClean="0"/>
              <a:t>?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dirty="0" smtClean="0"/>
              <a:t>          x // y + x % 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116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7D487-58FE-4C7B-BF76-14E95487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</a:t>
            </a:r>
            <a:r>
              <a:rPr lang="ko-KR" altLang="en-US" dirty="0"/>
              <a:t>평균 성적 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p92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7EDB7-DC0E-48F1-8FD3-E0B12DCD802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평균 성적을 계산하는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사용자에게 각 과목의 성적을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평균을 계산할 때 연산자의 우선순위에 주의하자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F79E8-E6F3-420C-A402-B0FEB475D03F}"/>
              </a:ext>
            </a:extLst>
          </p:cNvPr>
          <p:cNvSpPr txBox="1"/>
          <p:nvPr/>
        </p:nvSpPr>
        <p:spPr>
          <a:xfrm>
            <a:off x="747119" y="4042703"/>
            <a:ext cx="7850781" cy="116955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score1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국어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score2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수학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score3 = int(input("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영어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avg = ( score1 + score2 + score3 ) / 3.0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print(f"\n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성적은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{avg:.02f}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8E337-A67D-41AF-8A28-191753B660DE}"/>
              </a:ext>
            </a:extLst>
          </p:cNvPr>
          <p:cNvSpPr txBox="1"/>
          <p:nvPr/>
        </p:nvSpPr>
        <p:spPr>
          <a:xfrm>
            <a:off x="747119" y="2755014"/>
            <a:ext cx="7850781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국어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90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수학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95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영어 성적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93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평균 성적은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92.67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4813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</a:t>
            </a:r>
            <a:r>
              <a:rPr lang="ko-KR" altLang="en-US" dirty="0" smtClean="0"/>
              <a:t>변환과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반올림</a:t>
            </a:r>
            <a:r>
              <a:rPr lang="en-US" altLang="ko-KR" dirty="0" smtClean="0"/>
              <a:t>. p93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8F1A67-2678-4752-AD2C-221FD2EF5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자동적인 타입 </a:t>
            </a:r>
            <a:r>
              <a:rPr lang="ko-KR" altLang="en-US" dirty="0" smtClean="0"/>
              <a:t>변환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정수와 </a:t>
            </a:r>
            <a:r>
              <a:rPr lang="ko-KR" altLang="en-US" dirty="0"/>
              <a:t>부동소수점수를 동시에 사용하여 수식을 만들면 </a:t>
            </a:r>
            <a:r>
              <a:rPr lang="ko-KR" altLang="en-US" dirty="0" smtClean="0"/>
              <a:t>자동적으로 </a:t>
            </a:r>
            <a:r>
              <a:rPr lang="ko-KR" altLang="en-US" dirty="0"/>
              <a:t>정수를 부동소수점수로 </a:t>
            </a:r>
            <a:r>
              <a:rPr lang="ko-KR" altLang="en-US" dirty="0" smtClean="0"/>
              <a:t>변환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강제적 타입 변환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정수로 만들거나 </a:t>
            </a:r>
            <a:r>
              <a:rPr lang="en-US" altLang="ko-KR" dirty="0" smtClean="0"/>
              <a:t>float()</a:t>
            </a:r>
            <a:r>
              <a:rPr lang="ko-KR" altLang="en-US" dirty="0" smtClean="0"/>
              <a:t>를 이용하여 부동소수점수로 강제로 변환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A53E-2380-43CC-9565-1638774CFFF7}"/>
              </a:ext>
            </a:extLst>
          </p:cNvPr>
          <p:cNvSpPr txBox="1"/>
          <p:nvPr/>
        </p:nvSpPr>
        <p:spPr>
          <a:xfrm>
            <a:off x="1003300" y="2399724"/>
            <a:ext cx="76581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3 * 1.23		 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이것은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3.0 * 1.23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과 같다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3.69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0A53E-2380-43CC-9565-1638774CFFF7}"/>
              </a:ext>
            </a:extLst>
          </p:cNvPr>
          <p:cNvSpPr txBox="1"/>
          <p:nvPr/>
        </p:nvSpPr>
        <p:spPr>
          <a:xfrm>
            <a:off x="1003300" y="3950831"/>
            <a:ext cx="7658100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3.14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int(x)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y = 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float(y)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3.0</a:t>
            </a:r>
          </a:p>
        </p:txBody>
      </p:sp>
    </p:spTree>
    <p:extLst>
      <p:ext uri="{BB962C8B-B14F-4D97-AF65-F5344CB8AC3E}">
        <p14:creationId xmlns:p14="http://schemas.microsoft.com/office/powerpoint/2010/main" val="687646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타입 변환과</a:t>
            </a:r>
            <a:r>
              <a:rPr lang="en-US" altLang="ko-KR" dirty="0"/>
              <a:t> </a:t>
            </a:r>
            <a:r>
              <a:rPr lang="ko-KR" altLang="en-US" dirty="0"/>
              <a:t>반올림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8F1A67-2678-4752-AD2C-221FD2EF5C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round()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실수를 반올림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0A53E-2380-43CC-9565-1638774CFFF7}"/>
              </a:ext>
            </a:extLst>
          </p:cNvPr>
          <p:cNvSpPr txBox="1"/>
          <p:nvPr/>
        </p:nvSpPr>
        <p:spPr>
          <a:xfrm>
            <a:off x="1006348" y="2158424"/>
            <a:ext cx="7759700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1.723456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round(x)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1.723456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round(x, 2)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1.72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= 1.7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round(x)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x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3" name="설명선: 굽은 선 2">
            <a:extLst>
              <a:ext uri="{FF2B5EF4-FFF2-40B4-BE49-F238E27FC236}">
                <a16:creationId xmlns:a16="http://schemas.microsoft.com/office/drawing/2014/main" id="{1FE68904-6619-F7D6-9217-07BB2E40AEB9}"/>
              </a:ext>
            </a:extLst>
          </p:cNvPr>
          <p:cNvSpPr/>
          <p:nvPr/>
        </p:nvSpPr>
        <p:spPr>
          <a:xfrm>
            <a:off x="3455234" y="3700790"/>
            <a:ext cx="2468227" cy="5232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4421"/>
              <a:gd name="adj6" fmla="val -499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 소수점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번째 자리까지 반올림한다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026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BECD2-C688-4246-8CBE-5454FC10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/>
              <a:t>부가 가치세 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p95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169A5-E528-444B-8510-D717BD9017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물건의 </a:t>
            </a:r>
            <a:r>
              <a:rPr lang="ko-KR" altLang="en-US" dirty="0"/>
              <a:t>값의 </a:t>
            </a:r>
            <a:r>
              <a:rPr lang="en-US" altLang="ko-KR" dirty="0"/>
              <a:t>7.5%</a:t>
            </a:r>
            <a:r>
              <a:rPr lang="ko-KR" altLang="en-US" dirty="0"/>
              <a:t>가 부가세라고 하자</a:t>
            </a:r>
            <a:r>
              <a:rPr lang="en-US" altLang="ko-KR" dirty="0"/>
              <a:t>. </a:t>
            </a:r>
            <a:r>
              <a:rPr lang="ko-KR" altLang="en-US" dirty="0"/>
              <a:t>물건값이 </a:t>
            </a:r>
            <a:r>
              <a:rPr lang="en-US" altLang="ko-KR" dirty="0"/>
              <a:t>12345</a:t>
            </a:r>
            <a:r>
              <a:rPr lang="ko-KR" altLang="en-US" dirty="0"/>
              <a:t>원일 때</a:t>
            </a:r>
            <a:r>
              <a:rPr lang="en-US" altLang="ko-KR" dirty="0"/>
              <a:t>, </a:t>
            </a:r>
            <a:r>
              <a:rPr lang="ko-KR" altLang="en-US" dirty="0"/>
              <a:t>부가세를 소수점 </a:t>
            </a:r>
            <a:r>
              <a:rPr lang="en-US" altLang="ko-KR" dirty="0"/>
              <a:t>2</a:t>
            </a:r>
            <a:r>
              <a:rPr lang="ko-KR" altLang="en-US" dirty="0"/>
              <a:t>번째 자리까지 계산하는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CD8A4-2693-4E5C-AB38-A9D755C46913}"/>
              </a:ext>
            </a:extLst>
          </p:cNvPr>
          <p:cNvSpPr txBox="1"/>
          <p:nvPr/>
        </p:nvSpPr>
        <p:spPr>
          <a:xfrm>
            <a:off x="612648" y="2479489"/>
            <a:ext cx="8010652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12345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 = price * 0.075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tax = round(tax, 2)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print(tax)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E9DC1-B1F3-4615-96A7-C8D00EF1B7F0}"/>
              </a:ext>
            </a:extLst>
          </p:cNvPr>
          <p:cNvSpPr txBox="1"/>
          <p:nvPr/>
        </p:nvSpPr>
        <p:spPr>
          <a:xfrm>
            <a:off x="612648" y="3814596"/>
            <a:ext cx="80106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925.88</a:t>
            </a:r>
          </a:p>
        </p:txBody>
      </p:sp>
    </p:spTree>
    <p:extLst>
      <p:ext uri="{BB962C8B-B14F-4D97-AF65-F5344CB8AC3E}">
        <p14:creationId xmlns:p14="http://schemas.microsoft.com/office/powerpoint/2010/main" val="1981332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5893-C6DD-45B2-B162-532E280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산수 </a:t>
            </a:r>
            <a:r>
              <a:rPr lang="ko-KR" altLang="en-US" dirty="0" smtClean="0"/>
              <a:t>퀴즈 프로그램 </a:t>
            </a:r>
            <a:r>
              <a:rPr lang="en-US" altLang="ko-KR" dirty="0" smtClean="0"/>
              <a:t>Ver. 1. p96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14F2-FCF4-424A-8CD2-C4D417F41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</a:t>
            </a:r>
            <a:r>
              <a:rPr lang="ko-KR" altLang="en-US" dirty="0"/>
              <a:t>까지의 숫자를 이용하여서 간단한 산수 퀴즈를 출제하는 프로그램을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2540860"/>
            <a:ext cx="6943852" cy="224676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산수 퀴즈에 오신 것을 환영합니다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+ 5 = 7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7 - 6 = 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 ** 3 = 8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3.0 / 1.5 = 2.0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2682748" y="3664244"/>
            <a:ext cx="6083300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산수 퀴즈에 오신 것을 환영합니다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.\n")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int(input("2 + 5 =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==2+5)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int(input("7 - 6 =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==7-6)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int(input("2 ** 3 =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==2**3)</a:t>
            </a: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float(input("3.0 / 1.5 =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==3.0/1.5)</a:t>
            </a:r>
          </a:p>
        </p:txBody>
      </p:sp>
    </p:spTree>
    <p:extLst>
      <p:ext uri="{BB962C8B-B14F-4D97-AF65-F5344CB8AC3E}">
        <p14:creationId xmlns:p14="http://schemas.microsoft.com/office/powerpoint/2010/main" val="241173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5893-C6DD-45B2-B162-532E280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smtClean="0"/>
              <a:t>단</a:t>
            </a:r>
            <a:r>
              <a:rPr lang="ko-KR" altLang="en-US" dirty="0"/>
              <a:t>답</a:t>
            </a:r>
            <a:r>
              <a:rPr lang="ko-KR" altLang="en-US" dirty="0" smtClean="0"/>
              <a:t>형 </a:t>
            </a:r>
            <a:r>
              <a:rPr lang="ko-KR" altLang="en-US" dirty="0"/>
              <a:t>문제 채점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p97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14F2-FCF4-424A-8CD2-C4D417F41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몇 개의 단답형 문제를 출제하고 사용자가 대답한 답안을 채점하는 시스템을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2375760"/>
            <a:ext cx="7045452" cy="181588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쉬운 프로그래밍 언어는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거듭제곱을 계산하는 연산자는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**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True</a:t>
            </a: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파이썬에서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출력시에 사용하는 함수이름은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printf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False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점수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2413000" y="3814782"/>
            <a:ext cx="6353048" cy="26776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= 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쉬운 프로그래밍 언어는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 = 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파이썬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print(check)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+= int(check)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거듭제곱을 계산하는 연산자는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? 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check = (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ans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=="**")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print(check)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score +=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(check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84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5893-C6DD-45B2-B162-532E280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명왕성까지의 시간 </a:t>
            </a:r>
            <a:r>
              <a:rPr lang="ko-KR" altLang="en-US" dirty="0" smtClean="0"/>
              <a:t>계산하기</a:t>
            </a:r>
            <a:r>
              <a:rPr lang="en-US" altLang="ko-KR" dirty="0" smtClean="0"/>
              <a:t>. p98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14F2-FCF4-424A-8CD2-C4D417F41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지구에서 명왕성까지의 평균 거리는 약 </a:t>
            </a:r>
            <a:r>
              <a:rPr lang="en-US" altLang="ko-KR" dirty="0"/>
              <a:t>48</a:t>
            </a:r>
            <a:r>
              <a:rPr lang="ko-KR" altLang="en-US" dirty="0"/>
              <a:t>억</a:t>
            </a:r>
            <a:r>
              <a:rPr lang="en-US" altLang="ko-KR" dirty="0"/>
              <a:t>km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빛의 속도로 가면 시간이 얼마나 걸리는 지를 계산해보자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4946514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4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26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2543837"/>
            <a:ext cx="8229600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	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명왕성까지 빛이 가는 시간을 계산한다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speed = 300000.0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빛의 속도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distance = 4800000000.0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거리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secs = distance / speed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걸리는 시간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단위는 초	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secs = int(secs)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부동소수점수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-&gt;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정수 변환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time = secs // 3600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초를 시간으로 변환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, //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정수 나눗셈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minute = (secs % 3600) // 60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남은 초를 분으로 변환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print(time,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시간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", minute, 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5149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85893-C6DD-45B2-B162-532E2802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상점 계산기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p99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214F2-FCF4-424A-8CD2-C4D417F411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상점에서 필요한 계산기 프로그램을 만들어보자</a:t>
            </a:r>
            <a:r>
              <a:rPr lang="en-US" altLang="ko-KR" dirty="0"/>
              <a:t>. </a:t>
            </a:r>
            <a:r>
              <a:rPr lang="ko-KR" altLang="en-US" dirty="0"/>
              <a:t>할인이나 거스름돈 계산 등의 기능이 있어야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2370617"/>
            <a:ext cx="8229600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할인율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(%): 10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받은 금액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50000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23000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A264C-FBFA-48B4-8C06-D9734A6A4EAA}"/>
              </a:ext>
            </a:extLst>
          </p:cNvPr>
          <p:cNvSpPr txBox="1"/>
          <p:nvPr/>
        </p:nvSpPr>
        <p:spPr>
          <a:xfrm>
            <a:off x="612648" y="4014787"/>
            <a:ext cx="8229600" cy="246221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price = int(input("</a:t>
            </a:r>
            <a:r>
              <a:rPr lang="ko-KR" altLang="en-US" dirty="0"/>
              <a:t>상품의 가격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amount = int(input("</a:t>
            </a:r>
            <a:r>
              <a:rPr lang="ko-KR" altLang="en-US" dirty="0"/>
              <a:t>상품의 개수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disRate</a:t>
            </a:r>
            <a:r>
              <a:rPr lang="en-US" altLang="ko-KR" dirty="0"/>
              <a:t> = int(input("</a:t>
            </a:r>
            <a:r>
              <a:rPr lang="ko-KR" altLang="en-US" dirty="0"/>
              <a:t>할인율</a:t>
            </a:r>
            <a:r>
              <a:rPr lang="en-US" altLang="ko-KR" dirty="0"/>
              <a:t>(%): "))/100.0</a:t>
            </a:r>
          </a:p>
          <a:p>
            <a:endParaRPr lang="en-US" altLang="ko-KR" dirty="0"/>
          </a:p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payment = int(input("</a:t>
            </a:r>
            <a:r>
              <a:rPr lang="ko-KR" altLang="en-US" dirty="0"/>
              <a:t>받은 금액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total = price*amount</a:t>
            </a:r>
          </a:p>
          <a:p>
            <a:r>
              <a:rPr lang="en-US" altLang="ko-KR" dirty="0"/>
              <a:t>change = payment - (total - total*</a:t>
            </a:r>
            <a:r>
              <a:rPr lang="en-US" altLang="ko-KR" dirty="0" err="1"/>
              <a:t>disRate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결과를 출력한다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거스름돈</a:t>
            </a:r>
            <a:r>
              <a:rPr lang="en-US" altLang="ko-KR" dirty="0"/>
              <a:t>: {int(change)}")		# change</a:t>
            </a:r>
            <a:r>
              <a:rPr lang="ko-KR" altLang="en-US" dirty="0"/>
              <a:t>를 </a:t>
            </a:r>
            <a:r>
              <a:rPr lang="ko-KR" altLang="en-US" dirty="0" err="1"/>
              <a:t>정수형으로</a:t>
            </a:r>
            <a:r>
              <a:rPr lang="ko-KR" altLang="en-US" dirty="0"/>
              <a:t>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5376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1626</a:t>
            </a:r>
            <a:r>
              <a:rPr lang="ko-KR" altLang="en-US" dirty="0"/>
              <a:t>년에 아메리카 인디언들이 뉴욕의 </a:t>
            </a:r>
            <a:r>
              <a:rPr lang="ko-KR" altLang="en-US" dirty="0" err="1"/>
              <a:t>맨하탄섬을</a:t>
            </a:r>
            <a:r>
              <a:rPr lang="ko-KR" altLang="en-US" dirty="0"/>
              <a:t> 단돈 </a:t>
            </a:r>
            <a:r>
              <a:rPr lang="en-US" altLang="ko-KR" dirty="0"/>
              <a:t>60</a:t>
            </a:r>
            <a:r>
              <a:rPr lang="ko-KR" altLang="en-US" dirty="0" err="1"/>
              <a:t>길더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24</a:t>
            </a:r>
            <a:r>
              <a:rPr lang="ko-KR" altLang="en-US" dirty="0"/>
              <a:t>달러</a:t>
            </a:r>
            <a:r>
              <a:rPr lang="en-US" altLang="ko-KR" dirty="0"/>
              <a:t>)</a:t>
            </a:r>
            <a:r>
              <a:rPr lang="ko-KR" altLang="en-US" dirty="0"/>
              <a:t>에 탐험가 </a:t>
            </a:r>
            <a:r>
              <a:rPr lang="en-US" altLang="ko-KR" dirty="0"/>
              <a:t>Peter Minuit</a:t>
            </a:r>
            <a:r>
              <a:rPr lang="ko-KR" altLang="en-US" dirty="0"/>
              <a:t>에게 팔았다고 한다</a:t>
            </a:r>
            <a:r>
              <a:rPr lang="en-US" altLang="ko-KR" dirty="0"/>
              <a:t>. 382</a:t>
            </a:r>
            <a:r>
              <a:rPr lang="ko-KR" altLang="en-US" dirty="0"/>
              <a:t>년 정도 경과한 </a:t>
            </a:r>
            <a:r>
              <a:rPr lang="en-US" altLang="ko-KR" dirty="0" smtClean="0"/>
              <a:t>2008</a:t>
            </a:r>
            <a:r>
              <a:rPr lang="ko-KR" altLang="en-US" dirty="0" smtClean="0"/>
              <a:t>년의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맨하탄</a:t>
            </a:r>
            <a:r>
              <a:rPr lang="ko-KR" altLang="en-US" dirty="0" smtClean="0"/>
              <a:t> </a:t>
            </a:r>
            <a:r>
              <a:rPr lang="ko-KR" altLang="en-US" dirty="0"/>
              <a:t>땅값은 약 </a:t>
            </a:r>
            <a:r>
              <a:rPr lang="en-US" altLang="ko-KR" dirty="0"/>
              <a:t>600</a:t>
            </a:r>
            <a:r>
              <a:rPr lang="ko-KR" altLang="en-US" dirty="0" smtClean="0"/>
              <a:t>억 달러라고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 smtClean="0"/>
              <a:t>인디언들은 큰 손해를 보았다고 할 수 있다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하지만 </a:t>
            </a:r>
            <a:r>
              <a:rPr lang="ko-KR" altLang="en-US" dirty="0"/>
              <a:t>만약 인디언이 </a:t>
            </a:r>
            <a:r>
              <a:rPr lang="en-US" altLang="ko-KR" dirty="0"/>
              <a:t>24</a:t>
            </a:r>
            <a:r>
              <a:rPr lang="ko-KR" altLang="en-US" dirty="0"/>
              <a:t>달러를 은행의 정기예금에 </a:t>
            </a:r>
            <a:r>
              <a:rPr lang="ko-KR" altLang="en-US" dirty="0" err="1"/>
              <a:t>입금해두었다면</a:t>
            </a:r>
            <a:r>
              <a:rPr lang="ko-KR" altLang="en-US" dirty="0"/>
              <a:t> 어떻게 되었을까</a:t>
            </a:r>
            <a:r>
              <a:rPr lang="en-US" altLang="ko-KR" dirty="0"/>
              <a:t>? </a:t>
            </a:r>
            <a:r>
              <a:rPr lang="ko-KR" altLang="en-US" dirty="0"/>
              <a:t>예금 금리는 복리로 </a:t>
            </a:r>
            <a:r>
              <a:rPr lang="en-US" altLang="ko-KR" dirty="0"/>
              <a:t>6%</a:t>
            </a:r>
            <a:r>
              <a:rPr lang="ko-KR" altLang="en-US" dirty="0"/>
              <a:t>라고 가정하자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382</a:t>
            </a:r>
            <a:r>
              <a:rPr lang="ko-KR" altLang="en-US" dirty="0"/>
              <a:t>년이 지난 후에는 원리금을 계산하여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 smtClean="0"/>
              <a:t>Lab </a:t>
            </a:r>
            <a:r>
              <a:rPr lang="ko-KR" altLang="en-US" dirty="0">
                <a:effectLst/>
              </a:rPr>
              <a:t>복리 </a:t>
            </a:r>
            <a:r>
              <a:rPr lang="ko-KR" altLang="en-US" dirty="0" smtClean="0">
                <a:effectLst/>
              </a:rPr>
              <a:t>계산</a:t>
            </a:r>
            <a:r>
              <a:rPr lang="en-US" altLang="ko-KR" dirty="0" smtClean="0">
                <a:effectLst/>
              </a:rPr>
              <a:t>. p100</a:t>
            </a:r>
            <a:r>
              <a:rPr lang="ko-KR" altLang="en-US" dirty="0" smtClean="0">
                <a:effectLst/>
              </a:rPr>
              <a:t> 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0400" y="4063656"/>
            <a:ext cx="7795648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latinLnBrk="1"/>
          </a:lstStyle>
          <a:p>
            <a:r>
              <a:rPr lang="en-US" altLang="ko-KR" dirty="0" err="1"/>
              <a:t>init_money</a:t>
            </a:r>
            <a:r>
              <a:rPr lang="en-US" altLang="ko-KR" dirty="0"/>
              <a:t> = 24</a:t>
            </a:r>
          </a:p>
          <a:p>
            <a:r>
              <a:rPr lang="en-US" altLang="ko-KR" dirty="0"/>
              <a:t>interest = 0.06</a:t>
            </a:r>
          </a:p>
          <a:p>
            <a:r>
              <a:rPr lang="en-US" altLang="ko-KR" dirty="0"/>
              <a:t>years = 382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init_money</a:t>
            </a:r>
            <a:r>
              <a:rPr lang="en-US" altLang="ko-KR" dirty="0"/>
              <a:t>*(1+interest)**years)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0401" y="5434167"/>
            <a:ext cx="780293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111442737812.28842</a:t>
            </a:r>
          </a:p>
        </p:txBody>
      </p:sp>
      <p:pic>
        <p:nvPicPr>
          <p:cNvPr id="2053" name="_x377558544" descr="EMB00001bbc2a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342" y="4159477"/>
            <a:ext cx="1926493" cy="14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설명선: 굽은 선 2">
            <a:extLst>
              <a:ext uri="{FF2B5EF4-FFF2-40B4-BE49-F238E27FC236}">
                <a16:creationId xmlns:a16="http://schemas.microsoft.com/office/drawing/2014/main" id="{1FE68904-6619-F7D6-9217-07BB2E40AEB9}"/>
              </a:ext>
            </a:extLst>
          </p:cNvPr>
          <p:cNvSpPr/>
          <p:nvPr/>
        </p:nvSpPr>
        <p:spPr>
          <a:xfrm>
            <a:off x="2514600" y="6023950"/>
            <a:ext cx="3695699" cy="3641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884"/>
              <a:gd name="adj6" fmla="val -259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1,114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억 달러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땅 값을 넘어서는 </a:t>
            </a:r>
            <a:r>
              <a:rPr lang="ko-KR" altLang="en-US" sz="1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복리효과</a:t>
            </a:r>
            <a:r>
              <a:rPr lang="ko-KR" altLang="en-US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3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CC5-F70B-4AFF-8906-99F5DAE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몫과 나머지 연산자</a:t>
            </a:r>
            <a:r>
              <a:rPr lang="en-US" altLang="ko-KR" dirty="0" smtClean="0"/>
              <a:t>. p79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A97C1-6FF1-4778-A8FE-F8547A2BCA4E}"/>
              </a:ext>
            </a:extLst>
          </p:cNvPr>
          <p:cNvSpPr txBox="1"/>
          <p:nvPr/>
        </p:nvSpPr>
        <p:spPr>
          <a:xfrm>
            <a:off x="612648" y="1842816"/>
            <a:ext cx="8229600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int(input('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피젯수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int(input('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젯수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'))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 = x //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 = x % y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print(f"{x}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{y}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나눈 몫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={q}" 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print(f"{x}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{y}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나눈 나머지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={r}"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012A1-F66C-4C24-AD79-9FD27D4D815C}"/>
              </a:ext>
            </a:extLst>
          </p:cNvPr>
          <p:cNvSpPr txBox="1"/>
          <p:nvPr/>
        </p:nvSpPr>
        <p:spPr>
          <a:xfrm>
            <a:off x="4321048" y="2634511"/>
            <a:ext cx="4289552" cy="9541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피젯수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</a:t>
            </a:r>
          </a:p>
          <a:p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젯수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나눈 몫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로 나눈 나머지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0A97C1-6FF1-4778-A8FE-F8547A2BCA4E}"/>
              </a:ext>
            </a:extLst>
          </p:cNvPr>
          <p:cNvSpPr txBox="1"/>
          <p:nvPr/>
        </p:nvSpPr>
        <p:spPr>
          <a:xfrm>
            <a:off x="612648" y="3880719"/>
            <a:ext cx="8229600" cy="9541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10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y = 3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quotient,remainder = divmod(x, y)	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print(quotient, remainder)	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012A1-F66C-4C24-AD79-9FD27D4D815C}"/>
              </a:ext>
            </a:extLst>
          </p:cNvPr>
          <p:cNvSpPr txBox="1"/>
          <p:nvPr/>
        </p:nvSpPr>
        <p:spPr>
          <a:xfrm>
            <a:off x="4321048" y="4757882"/>
            <a:ext cx="42895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3 1</a:t>
            </a:r>
          </a:p>
        </p:txBody>
      </p:sp>
      <p:sp>
        <p:nvSpPr>
          <p:cNvPr id="11" name="설명선: 선 2">
            <a:extLst>
              <a:ext uri="{FF2B5EF4-FFF2-40B4-BE49-F238E27FC236}">
                <a16:creationId xmlns:a16="http://schemas.microsoft.com/office/drawing/2014/main" id="{55C24F30-C5F2-48F5-AABE-A001E298E10B}"/>
              </a:ext>
            </a:extLst>
          </p:cNvPr>
          <p:cNvSpPr/>
          <p:nvPr/>
        </p:nvSpPr>
        <p:spPr>
          <a:xfrm>
            <a:off x="5121835" y="3979048"/>
            <a:ext cx="2250141" cy="661317"/>
          </a:xfrm>
          <a:prstGeom prst="borderCallout1">
            <a:avLst>
              <a:gd name="adj1" fmla="val 18750"/>
              <a:gd name="adj2" fmla="val -8333"/>
              <a:gd name="adj3" fmla="val 69265"/>
              <a:gd name="adj4" fmla="val -73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divmod</a:t>
            </a:r>
            <a:r>
              <a:rPr lang="en-US" altLang="ko-KR" dirty="0" smtClean="0"/>
              <a:t>()</a:t>
            </a:r>
            <a:r>
              <a:rPr lang="ko-KR" altLang="en-US" dirty="0" smtClean="0"/>
              <a:t> 함수로 </a:t>
            </a:r>
            <a:r>
              <a:rPr lang="ko-KR" altLang="en-US" dirty="0"/>
              <a:t>몫과 나머지를 계산할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D22AE-DB57-4AAA-825E-2AF524F659D2}"/>
              </a:ext>
            </a:extLst>
          </p:cNvPr>
          <p:cNvSpPr txBox="1"/>
          <p:nvPr/>
        </p:nvSpPr>
        <p:spPr>
          <a:xfrm>
            <a:off x="612648" y="5352026"/>
            <a:ext cx="82296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today = 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 (today + 10) % 7 )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DA36C0-A7D0-4FBF-A118-A3431BAA1CCE}"/>
              </a:ext>
            </a:extLst>
          </p:cNvPr>
          <p:cNvSpPr txBox="1"/>
          <p:nvPr/>
        </p:nvSpPr>
        <p:spPr>
          <a:xfrm>
            <a:off x="4321049" y="5736357"/>
            <a:ext cx="4289552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설명선: 선 8">
            <a:extLst>
              <a:ext uri="{FF2B5EF4-FFF2-40B4-BE49-F238E27FC236}">
                <a16:creationId xmlns:a16="http://schemas.microsoft.com/office/drawing/2014/main" id="{C8D32639-EB07-4447-BC75-772BF2BB8413}"/>
              </a:ext>
            </a:extLst>
          </p:cNvPr>
          <p:cNvSpPr/>
          <p:nvPr/>
        </p:nvSpPr>
        <p:spPr>
          <a:xfrm>
            <a:off x="3195977" y="6190996"/>
            <a:ext cx="2250141" cy="565404"/>
          </a:xfrm>
          <a:prstGeom prst="borderCallout1">
            <a:avLst>
              <a:gd name="adj1" fmla="val 18750"/>
              <a:gd name="adj2" fmla="val -8333"/>
              <a:gd name="adj3" fmla="val -64520"/>
              <a:gd name="adj4" fmla="val -389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오늘이 일요일이다</a:t>
            </a:r>
            <a:r>
              <a:rPr lang="en-US" altLang="ko-KR" dirty="0"/>
              <a:t>. </a:t>
            </a:r>
            <a:r>
              <a:rPr lang="ko-KR" altLang="en-US" dirty="0"/>
              <a:t>오늘로부터 </a:t>
            </a:r>
            <a:r>
              <a:rPr lang="en-US" altLang="ko-KR" dirty="0"/>
              <a:t>10</a:t>
            </a:r>
            <a:r>
              <a:rPr lang="ko-KR" altLang="en-US" dirty="0"/>
              <a:t>일 후는 무슨 요일일까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88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자동 판매기를 시뮬레이션하는 프로그램을 작성하여 보자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사용자는 </a:t>
            </a:r>
            <a:r>
              <a:rPr lang="en-US" altLang="ko-KR" dirty="0" smtClean="0"/>
              <a:t>1,000</a:t>
            </a:r>
            <a:r>
              <a:rPr lang="ko-KR" altLang="en-US" dirty="0" smtClean="0"/>
              <a:t>원짜리 지폐만 사용할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자동판매기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p101</a:t>
            </a:r>
            <a:r>
              <a:rPr lang="ko-KR" altLang="en-US" dirty="0" smtClean="0"/>
              <a:t> </a:t>
            </a:r>
            <a:endParaRPr lang="ko-KR" altLang="en-US" dirty="0"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1566" y="2384187"/>
            <a:ext cx="7719786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물건값을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750</a:t>
            </a:r>
          </a:p>
          <a:p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받은 금액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1000</a:t>
            </a:r>
          </a:p>
          <a:p>
            <a:endParaRPr lang="en-US" altLang="ko-KR" sz="1400" dirty="0" smtClean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거스름돈은 아래와 같습니다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 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=2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 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=5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  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=0</a:t>
            </a: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개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679" y="4216886"/>
            <a:ext cx="2638425" cy="2238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1566" y="3678734"/>
            <a:ext cx="7719786" cy="28931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	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프로그램은 자판기에서 거스름돈을 계산한다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price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물건값을 </a:t>
            </a:r>
            <a:r>
              <a:rPr lang="ko-KR" altLang="en-US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입력하시오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payment = </a:t>
            </a:r>
            <a:r>
              <a:rPr lang="en-US" altLang="ko-KR" sz="14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int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(input("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받은 금액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"))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payment - price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계산한다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nCoin500 = change//500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change = change%500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…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075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FD7-C144-498C-B5AC-0486C105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상점</a:t>
            </a:r>
            <a:r>
              <a:rPr lang="en-US" altLang="ko-KR" dirty="0"/>
              <a:t> </a:t>
            </a:r>
            <a:r>
              <a:rPr lang="ko-KR" altLang="en-US" dirty="0" smtClean="0"/>
              <a:t>계산기의 </a:t>
            </a:r>
            <a:r>
              <a:rPr lang="ko-KR" altLang="en-US" dirty="0"/>
              <a:t>최종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. p102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56696-EB05-4F2E-9407-9D535C15EAC9}"/>
              </a:ext>
            </a:extLst>
          </p:cNvPr>
          <p:cNvSpPr txBox="1"/>
          <p:nvPr/>
        </p:nvSpPr>
        <p:spPr>
          <a:xfrm>
            <a:off x="829455" y="2478206"/>
            <a:ext cx="7719786" cy="332398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가격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9000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상품의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세금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(10%): 2700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봉사료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(5%): 1350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전체 가격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31050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받은 금액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50000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거스름돈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18950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지폐의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지폐의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지폐의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4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50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 동전의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1</a:t>
            </a:r>
          </a:p>
        </p:txBody>
      </p:sp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fontAlgn="base"/>
            <a:r>
              <a:rPr lang="en-US" altLang="ko-KR" b="1" dirty="0" smtClean="0"/>
              <a:t>(</a:t>
            </a:r>
            <a:r>
              <a:rPr lang="ko-KR" altLang="en-US" b="1" dirty="0" smtClean="0"/>
              <a:t>직접 해보자</a:t>
            </a:r>
            <a:r>
              <a:rPr lang="en-US" altLang="ko-KR" b="1" dirty="0" smtClean="0"/>
              <a:t>)  </a:t>
            </a:r>
            <a:r>
              <a:rPr lang="ko-KR" altLang="en-US" dirty="0" smtClean="0"/>
              <a:t>가게에서 사용할 수 있는 상점 계산기의 최종 버전을 만들어 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9913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FD7-C144-498C-B5AC-0486C105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p104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0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A5FD7-C144-498C-B5AC-0486C105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Programming. p106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66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BCC5-F70B-4AFF-8906-99F5DAEC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거듭제곱 연산자</a:t>
            </a:r>
            <a:r>
              <a:rPr lang="en-US" altLang="ko-KR" dirty="0" smtClean="0"/>
              <a:t>. p80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A97C1-6FF1-4778-A8FE-F8547A2BCA4E}"/>
              </a:ext>
            </a:extLst>
          </p:cNvPr>
          <p:cNvSpPr txBox="1"/>
          <p:nvPr/>
        </p:nvSpPr>
        <p:spPr>
          <a:xfrm>
            <a:off x="612648" y="1842816"/>
            <a:ext cx="8229600" cy="52322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&gt;&gt;&gt; 2 ** 7 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128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" name="설명선: 선 2">
            <a:extLst>
              <a:ext uri="{FF2B5EF4-FFF2-40B4-BE49-F238E27FC236}">
                <a16:creationId xmlns:a16="http://schemas.microsoft.com/office/drawing/2014/main" id="{55C24F30-C5F2-48F5-AABE-A001E298E10B}"/>
              </a:ext>
            </a:extLst>
          </p:cNvPr>
          <p:cNvSpPr/>
          <p:nvPr/>
        </p:nvSpPr>
        <p:spPr>
          <a:xfrm>
            <a:off x="3953435" y="2543735"/>
            <a:ext cx="2250141" cy="339165"/>
          </a:xfrm>
          <a:prstGeom prst="borderCallout1">
            <a:avLst>
              <a:gd name="adj1" fmla="val 18750"/>
              <a:gd name="adj2" fmla="val -8333"/>
              <a:gd name="adj3" fmla="val -137622"/>
              <a:gd name="adj4" fmla="val -108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7</a:t>
            </a:r>
            <a:r>
              <a:rPr lang="ko-KR" altLang="en-US" dirty="0"/>
              <a:t>승이 계산된다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21FF39-702A-49D1-A704-84616CBDCD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3340100"/>
            <a:ext cx="8153400" cy="2755900"/>
          </a:xfrm>
        </p:spPr>
        <p:txBody>
          <a:bodyPr/>
          <a:lstStyle/>
          <a:p>
            <a:r>
              <a:rPr lang="ko-KR" altLang="en-US" dirty="0" smtClean="0"/>
              <a:t>강력 추천 </a:t>
            </a:r>
            <a:r>
              <a:rPr lang="en-US" altLang="ko-KR" dirty="0" smtClean="0"/>
              <a:t>!!!   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</a:t>
            </a:r>
            <a:r>
              <a:rPr lang="ko-KR" altLang="en-US" dirty="0" smtClean="0"/>
              <a:t>승 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승 까지는 기억하고 있으면 아주 유용하고 편리합니다</a:t>
            </a:r>
            <a:r>
              <a:rPr lang="en-US" altLang="ko-KR" dirty="0" smtClean="0"/>
              <a:t>.   </a:t>
            </a:r>
            <a:r>
              <a:rPr lang="ko-KR" altLang="en-US" dirty="0" err="1" smtClean="0"/>
              <a:t>단위와도</a:t>
            </a:r>
            <a:r>
              <a:rPr lang="ko-KR" altLang="en-US" dirty="0" smtClean="0"/>
              <a:t> 밀접합니다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05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CA3DB-3A45-46BC-83D6-D72D7004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/>
              <a:t>원리금</a:t>
            </a:r>
            <a:r>
              <a:rPr lang="en-US" altLang="ko-KR" dirty="0"/>
              <a:t> </a:t>
            </a:r>
            <a:r>
              <a:rPr lang="ko-KR" altLang="en-US" dirty="0"/>
              <a:t>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p81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1FF39-702A-49D1-A704-84616CBDCDF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 smtClean="0"/>
              <a:t>원리급</a:t>
            </a:r>
            <a:r>
              <a:rPr lang="ko-KR" altLang="en-US" dirty="0"/>
              <a:t> </a:t>
            </a:r>
            <a:r>
              <a:rPr lang="ko-KR" altLang="en-US" dirty="0" smtClean="0"/>
              <a:t>합계를 복리로 계산하는 식을 </a:t>
            </a:r>
            <a:r>
              <a:rPr lang="ko-KR" altLang="en-US" dirty="0" err="1" smtClean="0"/>
              <a:t>파이썬으로</a:t>
            </a:r>
            <a:r>
              <a:rPr lang="ko-KR" altLang="en-US" dirty="0" smtClean="0"/>
              <a:t> 만들어 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원금 </a:t>
            </a:r>
            <a:r>
              <a:rPr lang="en-US" altLang="ko-KR" dirty="0"/>
              <a:t>a, </a:t>
            </a:r>
            <a:r>
              <a:rPr lang="ko-KR" altLang="en-US" dirty="0"/>
              <a:t>이자율 </a:t>
            </a:r>
            <a:r>
              <a:rPr lang="en-US" altLang="ko-KR" dirty="0"/>
              <a:t>r, n</a:t>
            </a:r>
            <a:r>
              <a:rPr lang="ko-KR" altLang="en-US" dirty="0"/>
              <a:t>년 후에 원리금 합계는 </a:t>
            </a:r>
            <a:r>
              <a:rPr lang="en-US" altLang="ko-KR" dirty="0"/>
              <a:t>b = a(1+r)^n</a:t>
            </a:r>
            <a:r>
              <a:rPr lang="ko-KR" altLang="en-US" dirty="0"/>
              <a:t>이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b="1" dirty="0" err="1" smtClean="0"/>
              <a:t>도전문제</a:t>
            </a:r>
            <a:endParaRPr lang="en-US" altLang="ko-KR" b="1" dirty="0"/>
          </a:p>
          <a:p>
            <a:pPr marL="365760" lvl="1" indent="0">
              <a:buNone/>
            </a:pPr>
            <a:r>
              <a:rPr lang="ko-KR" altLang="en-US" dirty="0" smtClean="0"/>
              <a:t>위의 프로그램에서 원금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이자율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기간을 사용자로 부터 </a:t>
            </a:r>
            <a:r>
              <a:rPr lang="ko-KR" altLang="en-US" dirty="0" err="1" smtClean="0"/>
              <a:t>입력받도록</a:t>
            </a:r>
            <a:r>
              <a:rPr lang="ko-KR" altLang="en-US" dirty="0" smtClean="0"/>
              <a:t> 코드를 수정해보자</a:t>
            </a:r>
            <a:r>
              <a:rPr lang="en-US" altLang="ko-KR" dirty="0" smtClean="0"/>
              <a:t>. float() </a:t>
            </a:r>
            <a:r>
              <a:rPr lang="ko-KR" altLang="en-US" dirty="0" smtClean="0"/>
              <a:t>함수를 문자열에 적용하여서 문자열을 부동소수점으로 변환한다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0A771-3A65-48D8-BC8F-957D7E36E693}"/>
              </a:ext>
            </a:extLst>
          </p:cNvPr>
          <p:cNvSpPr txBox="1"/>
          <p:nvPr/>
        </p:nvSpPr>
        <p:spPr>
          <a:xfrm>
            <a:off x="612648" y="2518905"/>
            <a:ext cx="8229600" cy="138499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 = 1000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원금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 = 0.05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이자율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10	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기간</a:t>
            </a: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 = a*(1+r)**n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원리금 합계</a:t>
            </a:r>
          </a:p>
          <a:p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원리금 합계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fr-FR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result)</a:t>
            </a:r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413FB-3E2C-4A4C-89AE-2E8C88FD3FA2}"/>
              </a:ext>
            </a:extLst>
          </p:cNvPr>
          <p:cNvSpPr txBox="1"/>
          <p:nvPr/>
        </p:nvSpPr>
        <p:spPr>
          <a:xfrm>
            <a:off x="612648" y="4004011"/>
            <a:ext cx="8229600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원리금 합계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1628.894626777442</a:t>
            </a:r>
          </a:p>
        </p:txBody>
      </p:sp>
    </p:spTree>
    <p:extLst>
      <p:ext uri="{BB962C8B-B14F-4D97-AF65-F5344CB8AC3E}">
        <p14:creationId xmlns:p14="http://schemas.microsoft.com/office/powerpoint/2010/main" val="30746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FCA69-96AB-4618-BEF0-5F2F994D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p81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139D2DD-7D7D-4AEF-B242-073A020394A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27485"/>
            <a:ext cx="7159752" cy="2281679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21FF39-702A-49D1-A704-84616CBDCDF6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50165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b="1" dirty="0" smtClean="0"/>
              <a:t>노트</a:t>
            </a:r>
            <a:endParaRPr lang="en-US" altLang="ko-KR" b="1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endParaRPr lang="en-US" altLang="ko-KR" dirty="0"/>
          </a:p>
          <a:p>
            <a:pPr fontAlgn="auto">
              <a:spcAft>
                <a:spcPts val="0"/>
              </a:spcAft>
            </a:pP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b="1" dirty="0" smtClean="0"/>
              <a:t>중간점검</a:t>
            </a:r>
            <a:endParaRPr lang="en-US" altLang="ko-KR" b="1" dirty="0" smtClean="0"/>
          </a:p>
          <a:p>
            <a:pPr marL="777240" lvl="1" indent="-457200">
              <a:buSzPct val="100000"/>
              <a:buFont typeface="+mj-lt"/>
              <a:buAutoNum type="arabicPeriod"/>
            </a:pPr>
            <a:r>
              <a:rPr lang="en-US" altLang="ko-KR" dirty="0"/>
              <a:t>10%6</a:t>
            </a:r>
            <a:r>
              <a:rPr lang="ko-KR" altLang="en-US" dirty="0"/>
              <a:t>의 값은 무엇인가</a:t>
            </a:r>
            <a:r>
              <a:rPr lang="en-US" altLang="ko-KR" dirty="0"/>
              <a:t>?</a:t>
            </a:r>
          </a:p>
          <a:p>
            <a:pPr marL="777240" lvl="1" indent="-457200">
              <a:buSzPct val="100000"/>
              <a:buFont typeface="+mj-lt"/>
              <a:buAutoNum type="arabicPeriod"/>
            </a:pPr>
            <a:r>
              <a:rPr lang="ko-KR" altLang="en-US" dirty="0"/>
              <a:t>나눗셈 연산인 </a:t>
            </a:r>
            <a:r>
              <a:rPr lang="en-US" altLang="ko-KR" dirty="0"/>
              <a:t>10//6</a:t>
            </a:r>
            <a:r>
              <a:rPr lang="ko-KR" altLang="en-US" dirty="0"/>
              <a:t>의 값은 얼마인가</a:t>
            </a:r>
            <a:r>
              <a:rPr lang="en-US" altLang="ko-KR" dirty="0"/>
              <a:t>?</a:t>
            </a:r>
          </a:p>
          <a:p>
            <a:pPr marL="777240" lvl="1" indent="-457200">
              <a:buSzPct val="100000"/>
              <a:buFont typeface="+mj-lt"/>
              <a:buAutoNum type="arabicPeriod"/>
            </a:pPr>
            <a:r>
              <a:rPr lang="ko-KR" altLang="en-US" dirty="0"/>
              <a:t>다음의 </a:t>
            </a:r>
            <a:r>
              <a:rPr lang="ko-KR" altLang="en-US" dirty="0" err="1"/>
              <a:t>할당문에서</a:t>
            </a:r>
            <a:r>
              <a:rPr lang="ko-KR" altLang="en-US" dirty="0"/>
              <a:t> 무엇이 잘못되었는가</a:t>
            </a:r>
            <a:r>
              <a:rPr lang="en-US" altLang="ko-KR" dirty="0"/>
              <a:t>?</a:t>
            </a:r>
          </a:p>
          <a:p>
            <a:pPr marL="0" indent="0">
              <a:buSzPct val="100000"/>
              <a:buNone/>
            </a:pPr>
            <a:r>
              <a:rPr lang="en-US" altLang="ko-KR" dirty="0"/>
              <a:t>		3 = x</a:t>
            </a:r>
          </a:p>
          <a:p>
            <a:pPr marL="777240" lvl="1" indent="-457200">
              <a:buSzPct val="100000"/>
              <a:buFont typeface="+mj-lt"/>
              <a:buAutoNum type="arabicPeriod" startAt="4"/>
            </a:pPr>
            <a:r>
              <a:rPr lang="en-US" altLang="ko-KR" dirty="0"/>
              <a:t>10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 err="1"/>
              <a:t>제곱값을</a:t>
            </a:r>
            <a:r>
              <a:rPr lang="ko-KR" altLang="en-US" dirty="0"/>
              <a:t> 계산하는 문장을 </a:t>
            </a:r>
            <a:r>
              <a:rPr lang="ko-KR" altLang="en-US" dirty="0" smtClean="0"/>
              <a:t>작성해보자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04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할당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p82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207623"/>
            <a:ext cx="8229600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1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할당한다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 = 3.0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value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3.0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할당한다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(1/2)+3		# 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변수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에 수식의 결과를 할당한다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FA132-9FAC-41A5-965F-9A656083D20A}"/>
              </a:ext>
            </a:extLst>
          </p:cNvPr>
          <p:cNvSpPr txBox="1"/>
          <p:nvPr/>
        </p:nvSpPr>
        <p:spPr>
          <a:xfrm>
            <a:off x="612648" y="3120306"/>
            <a:ext cx="8229600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 = y = z = 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09FFA-D950-4BEB-B1F8-498A6E223448}"/>
              </a:ext>
            </a:extLst>
          </p:cNvPr>
          <p:cNvSpPr txBox="1"/>
          <p:nvPr/>
        </p:nvSpPr>
        <p:spPr>
          <a:xfrm>
            <a:off x="612648" y="3600151"/>
            <a:ext cx="8229600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l-PL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x, y, z = 10, 20, 30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721FF39-702A-49D1-A704-84616CBDCD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할당  연산자</a:t>
            </a:r>
            <a:r>
              <a:rPr lang="en-US" altLang="ko-KR" dirty="0" smtClean="0"/>
              <a:t>(assignment operator)  :   = 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09FFA-D950-4BEB-B1F8-498A6E223448}"/>
              </a:ext>
            </a:extLst>
          </p:cNvPr>
          <p:cNvSpPr txBox="1"/>
          <p:nvPr/>
        </p:nvSpPr>
        <p:spPr>
          <a:xfrm>
            <a:off x="612648" y="4079996"/>
            <a:ext cx="8229600" cy="3077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x, y = y, x</a:t>
            </a:r>
            <a:endParaRPr lang="ko-KR" altLang="en-US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할당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p82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+= </a:t>
            </a:r>
            <a:r>
              <a:rPr lang="ko-KR" altLang="en-US" dirty="0" smtClean="0"/>
              <a:t>처럼 </a:t>
            </a:r>
            <a:r>
              <a:rPr lang="ko-KR" altLang="en-US" dirty="0"/>
              <a:t>대입 연산자와 다른 연산자를 합쳐 놓은 </a:t>
            </a:r>
            <a:r>
              <a:rPr lang="ko-KR" altLang="en-US" dirty="0" smtClean="0"/>
              <a:t>연산자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459633A-F0B5-4818-B17D-C250B36DC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467" y="2063376"/>
            <a:ext cx="3610833" cy="209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0400" y="4388562"/>
            <a:ext cx="7795648" cy="7386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&gt;&gt;&gt; x = 1000</a:t>
            </a:r>
          </a:p>
          <a:p>
            <a:r>
              <a:rPr lang="en-US" altLang="ko-KR" sz="1400" dirty="0"/>
              <a:t>&gt;&gt;&gt; x += 2  		# x</a:t>
            </a:r>
            <a:r>
              <a:rPr lang="ko-KR" altLang="en-US" sz="1400" dirty="0"/>
              <a:t>는 </a:t>
            </a:r>
            <a:r>
              <a:rPr lang="en-US" altLang="ko-KR" sz="1400" dirty="0"/>
              <a:t>1002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&gt;&gt;&gt; x -= 2  			# x</a:t>
            </a:r>
            <a:r>
              <a:rPr lang="ko-KR" altLang="en-US" sz="1400" dirty="0"/>
              <a:t>는 다시 </a:t>
            </a:r>
            <a:r>
              <a:rPr lang="en-US" altLang="ko-KR" sz="1400" dirty="0"/>
              <a:t>1000</a:t>
            </a:r>
            <a:r>
              <a:rPr lang="ko-KR" altLang="en-US" sz="1400" dirty="0"/>
              <a:t>이 된다</a:t>
            </a:r>
            <a:r>
              <a:rPr lang="en-US" altLang="ko-KR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438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84AF3-625A-407E-8EA1-AE07C18D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  <a:r>
              <a:rPr lang="ko-KR" altLang="en-US" dirty="0" smtClean="0"/>
              <a:t> </a:t>
            </a:r>
            <a:r>
              <a:rPr lang="ko-KR" altLang="en-US" dirty="0"/>
              <a:t>하루 매출 계산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p83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7FA88-50CE-446B-A4ED-7499DFE368FE}"/>
              </a:ext>
            </a:extLst>
          </p:cNvPr>
          <p:cNvSpPr txBox="1"/>
          <p:nvPr/>
        </p:nvSpPr>
        <p:spPr>
          <a:xfrm>
            <a:off x="612648" y="1760593"/>
            <a:ext cx="7795648" cy="116955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판매된 우유의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3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판매된 콜라의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2</a:t>
            </a: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판매된 김밥의 개수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 5</a:t>
            </a:r>
          </a:p>
          <a:p>
            <a:endParaRPr lang="en-US" altLang="ko-KR" sz="14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오늘 총 매출은 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29500</a:t>
            </a:r>
            <a:r>
              <a:rPr lang="ko-KR" altLang="en-US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원입니다</a:t>
            </a:r>
            <a:r>
              <a:rPr lang="en-US" altLang="ko-KR" sz="14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14EDD-F275-4011-B32D-E743CC12EEFC}"/>
              </a:ext>
            </a:extLst>
          </p:cNvPr>
          <p:cNvSpPr txBox="1"/>
          <p:nvPr/>
        </p:nvSpPr>
        <p:spPr>
          <a:xfrm>
            <a:off x="612648" y="3594831"/>
            <a:ext cx="7795648" cy="224676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 err="1"/>
              <a:t>total_sales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 err="1"/>
              <a:t>milk_count</a:t>
            </a:r>
            <a:r>
              <a:rPr lang="en-US" altLang="ko-KR" sz="1400" dirty="0"/>
              <a:t> = int(input("</a:t>
            </a:r>
            <a:r>
              <a:rPr lang="ko-KR" altLang="en-US" sz="1400" dirty="0"/>
              <a:t>판매된 우유의 개수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 err="1"/>
              <a:t>cola_count</a:t>
            </a:r>
            <a:r>
              <a:rPr lang="en-US" altLang="ko-KR" sz="1400" dirty="0"/>
              <a:t> = int(input("</a:t>
            </a:r>
            <a:r>
              <a:rPr lang="ko-KR" altLang="en-US" sz="1400" dirty="0"/>
              <a:t>판매된 콜라의 개수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 err="1"/>
              <a:t>krice_count</a:t>
            </a:r>
            <a:r>
              <a:rPr lang="en-US" altLang="ko-KR" sz="1400" dirty="0"/>
              <a:t> = int(input("</a:t>
            </a:r>
            <a:r>
              <a:rPr lang="ko-KR" altLang="en-US" sz="1400" dirty="0"/>
              <a:t>판매된 김밥의 개수</a:t>
            </a:r>
            <a:r>
              <a:rPr lang="en-US" altLang="ko-KR" sz="1400" dirty="0"/>
              <a:t>: "))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total_sales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milk_count</a:t>
            </a:r>
            <a:r>
              <a:rPr lang="en-US" altLang="ko-KR" sz="1400" dirty="0"/>
              <a:t>*2000</a:t>
            </a:r>
          </a:p>
          <a:p>
            <a:r>
              <a:rPr lang="en-US" altLang="ko-KR" sz="1400" dirty="0" err="1"/>
              <a:t>total_sales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cola_count</a:t>
            </a:r>
            <a:r>
              <a:rPr lang="en-US" altLang="ko-KR" sz="1400" dirty="0"/>
              <a:t>*3000</a:t>
            </a:r>
          </a:p>
          <a:p>
            <a:r>
              <a:rPr lang="en-US" altLang="ko-KR" sz="1400" dirty="0" err="1"/>
              <a:t>total_sales</a:t>
            </a:r>
            <a:r>
              <a:rPr lang="en-US" altLang="ko-KR" sz="1400" dirty="0"/>
              <a:t> += </a:t>
            </a:r>
            <a:r>
              <a:rPr lang="en-US" altLang="ko-KR" sz="1400" dirty="0" err="1"/>
              <a:t>krice_count</a:t>
            </a:r>
            <a:r>
              <a:rPr lang="en-US" altLang="ko-KR" sz="1400" dirty="0"/>
              <a:t>*3500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print(f"\n</a:t>
            </a:r>
            <a:r>
              <a:rPr lang="ko-KR" altLang="en-US" sz="1400" dirty="0"/>
              <a:t>오늘 총 매출은 </a:t>
            </a:r>
            <a:r>
              <a:rPr lang="en-US" altLang="ko-KR" sz="1400" dirty="0"/>
              <a:t>{</a:t>
            </a:r>
            <a:r>
              <a:rPr lang="en-US" altLang="ko-KR" sz="1400" dirty="0" err="1"/>
              <a:t>total_sales</a:t>
            </a:r>
            <a:r>
              <a:rPr lang="en-US" altLang="ko-KR" sz="1400" dirty="0"/>
              <a:t>}</a:t>
            </a:r>
            <a:r>
              <a:rPr lang="ko-KR" altLang="en-US" sz="1400" dirty="0"/>
              <a:t>원입니다</a:t>
            </a:r>
            <a:r>
              <a:rPr lang="en-US" altLang="ko-KR" sz="1400" dirty="0"/>
              <a:t>.") </a:t>
            </a:r>
          </a:p>
        </p:txBody>
      </p:sp>
      <p:pic>
        <p:nvPicPr>
          <p:cNvPr id="5" name="_x393393728">
            <a:extLst>
              <a:ext uri="{FF2B5EF4-FFF2-40B4-BE49-F238E27FC236}">
                <a16:creationId xmlns:a16="http://schemas.microsoft.com/office/drawing/2014/main" id="{D92A8B7B-C3B3-4C87-919C-E50842F15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748" y="2061126"/>
            <a:ext cx="2145647" cy="120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2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3998</TotalTime>
  <Words>2157</Words>
  <Application>Microsoft Office PowerPoint</Application>
  <PresentationFormat>화면 슬라이드 쇼(4:3)</PresentationFormat>
  <Paragraphs>414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3장 수식과 연산자</vt:lpstr>
      <vt:lpstr>산술 연산자. p79</vt:lpstr>
      <vt:lpstr>몫과 나머지 연산자. p79</vt:lpstr>
      <vt:lpstr>거듭제곱 연산자. p80</vt:lpstr>
      <vt:lpstr>Example 원리금 계산 프로그램. p81</vt:lpstr>
      <vt:lpstr>p81</vt:lpstr>
      <vt:lpstr>할당 연산자. p82</vt:lpstr>
      <vt:lpstr>복합 할당 연산자. p82</vt:lpstr>
      <vt:lpstr>Example 하루 매출 계산 프로그램. p83</vt:lpstr>
      <vt:lpstr>중간점검. p84</vt:lpstr>
      <vt:lpstr>관계 연산자. p84</vt:lpstr>
      <vt:lpstr>부울 변수. p85</vt:lpstr>
      <vt:lpstr>문자열 비교. p86</vt:lpstr>
      <vt:lpstr>실수와 실수의 비교. p86</vt:lpstr>
      <vt:lpstr>비트 연산자. p88</vt:lpstr>
      <vt:lpstr>비트 연산자</vt:lpstr>
      <vt:lpstr>Example 비트 연산 사용 예. p89</vt:lpstr>
      <vt:lpstr>비트 이동 연산자. p90</vt:lpstr>
      <vt:lpstr>연산자의 우선 순위. p90</vt:lpstr>
      <vt:lpstr>우선 순위표. p92</vt:lpstr>
      <vt:lpstr>Example 평균 성적 계산 프로그램. p92</vt:lpstr>
      <vt:lpstr>타입 변환과 반올림. p93</vt:lpstr>
      <vt:lpstr>타입 변환과 반올림</vt:lpstr>
      <vt:lpstr>Example 부가 가치세 계산 프로그램. p95</vt:lpstr>
      <vt:lpstr>Lab 산수 퀴즈 프로그램 Ver. 1. p96</vt:lpstr>
      <vt:lpstr>Lab 단답형 문제 채점 프로그램. p97</vt:lpstr>
      <vt:lpstr>Lab 명왕성까지의 시간 계산하기. p98</vt:lpstr>
      <vt:lpstr>Lab 상점 계산기 만들기. p99</vt:lpstr>
      <vt:lpstr>Lab 복리 계산. p100 </vt:lpstr>
      <vt:lpstr>Lab 자동판매기 프로그램. p101 </vt:lpstr>
      <vt:lpstr>Mini Project: 상점 계산기의 최종 버전. p102</vt:lpstr>
      <vt:lpstr>연습문제. p104</vt:lpstr>
      <vt:lpstr>Programming. p106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484</cp:revision>
  <dcterms:created xsi:type="dcterms:W3CDTF">2007-06-29T06:43:39Z</dcterms:created>
  <dcterms:modified xsi:type="dcterms:W3CDTF">2023-01-14T05:18:48Z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