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1" r:id="rId3"/>
    <p:sldId id="413" r:id="rId4"/>
    <p:sldId id="415" r:id="rId5"/>
    <p:sldId id="364" r:id="rId6"/>
    <p:sldId id="417" r:id="rId7"/>
    <p:sldId id="418" r:id="rId8"/>
    <p:sldId id="466" r:id="rId9"/>
    <p:sldId id="467" r:id="rId10"/>
    <p:sldId id="429" r:id="rId11"/>
    <p:sldId id="459" r:id="rId12"/>
    <p:sldId id="432" r:id="rId13"/>
    <p:sldId id="468" r:id="rId14"/>
    <p:sldId id="423" r:id="rId15"/>
    <p:sldId id="425" r:id="rId16"/>
    <p:sldId id="436" r:id="rId17"/>
    <p:sldId id="461" r:id="rId18"/>
    <p:sldId id="463" r:id="rId19"/>
    <p:sldId id="442" r:id="rId20"/>
    <p:sldId id="444" r:id="rId21"/>
    <p:sldId id="445" r:id="rId22"/>
    <p:sldId id="446" r:id="rId23"/>
    <p:sldId id="448" r:id="rId24"/>
    <p:sldId id="454" r:id="rId25"/>
    <p:sldId id="464" r:id="rId26"/>
    <p:sldId id="469" r:id="rId27"/>
    <p:sldId id="470" r:id="rId2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FFCC"/>
    <a:srgbClr val="008000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4859" autoAdjust="0"/>
  </p:normalViewPr>
  <p:slideViewPr>
    <p:cSldViewPr snapToGrid="0">
      <p:cViewPr varScale="1">
        <p:scale>
          <a:sx n="76" d="100"/>
          <a:sy n="76" d="100"/>
        </p:scale>
        <p:origin x="6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86B9A-5E25-482B-AED1-F693CED6570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조건문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p117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900" y="2105561"/>
            <a:ext cx="7430396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가격이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만원 초과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그리고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”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 카드이면  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-&gt;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배송료가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없음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900" y="3009317"/>
            <a:ext cx="7430396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가격이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만원 초과이다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(“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” 카드이면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-&gt;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배송료가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없음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254248" y="2528201"/>
            <a:ext cx="727969" cy="4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251952" cy="4864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복잡한 조건을 표현할 때 사용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54" y="5059324"/>
            <a:ext cx="7262940" cy="1104663"/>
          </a:xfrm>
          <a:prstGeom prst="rect">
            <a:avLst/>
          </a:prstGeom>
        </p:spPr>
      </p:pic>
      <p:pic>
        <p:nvPicPr>
          <p:cNvPr id="11" name="내용 개체 틀 7">
            <a:extLst>
              <a:ext uri="{FF2B5EF4-FFF2-40B4-BE49-F238E27FC236}">
                <a16:creationId xmlns:a16="http://schemas.microsoft.com/office/drawing/2014/main" id="{8F9CE3E9-09AB-45F3-82EC-0551070EF7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r="8119"/>
          <a:stretch/>
        </p:blipFill>
        <p:spPr>
          <a:xfrm>
            <a:off x="1145356" y="3615163"/>
            <a:ext cx="6981095" cy="1517999"/>
          </a:xfrm>
        </p:spPr>
      </p:pic>
    </p:spTree>
    <p:extLst>
      <p:ext uri="{BB962C8B-B14F-4D97-AF65-F5344CB8AC3E}">
        <p14:creationId xmlns:p14="http://schemas.microsoft.com/office/powerpoint/2010/main" val="103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CB5AA-D7CA-492B-AD8A-70C481E0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 smtClean="0"/>
              <a:t>. p118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4D2D0F-2ADF-45B4-A4AD-98B8C415D8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9320" y="2011808"/>
            <a:ext cx="7155180" cy="1719345"/>
          </a:xfrm>
        </p:spPr>
      </p:pic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251952" cy="4864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진리표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598" y="3900987"/>
            <a:ext cx="7937500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가격을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card = float(input("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카드 종류를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price &gt; 20000 and card == "python"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배송료가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없습니다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배송료는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598" y="5618625"/>
            <a:ext cx="4499102" cy="738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가격을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카드 종류를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python</a:t>
            </a:r>
          </a:p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배송료가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없습니다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6646" y="5735825"/>
            <a:ext cx="4251452" cy="738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가격을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30000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카드 종류를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java 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배송료는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드모르간의</a:t>
            </a:r>
            <a:r>
              <a:rPr lang="ko-KR" altLang="en-US" dirty="0"/>
              <a:t> </a:t>
            </a:r>
            <a:r>
              <a:rPr lang="ko-KR" altLang="en-US" dirty="0" smtClean="0"/>
              <a:t>법칙</a:t>
            </a:r>
            <a:r>
              <a:rPr lang="en-US" altLang="ko-KR" dirty="0" smtClean="0"/>
              <a:t>. p118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인간은 일반적으로 </a:t>
            </a:r>
            <a:r>
              <a:rPr lang="en-US" altLang="ko-KR" b="1" dirty="0"/>
              <a:t>not</a:t>
            </a:r>
            <a:r>
              <a:rPr lang="ko-KR" altLang="en-US" dirty="0"/>
              <a:t> 연산자가 적용된 수식을 이해하기가 어렵다</a:t>
            </a:r>
            <a:r>
              <a:rPr lang="en-US" altLang="ko-KR" dirty="0"/>
              <a:t>. </a:t>
            </a:r>
            <a:r>
              <a:rPr lang="ko-KR" altLang="en-US" dirty="0"/>
              <a:t>논리 학자 </a:t>
            </a:r>
            <a:r>
              <a:rPr lang="ko-KR" altLang="en-US" dirty="0" err="1"/>
              <a:t>드모르간</a:t>
            </a:r>
            <a:r>
              <a:rPr lang="en-US" altLang="ko-KR" dirty="0"/>
              <a:t>(De Morgan)</a:t>
            </a:r>
            <a:r>
              <a:rPr lang="ko-KR" altLang="en-US" dirty="0"/>
              <a:t>의 이름을 딴 </a:t>
            </a:r>
            <a:r>
              <a:rPr lang="ko-KR" altLang="en-US" dirty="0" err="1"/>
              <a:t>드모르간의</a:t>
            </a:r>
            <a:r>
              <a:rPr lang="ko-KR" altLang="en-US" dirty="0"/>
              <a:t> 법칙을 사용하여 이러한 논리식을 단순화할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6" y="2605227"/>
            <a:ext cx="32004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3715217"/>
            <a:ext cx="74930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not (country ==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한국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and province !=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제주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8000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858826"/>
            <a:ext cx="74041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country !=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한국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or province ==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제주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8000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2678220" y="4404914"/>
            <a:ext cx="53488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. p119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49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프로그램은 다른 사람도 쉽게 읽을 수 있어야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코드를 제공하려면 논리식에서 변수를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와 비교하면 안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참고사항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수학과 프로그래밍</a:t>
            </a:r>
            <a:endParaRPr lang="en-US" altLang="ko-KR" b="1" dirty="0" smtClean="0"/>
          </a:p>
          <a:p>
            <a:pPr marL="365760" lvl="1" indent="0">
              <a:buNone/>
            </a:pPr>
            <a:r>
              <a:rPr lang="ko-KR" altLang="en-US" dirty="0" smtClean="0"/>
              <a:t>수학에서는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…..  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If 0 &lt;= x &lt;= </a:t>
            </a:r>
            <a:r>
              <a:rPr lang="en-US" altLang="ko-KR" dirty="0" smtClean="0"/>
              <a:t>100 :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x &gt;= 0 and x &lt;= 100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54100" y="2419817"/>
            <a:ext cx="74930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full ==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False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print(“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가득 차지 않았습니다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.)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100" y="3461826"/>
            <a:ext cx="74041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not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full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print(“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가득 차지 않았습니다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2741720" y="3007914"/>
            <a:ext cx="53488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p120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5129"/>
          <a:stretch/>
        </p:blipFill>
        <p:spPr>
          <a:xfrm>
            <a:off x="1327997" y="1587500"/>
            <a:ext cx="5172075" cy="1131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524" y="2796897"/>
            <a:ext cx="7795648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( 0 if price &gt;= 20000 else 3000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524" y="3266797"/>
            <a:ext cx="7795648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absolute_value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(x if x &gt; 0 else -x)	//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절대값 계산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max_value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(x if x &gt; y else y)		//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최대값 계산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min_value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(x if x &lt; y else y)		//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최소값 계산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12648" y="4157861"/>
            <a:ext cx="8153400" cy="131583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반드시 조건 연산자를 감싸는 괄호가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괄호가 없으면 할당 연산자가 먼저 계산된다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91524" y="5041324"/>
            <a:ext cx="7795648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="))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max_value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(x if x &gt; y else y)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min_value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(y if x &gt; y else x)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큰 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max_value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작은 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min_value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2449" y="5841543"/>
            <a:ext cx="3070352" cy="738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=10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=20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큰 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20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작은 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23563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초등학생들을 위하여 산수 퀴즈를 발생시키는 프로그램을 작성해보자</a:t>
            </a:r>
            <a:r>
              <a:rPr lang="en-US" altLang="ko-KR" dirty="0"/>
              <a:t>. </a:t>
            </a:r>
            <a:r>
              <a:rPr lang="ko-KR" altLang="en-US" dirty="0" err="1"/>
              <a:t>부울</a:t>
            </a:r>
            <a:r>
              <a:rPr lang="ko-KR" altLang="en-US" dirty="0"/>
              <a:t> 변수도 사용해본다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산술 퀴즈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p122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455" y="2455922"/>
            <a:ext cx="771978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25 + 78 = 103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ECBB8-16B1-4D9A-9AD7-C1C5A2A19092}"/>
              </a:ext>
            </a:extLst>
          </p:cNvPr>
          <p:cNvSpPr txBox="1"/>
          <p:nvPr/>
        </p:nvSpPr>
        <p:spPr>
          <a:xfrm>
            <a:off x="829455" y="3068137"/>
            <a:ext cx="771978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25 + 78 = 100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False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455" y="3746500"/>
            <a:ext cx="7719786" cy="2893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프로그램은 산수 문제를 출제한다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(1, 100)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(1, 100)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answer = int(input(f"{x} + {y} = "))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부울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변수에 결과를 저장하고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flag = (answer == 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x+y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print(flag)</a:t>
            </a:r>
          </a:p>
        </p:txBody>
      </p:sp>
    </p:spTree>
    <p:extLst>
      <p:ext uri="{BB962C8B-B14F-4D97-AF65-F5344CB8AC3E}">
        <p14:creationId xmlns:p14="http://schemas.microsoft.com/office/powerpoint/2010/main" val="31871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동전을 던지기 게임을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동전 던지기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 p123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477" y="2315042"/>
            <a:ext cx="7719786" cy="738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동전 던지기 게임을 시작합니다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뒷면입니다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게임이 종료되었습니다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29" y="1543744"/>
            <a:ext cx="2190934" cy="161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477" y="3378250"/>
            <a:ext cx="7719786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동전 던지기 게임을 시작합니다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coin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random.randrange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coin == 0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앞면입니다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뒷면입니다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게임이 종료되었습니다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8" name="설명선: 굽은 선 1">
            <a:extLst>
              <a:ext uri="{FF2B5EF4-FFF2-40B4-BE49-F238E27FC236}">
                <a16:creationId xmlns:a16="http://schemas.microsoft.com/office/drawing/2014/main" id="{566B106B-77F9-B18B-7F46-299804C3E3C3}"/>
              </a:ext>
            </a:extLst>
          </p:cNvPr>
          <p:cNvSpPr/>
          <p:nvPr/>
        </p:nvSpPr>
        <p:spPr>
          <a:xfrm>
            <a:off x="5420827" y="4820210"/>
            <a:ext cx="3005669" cy="6335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499"/>
              <a:gd name="adj6" fmla="val -73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 </a:t>
            </a:r>
            <a:r>
              <a:rPr lang="ko-KR" altLang="en-US" dirty="0"/>
              <a:t>사이의 난수를 생성하는 문장이다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 err="1"/>
              <a:t>randint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30F52-F23F-41A0-9F1F-AAC7CFDC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로그인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p124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8B3E8-38E8-476D-82C6-ADCD31F29B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아이디를 받아서 프로그램에 저장된 아이디와 일치하는 지 여부를 출력하는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25048-5E62-4263-93B5-3DC5B0723520}"/>
              </a:ext>
            </a:extLst>
          </p:cNvPr>
          <p:cNvSpPr txBox="1"/>
          <p:nvPr/>
        </p:nvSpPr>
        <p:spPr>
          <a:xfrm>
            <a:off x="909442" y="2566054"/>
            <a:ext cx="771978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아이디를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ilovepython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AB20E-EB7B-4605-A6AE-E119DC7FA707}"/>
              </a:ext>
            </a:extLst>
          </p:cNvPr>
          <p:cNvSpPr txBox="1"/>
          <p:nvPr/>
        </p:nvSpPr>
        <p:spPr>
          <a:xfrm>
            <a:off x="909442" y="3324880"/>
            <a:ext cx="771978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아이디를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iloveruby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아이디를 찾을 수 없습니다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442" y="4229100"/>
            <a:ext cx="7719786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id = "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ilovepython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아이디를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s == id: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아이디를 찾을 수 없습니다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292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. p125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안에 다른 </a:t>
            </a:r>
            <a:r>
              <a:rPr lang="en-US" altLang="ko-KR" dirty="0"/>
              <a:t>if </a:t>
            </a:r>
            <a:r>
              <a:rPr lang="ko-KR" altLang="en-US" dirty="0"/>
              <a:t>문이 들어갈 수도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6" y="2065337"/>
            <a:ext cx="7173042" cy="33999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FF7DFE-1869-40FA-9776-F1403D16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85" y="2962825"/>
            <a:ext cx="3269015" cy="14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배송비</a:t>
            </a:r>
            <a:r>
              <a:rPr lang="ko-KR" altLang="en-US" dirty="0"/>
              <a:t> 계산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</a:t>
            </a:r>
            <a:r>
              <a:rPr lang="en-US" altLang="ko-KR" dirty="0" smtClean="0"/>
              <a:t>p126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배송지가 한국이면 다음과 같이 배송비가 결정된다</a:t>
            </a:r>
            <a:r>
              <a:rPr lang="en-US" altLang="ko-KR" dirty="0"/>
              <a:t>. - ”</a:t>
            </a:r>
            <a:r>
              <a:rPr lang="ko-KR" altLang="en-US" dirty="0"/>
              <a:t>상품의 가격이 </a:t>
            </a:r>
            <a:r>
              <a:rPr lang="en-US" altLang="ko-KR" dirty="0"/>
              <a:t>2</a:t>
            </a:r>
            <a:r>
              <a:rPr lang="ko-KR" altLang="en-US" dirty="0"/>
              <a:t>만원 이상이면 </a:t>
            </a:r>
            <a:r>
              <a:rPr lang="ko-KR" altLang="en-US" dirty="0" err="1"/>
              <a:t>배송비는</a:t>
            </a:r>
            <a:r>
              <a:rPr lang="ko-KR" altLang="en-US" dirty="0"/>
              <a:t> 없고 그렇지 않으면 </a:t>
            </a:r>
            <a:r>
              <a:rPr lang="en-US" altLang="ko-KR" dirty="0"/>
              <a:t>3000</a:t>
            </a:r>
            <a:r>
              <a:rPr lang="ko-KR" altLang="en-US" dirty="0"/>
              <a:t>원의 배송비가 붙는다</a:t>
            </a:r>
            <a:r>
              <a:rPr lang="en-US" altLang="ko-KR" dirty="0"/>
              <a:t>.“</a:t>
            </a:r>
            <a:endParaRPr lang="ko-KR" altLang="en-US" dirty="0"/>
          </a:p>
          <a:p>
            <a:pPr lvl="0" fontAlgn="base"/>
            <a:r>
              <a:rPr lang="ko-KR" altLang="en-US" dirty="0"/>
              <a:t>배송지가 미국이면 다음과 같이 배송비가 결정된다</a:t>
            </a:r>
            <a:r>
              <a:rPr lang="en-US" altLang="ko-KR" dirty="0"/>
              <a:t>. - ”</a:t>
            </a:r>
            <a:r>
              <a:rPr lang="ko-KR" altLang="en-US" dirty="0"/>
              <a:t>상품의 가격이 </a:t>
            </a:r>
            <a:r>
              <a:rPr lang="en-US" altLang="ko-KR" dirty="0"/>
              <a:t>10</a:t>
            </a:r>
            <a:r>
              <a:rPr lang="ko-KR" altLang="en-US" dirty="0"/>
              <a:t>만원 이상이면 </a:t>
            </a:r>
            <a:r>
              <a:rPr lang="ko-KR" altLang="en-US" dirty="0" err="1"/>
              <a:t>배송비는</a:t>
            </a:r>
            <a:r>
              <a:rPr lang="ko-KR" altLang="en-US" dirty="0"/>
              <a:t> 없고 그렇지 않으면 </a:t>
            </a:r>
            <a:r>
              <a:rPr lang="en-US" altLang="ko-KR" dirty="0"/>
              <a:t>8000</a:t>
            </a:r>
            <a:r>
              <a:rPr lang="ko-KR" altLang="en-US" dirty="0"/>
              <a:t>원의 배송비가 붙는다</a:t>
            </a:r>
            <a:r>
              <a:rPr lang="en-US" altLang="ko-KR" dirty="0"/>
              <a:t>.“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0400" y="3699058"/>
            <a:ext cx="7795648" cy="2893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사용자로부터 상품의 가격을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입력받는다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country = input("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배송지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현재는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korea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 가능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 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배송비를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결정한다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 country == "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korea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if  price &gt;= 20000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else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3000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…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224" y="5916994"/>
            <a:ext cx="3767945" cy="738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배송지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현재는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korea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 가능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 us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120000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0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. p111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51952" cy="48641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(control statement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문장들이 </a:t>
            </a:r>
            <a:r>
              <a:rPr lang="ko-KR" altLang="en-US" dirty="0"/>
              <a:t>실행되는 순서를 제어하는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조건에 따라 문장의 실행 여부가 결정</a:t>
            </a:r>
            <a:endParaRPr lang="en-US" altLang="ko-KR" dirty="0" smtClean="0"/>
          </a:p>
          <a:p>
            <a:r>
              <a:rPr lang="ko-KR" altLang="en-US" dirty="0" err="1"/>
              <a:t>반</a:t>
            </a:r>
            <a:r>
              <a:rPr lang="ko-KR" altLang="en-US" dirty="0" err="1" smtClean="0"/>
              <a:t>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조건에 따라서 문장을 반복하여 실행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D87259-A597-41E7-9779-46CC0975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06" y="2135728"/>
            <a:ext cx="6224494" cy="30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. p126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5448" y="1595221"/>
            <a:ext cx="6105652" cy="1950710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612648" y="3746500"/>
            <a:ext cx="8153400" cy="2349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0"/>
              </a:spcAft>
            </a:pPr>
            <a:r>
              <a:rPr lang="ko-KR" altLang="en-US" dirty="0" smtClean="0"/>
              <a:t>연속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문에서는 순서가 아주 중요하다</a:t>
            </a:r>
            <a:r>
              <a:rPr lang="en-US" altLang="ko-KR" dirty="0" smtClean="0"/>
              <a:t>. – p127. </a:t>
            </a:r>
            <a:r>
              <a:rPr lang="ko-KR" altLang="en-US" dirty="0" smtClean="0"/>
              <a:t>예제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9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 결정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p128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502" y="1560251"/>
            <a:ext cx="7795648" cy="31085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받아서 학점을 결정하는 프로그램</a:t>
            </a:r>
          </a:p>
          <a:p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= int(input("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score &gt;= 90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학점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A")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score &gt;= 80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학점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B")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score &gt;= 70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학점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C")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score &gt;= 60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학점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학점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502" y="4852729"/>
            <a:ext cx="771978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성적을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: 88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학점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 smtClean="0"/>
              <a:t>지진 상황 출력하기</a:t>
            </a:r>
            <a:r>
              <a:rPr lang="en-US" altLang="ko-KR" dirty="0" smtClean="0"/>
              <a:t>. p129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사용자로부터 지진의 </a:t>
            </a:r>
            <a:r>
              <a:rPr lang="ko-KR" altLang="en-US" dirty="0" err="1"/>
              <a:t>리히터</a:t>
            </a:r>
            <a:r>
              <a:rPr lang="ko-KR" altLang="en-US" dirty="0"/>
              <a:t> 규모를 받아서 그 영향을 출력하는 프로그램을 작성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902" y="153510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15" y="2361368"/>
            <a:ext cx="6562725" cy="2419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455" y="5115193"/>
            <a:ext cx="771978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리히터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규모를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5.2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빈약한 건물에 큰 피해가 있습니다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 smtClean="0"/>
              <a:t>오늘의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운세 출력하기</a:t>
            </a:r>
            <a:r>
              <a:rPr lang="en-US" altLang="ko-KR" dirty="0" smtClean="0"/>
              <a:t>. p130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조건문을</a:t>
            </a:r>
            <a:r>
              <a:rPr lang="ko-KR" altLang="en-US" dirty="0"/>
              <a:t> 이용하여서 오늘의 운세를 알려주는 프로그램을 개발해보자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발생하여서 </a:t>
            </a:r>
            <a:r>
              <a:rPr lang="ko-KR" altLang="en-US" dirty="0" err="1" smtClean="0"/>
              <a:t>난수에</a:t>
            </a:r>
            <a:r>
              <a:rPr lang="ko-KR" altLang="en-US" dirty="0" smtClean="0"/>
              <a:t> 해당하는 운세를 출력한다</a:t>
            </a:r>
            <a:r>
              <a:rPr lang="en-US" altLang="ko-KR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902" y="153510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53" y="2501136"/>
            <a:ext cx="7795648" cy="37548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	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프로그램은 오늘의 운세를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행운의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매직볼로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오늘의 운세를 출력합니다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answers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(1, 8)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answers == 1: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확실히 이루어집니다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answers == 2: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좋아 보이네요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answers == 3: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믿으셔도 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answers == 4: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저의 생각에는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no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다시 질문해주세요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9738" y="5955015"/>
            <a:ext cx="502631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행운의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매직볼로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오늘의 운세를 출력합니다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확실히 이루어집니다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도형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p131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그래픽을 이용하여 사용자가 선택하는 도형을 화면에 그리는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도형은 “사각형”</a:t>
            </a:r>
            <a:r>
              <a:rPr lang="en-US" altLang="ko-KR" dirty="0"/>
              <a:t>, “</a:t>
            </a:r>
            <a:r>
              <a:rPr lang="ko-KR" altLang="en-US" dirty="0"/>
              <a:t>삼각형”</a:t>
            </a:r>
            <a:r>
              <a:rPr lang="en-US" altLang="ko-KR" dirty="0"/>
              <a:t>, “</a:t>
            </a:r>
            <a:r>
              <a:rPr lang="ko-KR" altLang="en-US" dirty="0"/>
              <a:t>원” 중의 하나이다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90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2724437"/>
            <a:ext cx="7885053" cy="37548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("turtle")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input(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도형을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s ==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turtle.textinput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("","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가로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h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turtle.textinput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("","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세로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color = input(“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색상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”)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t.pencolor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(color)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(h)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…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90807-4D81-498A-8766-E8D7800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  p132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DB4D9-5D10-4197-BF56-8E7101E55B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직접 해보자</a:t>
            </a:r>
            <a:r>
              <a:rPr lang="en-US" altLang="ko-KR" b="1" dirty="0" smtClean="0"/>
              <a:t>)  </a:t>
            </a:r>
            <a:r>
              <a:rPr lang="ko-KR" altLang="en-US" dirty="0" smtClean="0"/>
              <a:t>컴퓨터와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게임을 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컴퓨터는 사용자에게 알리지 않고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에서 임의로 하나를 선택한다</a:t>
            </a:r>
            <a:r>
              <a:rPr lang="en-US" altLang="ko-KR" dirty="0"/>
              <a:t>. </a:t>
            </a:r>
            <a:r>
              <a:rPr lang="ko-KR" altLang="en-US" dirty="0"/>
              <a:t>사용자는 프로그램의 입력 안내 메시지에 따라서</a:t>
            </a:r>
            <a:r>
              <a:rPr lang="en-US" altLang="ko-KR" dirty="0"/>
              <a:t>, 3</a:t>
            </a:r>
            <a:r>
              <a:rPr lang="ko-KR" altLang="en-US" dirty="0"/>
              <a:t>개 중에서 하나를 선택하게 된다</a:t>
            </a:r>
            <a:r>
              <a:rPr lang="en-US" altLang="ko-KR" dirty="0"/>
              <a:t>. </a:t>
            </a:r>
            <a:r>
              <a:rPr lang="ko-KR" altLang="en-US" dirty="0"/>
              <a:t>사용자의 선택이 끝나면 컴퓨터는 누가가 무엇을 선택하였 고 누가 이겼는지</a:t>
            </a:r>
            <a:r>
              <a:rPr lang="en-US" altLang="ko-KR" dirty="0"/>
              <a:t>, </a:t>
            </a:r>
            <a:r>
              <a:rPr lang="ko-KR" altLang="en-US" dirty="0"/>
              <a:t>비겼는지를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0316A-6C90-4FA5-A21E-5E79550B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17" y="4463499"/>
            <a:ext cx="2401691" cy="1990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47ABF-DBC7-4607-B35D-DDF0755AD4E4}"/>
              </a:ext>
            </a:extLst>
          </p:cNvPr>
          <p:cNvSpPr txBox="1"/>
          <p:nvPr/>
        </p:nvSpPr>
        <p:spPr>
          <a:xfrm>
            <a:off x="937031" y="3724835"/>
            <a:ext cx="7719786" cy="738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(1: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2: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3: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1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컴퓨터의 선택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(1: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2: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3: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2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컴퓨터가 이겼음</a:t>
            </a:r>
          </a:p>
        </p:txBody>
      </p:sp>
    </p:spTree>
    <p:extLst>
      <p:ext uri="{BB962C8B-B14F-4D97-AF65-F5344CB8AC3E}">
        <p14:creationId xmlns:p14="http://schemas.microsoft.com/office/powerpoint/2010/main" val="3497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90807-4D81-498A-8766-E8D7800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 p134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90807-4D81-498A-8766-E8D7800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 p137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</a:t>
            </a:r>
            <a:r>
              <a:rPr lang="ko-KR" altLang="en-US" dirty="0" smtClean="0"/>
              <a:t>제어 구조</a:t>
            </a:r>
            <a:r>
              <a:rPr lang="en-US" altLang="ko-KR" dirty="0" smtClean="0"/>
              <a:t>. p112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3555" y="2176183"/>
            <a:ext cx="7610475" cy="2819400"/>
          </a:xfrm>
          <a:prstGeom prst="rect">
            <a:avLst/>
          </a:prstGeom>
        </p:spPr>
      </p:pic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68741123-D51D-D3D1-0AE3-5E56CC892F6B}"/>
              </a:ext>
            </a:extLst>
          </p:cNvPr>
          <p:cNvSpPr/>
          <p:nvPr/>
        </p:nvSpPr>
        <p:spPr>
          <a:xfrm>
            <a:off x="4070724" y="5440457"/>
            <a:ext cx="3993776" cy="57896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791"/>
              <a:gd name="adj6" fmla="val -315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프로그램은 이들 </a:t>
            </a:r>
            <a:r>
              <a:rPr lang="en-US" altLang="ko-KR" dirty="0"/>
              <a:t>3</a:t>
            </a:r>
            <a:r>
              <a:rPr lang="ko-KR" altLang="en-US" dirty="0"/>
              <a:t>가지의 구조를 섞어서 만들어진다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251952" cy="4864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프로그램을 작성할 때 사용할 수 있는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기본적인 제어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6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. p112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44750"/>
            <a:ext cx="6694467" cy="369895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t="9031"/>
          <a:stretch/>
        </p:blipFill>
        <p:spPr>
          <a:xfrm>
            <a:off x="3584448" y="1219200"/>
            <a:ext cx="5356352" cy="21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배송비</a:t>
            </a:r>
            <a:r>
              <a:rPr lang="ko-KR" altLang="en-US" dirty="0"/>
              <a:t> 계산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p114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664358"/>
            <a:ext cx="8229600" cy="24622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사용자로부터 상품의 가격을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입력받는다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배송비를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결정한다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 price &gt; 20000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3000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배송비를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",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3200" y="3864961"/>
            <a:ext cx="32512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30000</a:t>
            </a:r>
          </a:p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 0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. p114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BA56199-744D-433B-8866-76D56C64F4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0517"/>
          <a:stretch/>
        </p:blipFill>
        <p:spPr>
          <a:xfrm>
            <a:off x="523748" y="2032000"/>
            <a:ext cx="8153400" cy="1578732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62E2A8-63D2-4D2C-96E5-E165A074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8" y="3746048"/>
            <a:ext cx="8153400" cy="2370968"/>
          </a:xfrm>
          <a:prstGeom prst="rect">
            <a:avLst/>
          </a:prstGeom>
        </p:spPr>
      </p:pic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251952" cy="4864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들여쓰기를 이용하여 문장을 묶는다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4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r>
              <a:rPr lang="ko-KR" altLang="en-US" dirty="0"/>
              <a:t>는 없을 수도 있다</a:t>
            </a:r>
            <a:r>
              <a:rPr lang="en-US" altLang="ko-KR" dirty="0" smtClean="0"/>
              <a:t>. p115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182099"/>
            <a:ext cx="7997952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3000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기본적으로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배송비는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원이다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 price &gt; 20000 :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만약 상품의 가격이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만원 초과이면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배송비가 없다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F7AA64-D47F-4A48-B8E5-B6AF7251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2" y="3238500"/>
            <a:ext cx="8123458" cy="2541801"/>
          </a:xfrm>
          <a:prstGeom prst="rect">
            <a:avLst/>
          </a:prstGeom>
        </p:spPr>
      </p:pic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251952" cy="4864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부분이 필요 없다면 생략할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3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힌트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 방지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p116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2423399"/>
            <a:ext cx="7505700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&gt; 20000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print(“</a:t>
            </a:r>
            <a:r>
              <a:rPr lang="ko-KR" altLang="en-US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“, </a:t>
            </a:r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lse :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3000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print(“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“, </a:t>
            </a:r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	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251952" cy="4864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프로그래밍할 때 항상 신경 써야 하는 것은 중복된 문장을 없애는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문에 중복된 문장이 있다면 밖으로 꺼내면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8700" y="4443849"/>
            <a:ext cx="7505700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&gt; 20000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 :	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3000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(“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배송비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“, </a:t>
            </a:r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	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3048000" y="3920322"/>
            <a:ext cx="711200" cy="411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힌트</a:t>
            </a:r>
            <a:r>
              <a:rPr lang="en-US" altLang="ko-KR" dirty="0" smtClean="0"/>
              <a:t>: pass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p116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2893299"/>
            <a:ext cx="7505700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&gt;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60000 :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pass 	# 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아직 </a:t>
            </a:r>
            <a:r>
              <a:rPr lang="ko-KR" altLang="en-US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미구현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상태이다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lse :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pass 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아직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미구현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상태이다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	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9A208160-6315-40A3-A47B-7A62CBE94EC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251952" cy="4864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프로그래밍을 </a:t>
            </a:r>
            <a:r>
              <a:rPr lang="ko-KR" altLang="en-US" dirty="0" err="1" smtClean="0"/>
              <a:t>하다보면</a:t>
            </a:r>
            <a:r>
              <a:rPr lang="ko-KR" altLang="en-US" dirty="0" smtClean="0"/>
              <a:t> 일단 전체의 골격을 만들어두고 나중에 세부사항을 채우는 경우도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사용할 수 있는 것이 </a:t>
            </a:r>
            <a:r>
              <a:rPr lang="en-US" altLang="ko-KR" dirty="0" smtClean="0"/>
              <a:t>pass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pass </a:t>
            </a:r>
            <a:r>
              <a:rPr lang="ko-KR" altLang="en-US" dirty="0" smtClean="0"/>
              <a:t>키워드는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나중에 </a:t>
            </a:r>
            <a:r>
              <a:rPr lang="ko-KR" altLang="en-US" dirty="0" err="1" smtClean="0"/>
              <a:t>채워넣겠음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2353</TotalTime>
  <Words>1533</Words>
  <Application>Microsoft Office PowerPoint</Application>
  <PresentationFormat>화면 슬라이드 쇼(4:3)</PresentationFormat>
  <Paragraphs>259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4장 조건문</vt:lpstr>
      <vt:lpstr>제어문. p111</vt:lpstr>
      <vt:lpstr>3가지의 제어 구조. p112</vt:lpstr>
      <vt:lpstr>if-else 문. p112</vt:lpstr>
      <vt:lpstr>배송비 계산 프로그램. p114</vt:lpstr>
      <vt:lpstr>블록. p114</vt:lpstr>
      <vt:lpstr>else는 없을 수도 있다. p115 </vt:lpstr>
      <vt:lpstr>프로그래밍 힌트: 중복 방지. p116</vt:lpstr>
      <vt:lpstr>프로그래밍 힌트: pass 키워드. p116</vt:lpstr>
      <vt:lpstr>논리 연산자. p117</vt:lpstr>
      <vt:lpstr>논리 연산자. p118</vt:lpstr>
      <vt:lpstr>드모르간의 법칙. p118</vt:lpstr>
      <vt:lpstr>팁: 가독성. p119</vt:lpstr>
      <vt:lpstr>조건 연산자. p120</vt:lpstr>
      <vt:lpstr>Lab 산술 퀴즈 프로그램. p122</vt:lpstr>
      <vt:lpstr>Lab 동전 던지기 게임. p123</vt:lpstr>
      <vt:lpstr>Lab 로그인 프로그램. p124</vt:lpstr>
      <vt:lpstr>중첩 if 문. p125</vt:lpstr>
      <vt:lpstr>배송비 계산 프로그램. p126</vt:lpstr>
      <vt:lpstr>연속 if 문. p126</vt:lpstr>
      <vt:lpstr>학점 결정 프로그램. p128</vt:lpstr>
      <vt:lpstr>Lab 지진 상황 출력하기. p129</vt:lpstr>
      <vt:lpstr>Lab 오늘의 운세 출력하기. p130</vt:lpstr>
      <vt:lpstr>Lab 도형 그리기. p131</vt:lpstr>
      <vt:lpstr>Mini Project 가위, 바위, 보 게임.  p132</vt:lpstr>
      <vt:lpstr>연습문제.  p134</vt:lpstr>
      <vt:lpstr>Programming.  p137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490</cp:revision>
  <dcterms:created xsi:type="dcterms:W3CDTF">2007-06-29T06:43:39Z</dcterms:created>
  <dcterms:modified xsi:type="dcterms:W3CDTF">2023-01-14T06:08:26Z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