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43"/>
  </p:notesMasterIdLst>
  <p:handoutMasterIdLst>
    <p:handoutMasterId r:id="rId44"/>
  </p:handoutMasterIdLst>
  <p:sldIdLst>
    <p:sldId id="522" r:id="rId2"/>
    <p:sldId id="411" r:id="rId3"/>
    <p:sldId id="412" r:id="rId4"/>
    <p:sldId id="460" r:id="rId5"/>
    <p:sldId id="461" r:id="rId6"/>
    <p:sldId id="462" r:id="rId7"/>
    <p:sldId id="415" r:id="rId8"/>
    <p:sldId id="464" r:id="rId9"/>
    <p:sldId id="467" r:id="rId10"/>
    <p:sldId id="468" r:id="rId11"/>
    <p:sldId id="472" r:id="rId12"/>
    <p:sldId id="470" r:id="rId13"/>
    <p:sldId id="474" r:id="rId14"/>
    <p:sldId id="475" r:id="rId15"/>
    <p:sldId id="476" r:id="rId16"/>
    <p:sldId id="478" r:id="rId17"/>
    <p:sldId id="479" r:id="rId18"/>
    <p:sldId id="483" r:id="rId19"/>
    <p:sldId id="484" r:id="rId20"/>
    <p:sldId id="485" r:id="rId21"/>
    <p:sldId id="525" r:id="rId22"/>
    <p:sldId id="526" r:id="rId23"/>
    <p:sldId id="527" r:id="rId24"/>
    <p:sldId id="493" r:id="rId25"/>
    <p:sldId id="495" r:id="rId26"/>
    <p:sldId id="497" r:id="rId27"/>
    <p:sldId id="499" r:id="rId28"/>
    <p:sldId id="500" r:id="rId29"/>
    <p:sldId id="504" r:id="rId30"/>
    <p:sldId id="506" r:id="rId31"/>
    <p:sldId id="508" r:id="rId32"/>
    <p:sldId id="529" r:id="rId33"/>
    <p:sldId id="510" r:id="rId34"/>
    <p:sldId id="511" r:id="rId35"/>
    <p:sldId id="514" r:id="rId36"/>
    <p:sldId id="531" r:id="rId37"/>
    <p:sldId id="516" r:id="rId38"/>
    <p:sldId id="532" r:id="rId39"/>
    <p:sldId id="520" r:id="rId40"/>
    <p:sldId id="533" r:id="rId41"/>
    <p:sldId id="534" r:id="rId42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FF"/>
    <a:srgbClr val="FFFFCC"/>
    <a:srgbClr val="CCFFCC"/>
    <a:srgbClr val="008000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6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6C4227-8275-4F3D-90BA-BC316E21B27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" y="315696"/>
            <a:ext cx="443085" cy="79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6477000" cy="1828800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9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횟수 제어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 p150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73075" y="1557313"/>
            <a:ext cx="6330745" cy="2849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27537" y="4541813"/>
            <a:ext cx="1897819" cy="147732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방문을 환영합니다</a:t>
            </a:r>
            <a:r>
              <a:rPr lang="en-US" altLang="ko-KR" dirty="0"/>
              <a:t>!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17" y="3438732"/>
            <a:ext cx="3158931" cy="29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7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. p152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리스트를 이용하는 앞의 방식은 </a:t>
            </a:r>
            <a:r>
              <a:rPr lang="ko-KR" altLang="en-US" dirty="0" smtClean="0"/>
              <a:t>반복 횟수가 </a:t>
            </a:r>
            <a:r>
              <a:rPr lang="ko-KR" altLang="en-US" dirty="0" smtClean="0"/>
              <a:t>크면 불가능한 방법</a:t>
            </a:r>
            <a:endParaRPr lang="en-US" altLang="ko-KR" dirty="0" smtClean="0"/>
          </a:p>
          <a:p>
            <a:r>
              <a:rPr lang="en-US" altLang="ko-KR" dirty="0" smtClean="0"/>
              <a:t>range</a:t>
            </a:r>
            <a:r>
              <a:rPr lang="en-US" altLang="ko-KR" dirty="0"/>
              <a:t>() </a:t>
            </a:r>
            <a:r>
              <a:rPr lang="ko-KR" altLang="en-US" dirty="0"/>
              <a:t>함수로 반복 횟수를 전달하면 </a:t>
            </a:r>
            <a:r>
              <a:rPr lang="en-US" altLang="ko-KR" dirty="0"/>
              <a:t>range() </a:t>
            </a:r>
            <a:r>
              <a:rPr lang="ko-KR" altLang="en-US" dirty="0"/>
              <a:t>함수가 자동으로 순차적인 정수들을 생성해준다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679700"/>
            <a:ext cx="7359777" cy="25903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685" y="5243914"/>
            <a:ext cx="3903015" cy="115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3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</a:t>
            </a:r>
            <a:r>
              <a:rPr lang="en-US" altLang="ko-KR" dirty="0"/>
              <a:t>. </a:t>
            </a:r>
            <a:r>
              <a:rPr lang="en-US" altLang="ko-KR" dirty="0" smtClean="0"/>
              <a:t>p153 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EEDA14F-560E-4D5A-9443-E79F0A51635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33348" y="2010153"/>
            <a:ext cx="4607052" cy="1185535"/>
          </a:xfr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일반적 형식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6752" y="3386737"/>
            <a:ext cx="6679796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range(1, 6, 1</a:t>
            </a:r>
            <a:r>
              <a:rPr lang="en-US" altLang="ko-KR" sz="1600" dirty="0" smtClean="0"/>
              <a:t>):	# </a:t>
            </a:r>
            <a:r>
              <a:rPr lang="ko-KR" altLang="en-US" sz="1600" dirty="0" smtClean="0"/>
              <a:t>간격 지정</a:t>
            </a:r>
            <a:endParaRPr lang="en-US" altLang="ko-KR" sz="1600" dirty="0"/>
          </a:p>
          <a:p>
            <a:r>
              <a:rPr lang="en-US" altLang="ko-KR" sz="1600" dirty="0"/>
              <a:t>	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end=" ")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6752" y="4026837"/>
            <a:ext cx="6679796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1 2 3 4 5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6752" y="4747488"/>
            <a:ext cx="6679796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range(10, 0, -1</a:t>
            </a:r>
            <a:r>
              <a:rPr lang="en-US" altLang="ko-KR" sz="1600" dirty="0" smtClean="0"/>
              <a:t>):	# </a:t>
            </a:r>
            <a:r>
              <a:rPr lang="ko-KR" altLang="en-US" sz="1600" dirty="0" smtClean="0"/>
              <a:t>역순</a:t>
            </a:r>
            <a:endParaRPr lang="en-US" altLang="ko-KR" sz="1600" dirty="0"/>
          </a:p>
          <a:p>
            <a:r>
              <a:rPr lang="en-US" altLang="ko-KR" sz="1600" dirty="0"/>
              <a:t>	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end=" ")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6752" y="5376255"/>
            <a:ext cx="6679796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10 9 8 7 6 5 4 3 2 1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51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</a:t>
            </a:r>
            <a:r>
              <a:rPr lang="en-US" altLang="ko-KR" dirty="0"/>
              <a:t>. p153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880" y="2047521"/>
            <a:ext cx="6679796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sum = 0</a:t>
            </a:r>
          </a:p>
          <a:p>
            <a:pPr latinLnBrk="1"/>
            <a:r>
              <a:rPr lang="en-US" altLang="ko-KR" sz="1600" dirty="0"/>
              <a:t>n = 10</a:t>
            </a:r>
          </a:p>
          <a:p>
            <a:pPr latinLnBrk="1"/>
            <a:r>
              <a:rPr lang="en-US" altLang="ko-KR" sz="1600" b="1" dirty="0"/>
              <a:t>for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range(1, n+1) :				</a:t>
            </a:r>
          </a:p>
          <a:p>
            <a:pPr latinLnBrk="1"/>
            <a:r>
              <a:rPr lang="en-US" altLang="ko-KR" sz="1600" dirty="0"/>
              <a:t>	sum = sum + </a:t>
            </a:r>
            <a:r>
              <a:rPr lang="en-US" altLang="ko-KR" sz="1600" dirty="0" err="1"/>
              <a:t>i</a:t>
            </a:r>
            <a:endParaRPr lang="en-US" altLang="ko-KR" sz="1600" dirty="0"/>
          </a:p>
          <a:p>
            <a:pPr latinLnBrk="1"/>
            <a:r>
              <a:rPr lang="en-US" altLang="ko-KR" sz="1600" b="1" dirty="0"/>
              <a:t>print</a:t>
            </a:r>
            <a:r>
              <a:rPr lang="en-US" altLang="ko-KR" sz="1600" dirty="0"/>
              <a:t>("</a:t>
            </a:r>
            <a:r>
              <a:rPr lang="ko-KR" altLang="en-US" sz="1600" dirty="0"/>
              <a:t>합</a:t>
            </a:r>
            <a:r>
              <a:rPr lang="en-US" altLang="ko-KR" sz="1600" dirty="0"/>
              <a:t>=", sum)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2880" y="3541596"/>
            <a:ext cx="6679796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합</a:t>
            </a:r>
            <a:r>
              <a:rPr lang="en-US" altLang="ko-KR" sz="1600" dirty="0"/>
              <a:t>= 55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042880" y="4832367"/>
            <a:ext cx="6679796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nn-NO" altLang="ko-KR" sz="1600" b="1" dirty="0"/>
              <a:t>for</a:t>
            </a:r>
            <a:r>
              <a:rPr lang="nn-NO" altLang="ko-KR" sz="1600" dirty="0"/>
              <a:t> i in range(1, 6) :				</a:t>
            </a:r>
          </a:p>
          <a:p>
            <a:pPr latinLnBrk="1"/>
            <a:r>
              <a:rPr lang="nn-NO" altLang="ko-KR" sz="1600" dirty="0"/>
              <a:t>	</a:t>
            </a:r>
            <a:r>
              <a:rPr lang="nn-NO" altLang="ko-KR" sz="1600" b="1" dirty="0"/>
              <a:t>print</a:t>
            </a:r>
            <a:r>
              <a:rPr lang="nn-NO" altLang="ko-KR" sz="1600" dirty="0"/>
              <a:t>("9 *", i, "=", 9*i)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33880" y="5122783"/>
            <a:ext cx="2271820" cy="135421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9 * 1 = 9</a:t>
            </a:r>
            <a:endParaRPr lang="ko-KR" altLang="en-US" sz="1600" dirty="0"/>
          </a:p>
          <a:p>
            <a:r>
              <a:rPr lang="en-US" altLang="ko-KR" sz="1600" dirty="0"/>
              <a:t>9 * 2 = 18</a:t>
            </a:r>
            <a:endParaRPr lang="ko-KR" altLang="en-US" sz="1600" dirty="0"/>
          </a:p>
          <a:p>
            <a:r>
              <a:rPr lang="en-US" altLang="ko-KR" sz="1600" dirty="0"/>
              <a:t>9 * 3 = 27</a:t>
            </a:r>
            <a:endParaRPr lang="ko-KR" altLang="en-US" sz="1600" dirty="0"/>
          </a:p>
          <a:p>
            <a:r>
              <a:rPr lang="en-US" altLang="ko-KR" sz="1600" dirty="0"/>
              <a:t>9 * 4 = 36</a:t>
            </a:r>
            <a:endParaRPr lang="ko-KR" altLang="en-US" sz="1600" dirty="0"/>
          </a:p>
          <a:p>
            <a:r>
              <a:rPr lang="en-US" altLang="ko-KR" sz="1600" dirty="0"/>
              <a:t>9 * 5 = 45</a:t>
            </a:r>
            <a:endParaRPr lang="ko-KR" altLang="en-US" sz="16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n</a:t>
            </a:r>
            <a:r>
              <a:rPr lang="ko-KR" altLang="en-US" dirty="0" smtClean="0"/>
              <a:t>까지의 합 계산 프로그램  </a:t>
            </a:r>
            <a:r>
              <a:rPr lang="en-US" altLang="ko-KR" dirty="0" smtClean="0"/>
              <a:t>(p.158 while</a:t>
            </a:r>
            <a:r>
              <a:rPr lang="ko-KR" altLang="en-US" dirty="0" smtClean="0"/>
              <a:t>과 비교</a:t>
            </a:r>
            <a:r>
              <a:rPr lang="en-US" altLang="ko-KR" dirty="0" smtClean="0"/>
              <a:t>)</a:t>
            </a:r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endParaRPr lang="en-US" altLang="ko-KR" dirty="0" smtClean="0"/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endParaRPr lang="en-US" altLang="ko-KR" dirty="0" smtClean="0"/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endParaRPr lang="en-US" altLang="ko-KR" dirty="0" smtClean="0"/>
          </a:p>
          <a:p>
            <a:pPr fontAlgn="auto">
              <a:spcAft>
                <a:spcPts val="0"/>
              </a:spcAft>
            </a:pPr>
            <a:r>
              <a:rPr lang="ko-KR" altLang="en-US" dirty="0" smtClean="0"/>
              <a:t>구구단 출력 프로그램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22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중간점검</a:t>
            </a:r>
            <a:r>
              <a:rPr lang="en-US" altLang="ko-KR" dirty="0" smtClean="0"/>
              <a:t>. p154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ko-KR" dirty="0"/>
              <a:t>1</a:t>
            </a:r>
            <a:r>
              <a:rPr lang="en-US" altLang="ko-KR" sz="1800" dirty="0"/>
              <a:t>. </a:t>
            </a:r>
            <a:r>
              <a:rPr lang="ko-KR" altLang="en-US" sz="1600" dirty="0"/>
              <a:t>다음 코드의 출력을 쓰시오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ko-KR" altLang="en-US" sz="1600" dirty="0"/>
              <a:t>	</a:t>
            </a:r>
            <a:r>
              <a:rPr lang="en-US" altLang="ko-KR" sz="1600" b="1" dirty="0"/>
              <a:t>for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range(1, 5, 1) :</a:t>
            </a:r>
          </a:p>
          <a:p>
            <a:pPr marL="0" indent="0" fontAlgn="base">
              <a:buNone/>
            </a:pPr>
            <a:r>
              <a:rPr lang="en-US" altLang="ko-KR" sz="1600" dirty="0"/>
              <a:t>		</a:t>
            </a:r>
            <a:r>
              <a:rPr lang="en-US" altLang="ko-KR" sz="1600" b="1" dirty="0"/>
              <a:t>print</a:t>
            </a:r>
            <a:r>
              <a:rPr lang="en-US" altLang="ko-KR" sz="1600" dirty="0"/>
              <a:t>(2*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pPr marL="0" indent="0" fontAlgn="base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다음 코드의 출력을 쓰시오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base">
              <a:buNone/>
            </a:pPr>
            <a:r>
              <a:rPr lang="ko-KR" altLang="en-US" sz="1600" dirty="0"/>
              <a:t>	</a:t>
            </a:r>
            <a:r>
              <a:rPr lang="en-US" altLang="ko-KR" sz="1600" b="1" dirty="0"/>
              <a:t>for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range(10, 0, -2) :</a:t>
            </a:r>
          </a:p>
          <a:p>
            <a:pPr marL="0" indent="0" fontAlgn="base">
              <a:buNone/>
            </a:pPr>
            <a:r>
              <a:rPr lang="en-US" altLang="ko-KR" sz="1600" dirty="0"/>
              <a:t>		</a:t>
            </a:r>
            <a:r>
              <a:rPr lang="en-US" altLang="ko-KR" sz="1600" b="1" dirty="0"/>
              <a:t>print</a:t>
            </a:r>
            <a:r>
              <a:rPr lang="en-US" altLang="ko-KR" sz="1600" dirty="0"/>
              <a:t>("Student" +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12278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 err="1"/>
              <a:t>팩토리얼</a:t>
            </a:r>
            <a:r>
              <a:rPr lang="en-US" altLang="ko-KR" dirty="0"/>
              <a:t> </a:t>
            </a:r>
            <a:r>
              <a:rPr lang="ko-KR" altLang="en-US" dirty="0" smtClean="0"/>
              <a:t>계산하기</a:t>
            </a:r>
            <a:r>
              <a:rPr lang="en-US" altLang="ko-KR" dirty="0" smtClean="0"/>
              <a:t>. p155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ko-KR" b="1" dirty="0"/>
              <a:t>for</a:t>
            </a:r>
            <a:r>
              <a:rPr lang="ko-KR" altLang="en-US" dirty="0"/>
              <a:t>문을 이용하여서 </a:t>
            </a:r>
            <a:r>
              <a:rPr lang="ko-KR" altLang="en-US" dirty="0" err="1"/>
              <a:t>팩토리얼을</a:t>
            </a:r>
            <a:r>
              <a:rPr lang="ko-KR" altLang="en-US" dirty="0"/>
              <a:t> 계산해보자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 smtClean="0"/>
              <a:t>n! = 1 x 2 x 3 x ….. </a:t>
            </a:r>
            <a:r>
              <a:rPr lang="en-US" altLang="ko-KR" dirty="0"/>
              <a:t>x</a:t>
            </a:r>
            <a:r>
              <a:rPr lang="en-US" altLang="ko-KR" dirty="0" smtClean="0"/>
              <a:t> (n-1) x n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2532217"/>
            <a:ext cx="7934452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정수를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10</a:t>
            </a:r>
            <a:endParaRPr lang="ko-KR" altLang="en-US" sz="1600" dirty="0"/>
          </a:p>
          <a:p>
            <a:r>
              <a:rPr lang="en-US" altLang="ko-KR" sz="1600" dirty="0"/>
              <a:t>10!</a:t>
            </a:r>
            <a:r>
              <a:rPr lang="ko-KR" altLang="en-US" sz="1600" dirty="0"/>
              <a:t>은 </a:t>
            </a:r>
            <a:r>
              <a:rPr lang="en-US" altLang="ko-KR" sz="1600" dirty="0"/>
              <a:t>3628800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2648" y="3252278"/>
            <a:ext cx="7934452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n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/>
              <a:t>정수를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"))</a:t>
            </a:r>
            <a:endParaRPr lang="ko-KR" altLang="en-US" sz="1600" dirty="0"/>
          </a:p>
          <a:p>
            <a:pPr latinLnBrk="1"/>
            <a:r>
              <a:rPr lang="en-US" altLang="ko-KR" sz="1600" dirty="0"/>
              <a:t>fact = 1</a:t>
            </a:r>
          </a:p>
          <a:p>
            <a:pPr latinLnBrk="1"/>
            <a:r>
              <a:rPr lang="en-US" altLang="ko-KR" sz="1600" b="1" dirty="0"/>
              <a:t>for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range(1, n+1):		</a:t>
            </a:r>
          </a:p>
          <a:p>
            <a:pPr latinLnBrk="1"/>
            <a:r>
              <a:rPr lang="en-US" altLang="ko-KR" sz="1600" dirty="0"/>
              <a:t>	fact = fact * </a:t>
            </a:r>
            <a:r>
              <a:rPr lang="en-US" altLang="ko-KR" sz="1600" dirty="0" err="1"/>
              <a:t>i</a:t>
            </a:r>
            <a:endParaRPr lang="en-US" altLang="ko-KR" sz="1600" dirty="0"/>
          </a:p>
          <a:p>
            <a:pPr latinLnBrk="1"/>
            <a:r>
              <a:rPr lang="en-US" altLang="ko-KR" sz="1600" b="1" dirty="0"/>
              <a:t>print</a:t>
            </a:r>
            <a:r>
              <a:rPr lang="en-US" altLang="ko-KR" sz="1600" dirty="0"/>
              <a:t>(n, "!</a:t>
            </a:r>
            <a:r>
              <a:rPr lang="ko-KR" altLang="en-US" sz="1600" dirty="0"/>
              <a:t>은</a:t>
            </a:r>
            <a:r>
              <a:rPr lang="en-US" altLang="ko-KR" sz="1600" dirty="0"/>
              <a:t>", fact, "</a:t>
            </a:r>
            <a:r>
              <a:rPr lang="ko-KR" altLang="en-US" sz="1600" dirty="0"/>
              <a:t>이다</a:t>
            </a:r>
            <a:r>
              <a:rPr lang="en-US" altLang="ko-KR" sz="1600" dirty="0"/>
              <a:t>.")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4772"/>
          <a:stretch/>
        </p:blipFill>
        <p:spPr>
          <a:xfrm>
            <a:off x="1298449" y="4699000"/>
            <a:ext cx="6299862" cy="18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도전문제</a:t>
            </a:r>
            <a:r>
              <a:rPr lang="en-US" altLang="ko-KR" dirty="0" smtClean="0"/>
              <a:t>. p155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800" dirty="0" err="1" smtClean="0"/>
              <a:t>팩토리얼을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거꾸로 계산해보자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n! = n×(n-1)×……×2×1</a:t>
            </a:r>
          </a:p>
          <a:p>
            <a:pPr marL="0" indent="0">
              <a:buNone/>
            </a:pPr>
            <a:r>
              <a:rPr lang="ko-KR" altLang="en-US" sz="1800" dirty="0" smtClean="0"/>
              <a:t>위의 </a:t>
            </a:r>
            <a:r>
              <a:rPr lang="ko-KR" altLang="en-US" sz="1800" dirty="0"/>
              <a:t>프로그램을 어떻게 수정하여야 하는가</a:t>
            </a:r>
            <a:r>
              <a:rPr lang="en-US" altLang="ko-KR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1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Lab: </a:t>
            </a:r>
            <a:r>
              <a:rPr lang="en-US" altLang="ko-KR" dirty="0"/>
              <a:t>n-</a:t>
            </a:r>
            <a:r>
              <a:rPr lang="ko-KR" altLang="en-US" dirty="0"/>
              <a:t>각형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. p156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터틀</a:t>
            </a:r>
            <a:r>
              <a:rPr lang="ko-KR" altLang="en-US" dirty="0"/>
              <a:t> </a:t>
            </a:r>
            <a:r>
              <a:rPr lang="ko-KR" altLang="en-US" dirty="0" smtClean="0"/>
              <a:t>그래픽에서도 반복을 사용할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사용자로부터 </a:t>
            </a:r>
            <a:r>
              <a:rPr lang="ko-KR" altLang="en-US" dirty="0"/>
              <a:t>정수 </a:t>
            </a:r>
            <a:r>
              <a:rPr lang="en-US" altLang="ko-KR" dirty="0"/>
              <a:t>n</a:t>
            </a:r>
            <a:r>
              <a:rPr lang="ko-KR" altLang="en-US" dirty="0"/>
              <a:t>을 받아서 </a:t>
            </a:r>
            <a:r>
              <a:rPr lang="en-US" altLang="ko-KR" dirty="0"/>
              <a:t>n-</a:t>
            </a:r>
            <a:r>
              <a:rPr lang="ko-KR" altLang="en-US" dirty="0"/>
              <a:t>각형을 그리는 프로그램을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4700" y="3087112"/>
            <a:ext cx="7991348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/>
              <a:t>import</a:t>
            </a:r>
            <a:r>
              <a:rPr lang="en-US" altLang="ko-KR" sz="1600" dirty="0"/>
              <a:t> turtle</a:t>
            </a:r>
          </a:p>
          <a:p>
            <a:pPr latinLnBrk="1"/>
            <a:r>
              <a:rPr lang="en-US" altLang="ko-KR" sz="1600" dirty="0"/>
              <a:t>t = </a:t>
            </a:r>
            <a:r>
              <a:rPr lang="en-US" altLang="ko-KR" sz="1600" dirty="0" err="1"/>
              <a:t>turtle.Turtle</a:t>
            </a:r>
            <a:r>
              <a:rPr lang="en-US" altLang="ko-KR" sz="1600" dirty="0"/>
              <a:t>()</a:t>
            </a:r>
          </a:p>
          <a:p>
            <a:pPr latinLnBrk="1"/>
            <a:r>
              <a:rPr lang="en-US" altLang="ko-KR" sz="1600" dirty="0" err="1"/>
              <a:t>t.shape</a:t>
            </a:r>
            <a:r>
              <a:rPr lang="en-US" altLang="ko-KR" sz="1600" dirty="0"/>
              <a:t>("turtle")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s = </a:t>
            </a:r>
            <a:r>
              <a:rPr lang="en-US" altLang="ko-KR" sz="1600" dirty="0" err="1"/>
              <a:t>turtle.textinput</a:t>
            </a:r>
            <a:r>
              <a:rPr lang="en-US" altLang="ko-KR" sz="1600" dirty="0"/>
              <a:t>("", "</a:t>
            </a:r>
            <a:r>
              <a:rPr lang="ko-KR" altLang="en-US" sz="1600" dirty="0" err="1"/>
              <a:t>몇각형을</a:t>
            </a:r>
            <a:r>
              <a:rPr lang="ko-KR" altLang="en-US" sz="1600" dirty="0"/>
              <a:t> 원하시나요</a:t>
            </a:r>
            <a:r>
              <a:rPr lang="en-US" altLang="ko-KR" sz="1600" dirty="0"/>
              <a:t>?:")</a:t>
            </a:r>
            <a:endParaRPr lang="ko-KR" altLang="en-US" sz="1600" dirty="0"/>
          </a:p>
          <a:p>
            <a:pPr latinLnBrk="1"/>
            <a:r>
              <a:rPr lang="en-US" altLang="ko-KR" sz="1600" dirty="0"/>
              <a:t>n = int(s)</a:t>
            </a:r>
          </a:p>
          <a:p>
            <a:pPr latinLnBrk="1"/>
            <a:endParaRPr lang="en-US" altLang="ko-KR" sz="1600" b="1" dirty="0"/>
          </a:p>
          <a:p>
            <a:pPr latinLnBrk="1"/>
            <a:r>
              <a:rPr lang="en-US" altLang="ko-KR" sz="1600" b="1" dirty="0"/>
              <a:t>for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range(n):</a:t>
            </a:r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err="1"/>
              <a:t>t.</a:t>
            </a:r>
            <a:r>
              <a:rPr lang="en-US" altLang="ko-KR" sz="1600" b="1" dirty="0" err="1"/>
              <a:t>for</a:t>
            </a:r>
            <a:r>
              <a:rPr lang="en-US" altLang="ko-KR" sz="1600" dirty="0" err="1"/>
              <a:t>ward</a:t>
            </a:r>
            <a:r>
              <a:rPr lang="en-US" altLang="ko-KR" sz="1600" dirty="0"/>
              <a:t>(100)</a:t>
            </a:r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err="1"/>
              <a:t>t.left</a:t>
            </a:r>
            <a:r>
              <a:rPr lang="en-US" altLang="ko-KR" sz="1600" dirty="0"/>
              <a:t>(360/n)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turtle.done</a:t>
            </a:r>
            <a:r>
              <a:rPr lang="en-US" altLang="ko-KR" sz="1600" dirty="0"/>
              <a:t>()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992" y="2363355"/>
            <a:ext cx="4942308" cy="144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조건 </a:t>
            </a:r>
            <a:r>
              <a:rPr lang="ko-KR" altLang="en-US" dirty="0"/>
              <a:t>제어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 p157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어떤 </a:t>
            </a:r>
            <a:r>
              <a:rPr lang="ko-KR" altLang="en-US" dirty="0"/>
              <a:t>조건이 만족 되는 동안 반복한다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smtClean="0"/>
              <a:t>1000</a:t>
            </a:r>
            <a:r>
              <a:rPr lang="ko-KR" altLang="en-US" dirty="0" smtClean="0"/>
              <a:t>만원의 투자금을 가진 사람이 있다고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투자금을 주식에 투자하여서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년에 </a:t>
            </a:r>
            <a:r>
              <a:rPr lang="en-US" altLang="ko-KR" dirty="0" smtClean="0"/>
              <a:t>7%</a:t>
            </a:r>
            <a:r>
              <a:rPr lang="ko-KR" altLang="en-US" dirty="0" smtClean="0"/>
              <a:t>씩 버는 것을 목표로 하고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사람이 원금을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배로 만들려면 기간이 얼마나 걸릴까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229" y="3162300"/>
            <a:ext cx="5237692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제어 </a:t>
            </a:r>
            <a:r>
              <a:rPr lang="ko-KR" altLang="en-US" dirty="0" smtClean="0"/>
              <a:t>반복</a:t>
            </a:r>
            <a:r>
              <a:rPr lang="en-US" altLang="ko-KR" dirty="0"/>
              <a:t>. p157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11049" y="1722221"/>
            <a:ext cx="7568296" cy="344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9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3737" y="1752600"/>
            <a:ext cx="79914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7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/>
              <a:t>Example: </a:t>
            </a:r>
            <a:r>
              <a:rPr lang="ko-KR" altLang="en-US" sz="4000" dirty="0"/>
              <a:t>투자금을 </a:t>
            </a:r>
            <a:r>
              <a:rPr lang="en-US" altLang="ko-KR" sz="4000" dirty="0"/>
              <a:t>2</a:t>
            </a:r>
            <a:r>
              <a:rPr lang="ko-KR" altLang="en-US" sz="4000" dirty="0"/>
              <a:t>배로 만드는 기간 </a:t>
            </a:r>
            <a:r>
              <a:rPr lang="ko-KR" altLang="en-US" sz="4000" dirty="0" smtClean="0"/>
              <a:t>프로그램</a:t>
            </a:r>
            <a:r>
              <a:rPr lang="en-US" altLang="ko-KR" sz="4000" dirty="0" smtClean="0"/>
              <a:t>. p158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987982"/>
            <a:ext cx="8229600" cy="24622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TARGET = 2000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목표 금액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money = 1000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초기 자금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year = 0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연도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rate = 0.07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이자율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현재 금액이 목표 금액보다 작으면 반복한다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sz="14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money &lt; TARGET 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money = money + money * rate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year = year + 1</a:t>
            </a:r>
          </a:p>
          <a:p>
            <a:pPr latinLnBrk="1"/>
            <a:endParaRPr lang="en-US" altLang="ko-KR" sz="1400" b="1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sz="1400" b="1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(year,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년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" y="4762720"/>
            <a:ext cx="8229600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11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8310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Example: 1</a:t>
            </a:r>
            <a:r>
              <a:rPr lang="ko-KR" altLang="en-US" sz="4000" dirty="0"/>
              <a:t>과 </a:t>
            </a:r>
            <a:r>
              <a:rPr lang="en-US" altLang="ko-KR" sz="4000" dirty="0"/>
              <a:t>10</a:t>
            </a:r>
            <a:r>
              <a:rPr lang="ko-KR" altLang="en-US" sz="4000" dirty="0"/>
              <a:t>까지의 합 </a:t>
            </a:r>
            <a:r>
              <a:rPr lang="ko-KR" altLang="en-US" sz="4000" dirty="0" smtClean="0"/>
              <a:t>계산하기</a:t>
            </a:r>
            <a:r>
              <a:rPr lang="en-US" altLang="ko-KR" sz="4000" dirty="0" smtClean="0"/>
              <a:t>. p158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21282"/>
            <a:ext cx="8229600" cy="224676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제어 변수를 선언한다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1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0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값이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보다 작으면 반복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&lt;= 10 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sum = sum +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+ 1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합계는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sum)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" y="4131455"/>
            <a:ext cx="8229600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합계는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55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686296" y="4602636"/>
            <a:ext cx="2155952" cy="6223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p153. for</a:t>
            </a:r>
            <a:r>
              <a:rPr lang="ko-KR" altLang="en-US" dirty="0" smtClean="0"/>
              <a:t>와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1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else</a:t>
            </a:r>
            <a:r>
              <a:rPr lang="ko-KR" altLang="en-US" sz="4000" dirty="0"/>
              <a:t>가 있는 </a:t>
            </a:r>
            <a:r>
              <a:rPr lang="en-US" altLang="ko-KR" sz="4000" dirty="0"/>
              <a:t>while </a:t>
            </a:r>
            <a:r>
              <a:rPr lang="ko-KR" altLang="en-US" sz="4000" dirty="0" smtClean="0"/>
              <a:t>루프</a:t>
            </a:r>
            <a:r>
              <a:rPr lang="en-US" altLang="ko-KR" sz="4000" dirty="0" smtClean="0"/>
              <a:t>. p159</a:t>
            </a:r>
            <a:r>
              <a:rPr lang="ko-KR" altLang="en-US" sz="4000" dirty="0" smtClean="0"/>
              <a:t> 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657782"/>
            <a:ext cx="8229600" cy="16004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0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&lt; 3: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루프 안쪽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+ 1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print("else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부분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2648" y="3661555"/>
            <a:ext cx="8229600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루프 안쪽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루프 안쪽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루프 안쪽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34530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3C254-6776-430D-95A0-FED586D4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사용자가 입력하는 숫자의 합 </a:t>
            </a:r>
            <a:r>
              <a:rPr lang="ko-KR" altLang="en-US" dirty="0" smtClean="0"/>
              <a:t>계산하기</a:t>
            </a:r>
            <a:r>
              <a:rPr lang="en-US" altLang="ko-KR" dirty="0" smtClean="0"/>
              <a:t>. p160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74530-7B7E-4480-ADA7-950D9E7DE3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입력한 숫자들을 더하는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사용자가 </a:t>
            </a:r>
            <a:r>
              <a:rPr lang="en-US" altLang="ko-KR" dirty="0"/>
              <a:t>yes</a:t>
            </a:r>
            <a:r>
              <a:rPr lang="ko-KR" altLang="en-US" dirty="0"/>
              <a:t>라고 답한 동안에만 숫자를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A35BB-AD70-4376-A95B-5D49A9549470}"/>
              </a:ext>
            </a:extLst>
          </p:cNvPr>
          <p:cNvSpPr txBox="1"/>
          <p:nvPr/>
        </p:nvSpPr>
        <p:spPr>
          <a:xfrm>
            <a:off x="728058" y="2692078"/>
            <a:ext cx="8229600" cy="135421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숫자를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 10</a:t>
            </a:r>
          </a:p>
          <a:p>
            <a:r>
              <a:rPr lang="ko-KR" altLang="en-US" sz="1600" dirty="0"/>
              <a:t>계속</a:t>
            </a:r>
            <a:r>
              <a:rPr lang="en-US" altLang="ko-KR" sz="1600" dirty="0"/>
              <a:t>?(yes/no): yes</a:t>
            </a:r>
          </a:p>
          <a:p>
            <a:r>
              <a:rPr lang="ko-KR" altLang="en-US" sz="1600" dirty="0"/>
              <a:t>숫자를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 20</a:t>
            </a:r>
          </a:p>
          <a:p>
            <a:r>
              <a:rPr lang="ko-KR" altLang="en-US" sz="1600" dirty="0"/>
              <a:t>계속</a:t>
            </a:r>
            <a:r>
              <a:rPr lang="en-US" altLang="ko-KR" sz="1600" dirty="0"/>
              <a:t>?(yes/no): no</a:t>
            </a:r>
          </a:p>
          <a:p>
            <a:r>
              <a:rPr lang="ko-KR" altLang="en-US" sz="1600" dirty="0"/>
              <a:t>합계는 </a:t>
            </a:r>
            <a:r>
              <a:rPr lang="en-US" altLang="ko-KR" sz="1600" dirty="0"/>
              <a:t>:  30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43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숫자</a:t>
            </a:r>
            <a:r>
              <a:rPr lang="en-US" altLang="ko-KR" dirty="0"/>
              <a:t> </a:t>
            </a:r>
            <a:r>
              <a:rPr lang="ko-KR" altLang="en-US" dirty="0"/>
              <a:t>맞추기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. p161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프로그램이 </a:t>
            </a:r>
            <a:r>
              <a:rPr lang="ko-KR" altLang="en-US" dirty="0"/>
              <a:t>가지고 있는 정수를 사용자가 알아맞히는 게임이다</a:t>
            </a:r>
            <a:r>
              <a:rPr lang="en-US" altLang="ko-KR" dirty="0"/>
              <a:t>. </a:t>
            </a:r>
            <a:r>
              <a:rPr lang="ko-KR" altLang="en-US" dirty="0"/>
              <a:t>사용자가 답을 제시하면 프로그램은 자신이 저장한 정수와 비교하여 제시된 정수가 더 높은지 낮은지 만을 알려준다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정수의 범위를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까지로 한정하면 최대 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번이면 누구나 맞힐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정수의 범위를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1,000,000</a:t>
            </a:r>
            <a:r>
              <a:rPr lang="ko-KR" altLang="en-US" dirty="0" smtClean="0"/>
              <a:t>까지 확대하더라도 최대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번이면 맞출 수 있다</a:t>
            </a:r>
            <a:r>
              <a:rPr lang="en-US" altLang="ko-KR" dirty="0" smtClean="0"/>
              <a:t>.  </a:t>
            </a:r>
            <a:r>
              <a:rPr lang="ko-KR" altLang="en-US" dirty="0" err="1" smtClean="0"/>
              <a:t>이진탐색의</a:t>
            </a:r>
            <a:r>
              <a:rPr lang="ko-KR" altLang="en-US" dirty="0" smtClean="0"/>
              <a:t> 원리 때문이다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정렬되어 있는 숫자 중에서 </a:t>
            </a:r>
            <a:r>
              <a:rPr lang="ko-KR" altLang="en-US" dirty="0" err="1" smtClean="0"/>
              <a:t>중간값과</a:t>
            </a:r>
            <a:r>
              <a:rPr lang="ko-KR" altLang="en-US" dirty="0" smtClean="0"/>
              <a:t> 한 번씩 비교할 때 마다 탐색의 범위는 </a:t>
            </a:r>
            <a:r>
              <a:rPr lang="en-US" altLang="ko-KR" dirty="0" smtClean="0"/>
              <a:t>½</a:t>
            </a:r>
            <a:r>
              <a:rPr lang="ko-KR" altLang="en-US" dirty="0" smtClean="0"/>
              <a:t>로 줄어든다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2500" y="4343078"/>
            <a:ext cx="7632700" cy="160043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부터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사이의 숫자를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맞추시오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50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너무 낮음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75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너무 낮음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숫자를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89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축하합니다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시도횟수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3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 smtClean="0"/>
              <a:t>산수 </a:t>
            </a:r>
            <a:r>
              <a:rPr lang="ko-KR" altLang="en-US" dirty="0"/>
              <a:t>문제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p163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초등학생들을 위하여 산수 문제를 발생시키는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한 번이라도 틀리면 반복을 중단한다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493883"/>
            <a:ext cx="7819042" cy="135421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25 + 78 = 103</a:t>
            </a:r>
            <a:endParaRPr lang="ko-KR" altLang="en-US" sz="1600" dirty="0"/>
          </a:p>
          <a:p>
            <a:r>
              <a:rPr lang="ko-KR" altLang="en-US" sz="1600" dirty="0"/>
              <a:t>잘했어요</a:t>
            </a:r>
            <a:r>
              <a:rPr lang="en-US" altLang="ko-KR" sz="1600" dirty="0"/>
              <a:t>!!</a:t>
            </a:r>
          </a:p>
          <a:p>
            <a:endParaRPr lang="ko-KR" altLang="en-US" sz="1600" dirty="0"/>
          </a:p>
          <a:p>
            <a:r>
              <a:rPr lang="en-US" altLang="ko-KR" sz="1600" dirty="0"/>
              <a:t>3 + 32 = 37</a:t>
            </a:r>
            <a:endParaRPr lang="ko-KR" altLang="en-US" sz="1600" dirty="0"/>
          </a:p>
          <a:p>
            <a:r>
              <a:rPr lang="ko-KR" altLang="en-US" sz="1600" dirty="0"/>
              <a:t>틀렸어요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ko-KR" altLang="en-US" sz="1600" dirty="0" err="1"/>
              <a:t>다음번에는</a:t>
            </a:r>
            <a:r>
              <a:rPr lang="ko-KR" altLang="en-US" sz="1600" dirty="0"/>
              <a:t> 잘할 수 있죠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838448" y="3218289"/>
            <a:ext cx="4927600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import </a:t>
            </a:r>
            <a:r>
              <a:rPr lang="en-US" altLang="ko-KR" sz="1600" dirty="0"/>
              <a:t>random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flag = True</a:t>
            </a:r>
          </a:p>
          <a:p>
            <a:pPr latinLnBrk="1"/>
            <a:r>
              <a:rPr lang="en-US" altLang="ko-KR" sz="1600" dirty="0" smtClean="0"/>
              <a:t>while </a:t>
            </a:r>
            <a:r>
              <a:rPr lang="en-US" altLang="ko-KR" sz="1600" dirty="0"/>
              <a:t>flag:</a:t>
            </a:r>
          </a:p>
          <a:p>
            <a:pPr latinLnBrk="1"/>
            <a:r>
              <a:rPr lang="en-US" altLang="ko-KR" sz="1600" dirty="0"/>
              <a:t>    x = </a:t>
            </a:r>
            <a:r>
              <a:rPr lang="en-US" altLang="ko-KR" sz="1600" dirty="0" err="1"/>
              <a:t>random.randint</a:t>
            </a:r>
            <a:r>
              <a:rPr lang="en-US" altLang="ko-KR" sz="1600" dirty="0"/>
              <a:t>(1, 100)</a:t>
            </a:r>
          </a:p>
          <a:p>
            <a:pPr latinLnBrk="1"/>
            <a:r>
              <a:rPr lang="en-US" altLang="ko-KR" sz="1600" dirty="0"/>
              <a:t>    y = </a:t>
            </a:r>
            <a:r>
              <a:rPr lang="en-US" altLang="ko-KR" sz="1600" dirty="0" err="1"/>
              <a:t>random.randint</a:t>
            </a:r>
            <a:r>
              <a:rPr lang="en-US" altLang="ko-KR" sz="1600" dirty="0"/>
              <a:t>(1, 100)</a:t>
            </a:r>
          </a:p>
          <a:p>
            <a:pPr latinLnBrk="1"/>
            <a:r>
              <a:rPr lang="en-US" altLang="ko-KR" sz="1600" dirty="0"/>
              <a:t>    answer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(input(f"{x} + {y} = "))</a:t>
            </a:r>
          </a:p>
          <a:p>
            <a:pPr latinLnBrk="1"/>
            <a:r>
              <a:rPr lang="en-US" altLang="ko-KR" sz="1600" dirty="0"/>
              <a:t>    if answer == x + y:</a:t>
            </a:r>
          </a:p>
          <a:p>
            <a:pPr latinLnBrk="1"/>
            <a:r>
              <a:rPr lang="en-US" altLang="ko-KR" sz="1600" dirty="0"/>
              <a:t>        print("</a:t>
            </a:r>
            <a:r>
              <a:rPr lang="ko-KR" altLang="en-US" sz="1600" dirty="0"/>
              <a:t>잘했어요</a:t>
            </a:r>
            <a:r>
              <a:rPr lang="en-US" altLang="ko-KR" sz="1600" dirty="0"/>
              <a:t>!!")</a:t>
            </a:r>
          </a:p>
          <a:p>
            <a:pPr latinLnBrk="1"/>
            <a:r>
              <a:rPr lang="en-US" altLang="ko-KR" sz="1600" dirty="0"/>
              <a:t>    else:</a:t>
            </a:r>
          </a:p>
          <a:p>
            <a:pPr latinLnBrk="1"/>
            <a:r>
              <a:rPr lang="en-US" altLang="ko-KR" sz="1600" dirty="0"/>
              <a:t>        print("</a:t>
            </a:r>
            <a:r>
              <a:rPr lang="ko-KR" altLang="en-US" sz="1600" dirty="0"/>
              <a:t>틀렸어요</a:t>
            </a:r>
            <a:r>
              <a:rPr lang="en-US" altLang="ko-KR" sz="1600" dirty="0"/>
              <a:t>. </a:t>
            </a:r>
            <a:r>
              <a:rPr lang="ko-KR" altLang="en-US" sz="1600" dirty="0"/>
              <a:t>하지만 </a:t>
            </a:r>
            <a:r>
              <a:rPr lang="ko-KR" altLang="en-US" sz="1600" dirty="0" err="1"/>
              <a:t>다음번에는</a:t>
            </a:r>
            <a:r>
              <a:rPr lang="ko-KR" altLang="en-US" sz="1600" dirty="0"/>
              <a:t> 잘할 수 있죠</a:t>
            </a:r>
            <a:r>
              <a:rPr lang="en-US" altLang="ko-KR" sz="1600" dirty="0"/>
              <a:t>?")</a:t>
            </a:r>
          </a:p>
          <a:p>
            <a:pPr latinLnBrk="1"/>
            <a:r>
              <a:rPr lang="en-US" altLang="ko-KR" sz="1600" dirty="0"/>
              <a:t>        flag = False</a:t>
            </a:r>
          </a:p>
        </p:txBody>
      </p:sp>
    </p:spTree>
    <p:extLst>
      <p:ext uri="{BB962C8B-B14F-4D97-AF65-F5344CB8AC3E}">
        <p14:creationId xmlns:p14="http://schemas.microsoft.com/office/powerpoint/2010/main" val="242042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/>
              <a:t>로그인</a:t>
            </a:r>
            <a:r>
              <a:rPr lang="en-US" altLang="ko-KR" dirty="0"/>
              <a:t>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p164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 smtClean="0"/>
              <a:t>(</a:t>
            </a:r>
            <a:r>
              <a:rPr lang="ko-KR" altLang="en-US" b="1" dirty="0" smtClean="0"/>
              <a:t>직접 해보자</a:t>
            </a:r>
            <a:r>
              <a:rPr lang="en-US" altLang="ko-KR" b="1" dirty="0" smtClean="0"/>
              <a:t>) 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 </a:t>
            </a:r>
            <a:r>
              <a:rPr lang="ko-KR" altLang="en-US" dirty="0" smtClean="0"/>
              <a:t>루프를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반복한 후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차단합니다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메시지를 출력한 후 종료하도록 수정하자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548" y="1795334"/>
            <a:ext cx="8229600" cy="10772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암호를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12345678</a:t>
            </a:r>
          </a:p>
          <a:p>
            <a:r>
              <a:rPr lang="ko-KR" altLang="en-US" sz="1600" dirty="0"/>
              <a:t>암호를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password</a:t>
            </a:r>
          </a:p>
          <a:p>
            <a:r>
              <a:rPr lang="ko-KR" altLang="en-US" sz="1600" dirty="0"/>
              <a:t>암호를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pythonisfun</a:t>
            </a:r>
            <a:endParaRPr lang="en-US" altLang="ko-KR" sz="1600" dirty="0"/>
          </a:p>
          <a:p>
            <a:r>
              <a:rPr lang="ko-KR" altLang="en-US" sz="1600" dirty="0"/>
              <a:t>로그인 성공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548" y="3067686"/>
            <a:ext cx="82296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password = ""</a:t>
            </a:r>
          </a:p>
          <a:p>
            <a:pPr latinLnBrk="1"/>
            <a:r>
              <a:rPr lang="en-US" altLang="ko-KR" sz="1600" dirty="0"/>
              <a:t>while password != "</a:t>
            </a:r>
            <a:r>
              <a:rPr lang="en-US" altLang="ko-KR" sz="1600" dirty="0" err="1"/>
              <a:t>pythonisfun</a:t>
            </a:r>
            <a:r>
              <a:rPr lang="en-US" altLang="ko-KR" sz="1600" dirty="0"/>
              <a:t>":</a:t>
            </a:r>
          </a:p>
          <a:p>
            <a:pPr latinLnBrk="1"/>
            <a:r>
              <a:rPr lang="en-US" altLang="ko-KR" sz="1600" dirty="0"/>
              <a:t>	password = input("</a:t>
            </a:r>
            <a:r>
              <a:rPr lang="ko-KR" altLang="en-US" sz="1600" dirty="0"/>
              <a:t>암호를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")</a:t>
            </a:r>
          </a:p>
          <a:p>
            <a:pPr latinLnBrk="1"/>
            <a:r>
              <a:rPr lang="en-US" altLang="ko-KR" sz="1600" dirty="0"/>
              <a:t>print("</a:t>
            </a:r>
            <a:r>
              <a:rPr lang="ko-KR" altLang="en-US" sz="1600" dirty="0"/>
              <a:t>로그인 성공</a:t>
            </a:r>
            <a:r>
              <a:rPr lang="en-US" altLang="ko-KR" sz="16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809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 smtClean="0"/>
              <a:t>반복문</a:t>
            </a:r>
            <a:r>
              <a:rPr lang="en-US" altLang="ko-KR" dirty="0" smtClean="0"/>
              <a:t>. p165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반복 </a:t>
            </a:r>
            <a:r>
              <a:rPr lang="ko-KR" altLang="en-US" dirty="0"/>
              <a:t>루프 안에 다시 반복 </a:t>
            </a:r>
            <a:r>
              <a:rPr lang="ko-KR" altLang="en-US" dirty="0" smtClean="0"/>
              <a:t>루프가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있을 수 있다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29" y="2160356"/>
            <a:ext cx="6556409" cy="30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5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Example. p166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5401" y="2083173"/>
            <a:ext cx="6017499" cy="116955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/>
              <a:t>**********</a:t>
            </a:r>
          </a:p>
          <a:p>
            <a:r>
              <a:rPr lang="en-US" altLang="ko-KR" sz="1400" dirty="0"/>
              <a:t>**********</a:t>
            </a:r>
          </a:p>
          <a:p>
            <a:r>
              <a:rPr lang="en-US" altLang="ko-KR" sz="1400" dirty="0"/>
              <a:t>**********</a:t>
            </a:r>
          </a:p>
          <a:p>
            <a:r>
              <a:rPr lang="en-US" altLang="ko-KR" sz="1400" dirty="0"/>
              <a:t>**********</a:t>
            </a:r>
          </a:p>
          <a:p>
            <a:r>
              <a:rPr lang="en-US" altLang="ko-KR" sz="1400" dirty="0"/>
              <a:t>**********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사각형 패턴 출력하기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삼각형 패턴 출력하기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428001" y="2679617"/>
            <a:ext cx="6093699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b="1" dirty="0"/>
              <a:t>for</a:t>
            </a:r>
            <a:r>
              <a:rPr lang="en-US" altLang="ko-KR" sz="1400" dirty="0"/>
              <a:t> y in range(5) :</a:t>
            </a:r>
          </a:p>
          <a:p>
            <a:pPr latinLnBrk="1"/>
            <a:r>
              <a:rPr lang="en-US" altLang="ko-KR" sz="1400" dirty="0"/>
              <a:t>	</a:t>
            </a:r>
            <a:r>
              <a:rPr lang="en-US" altLang="ko-KR" sz="1400" b="1" dirty="0"/>
              <a:t>for</a:t>
            </a:r>
            <a:r>
              <a:rPr lang="en-US" altLang="ko-KR" sz="1400" dirty="0"/>
              <a:t> x in range(10) :</a:t>
            </a:r>
          </a:p>
          <a:p>
            <a:pPr latinLnBrk="1"/>
            <a:r>
              <a:rPr lang="en-US" altLang="ko-KR" sz="1400" dirty="0"/>
              <a:t>		</a:t>
            </a:r>
            <a:r>
              <a:rPr lang="en-US" altLang="ko-KR" sz="1400" b="1" dirty="0"/>
              <a:t>print</a:t>
            </a:r>
            <a:r>
              <a:rPr lang="en-US" altLang="ko-KR" sz="1400" dirty="0"/>
              <a:t>("*", end="" )</a:t>
            </a:r>
          </a:p>
          <a:p>
            <a:pPr latinLnBrk="1"/>
            <a:r>
              <a:rPr lang="en-US" altLang="ko-KR" sz="1400" dirty="0"/>
              <a:t>	</a:t>
            </a:r>
            <a:r>
              <a:rPr lang="en-US" altLang="ko-KR" sz="1400" b="1" dirty="0"/>
              <a:t>print</a:t>
            </a:r>
            <a:r>
              <a:rPr lang="en-US" altLang="ko-KR" sz="1400" dirty="0"/>
              <a:t>("")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401" y="4454346"/>
            <a:ext cx="6017499" cy="116955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/>
              <a:t>*</a:t>
            </a:r>
          </a:p>
          <a:p>
            <a:r>
              <a:rPr lang="en-US" altLang="ko-KR" sz="1400" dirty="0"/>
              <a:t>**</a:t>
            </a:r>
          </a:p>
          <a:p>
            <a:r>
              <a:rPr lang="en-US" altLang="ko-KR" sz="1400" dirty="0"/>
              <a:t>***</a:t>
            </a:r>
          </a:p>
          <a:p>
            <a:r>
              <a:rPr lang="en-US" altLang="ko-KR" sz="1400" dirty="0"/>
              <a:t>****</a:t>
            </a:r>
          </a:p>
          <a:p>
            <a:r>
              <a:rPr lang="en-US" altLang="ko-KR" sz="1400" dirty="0"/>
              <a:t>*****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8000" y="5075151"/>
            <a:ext cx="6093699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b="1" dirty="0"/>
              <a:t>for</a:t>
            </a:r>
            <a:r>
              <a:rPr lang="en-US" altLang="ko-KR" sz="1400" dirty="0"/>
              <a:t> y in range(1, 6) :</a:t>
            </a:r>
          </a:p>
          <a:p>
            <a:pPr latinLnBrk="1"/>
            <a:r>
              <a:rPr lang="en-US" altLang="ko-KR" sz="1400" dirty="0"/>
              <a:t>	</a:t>
            </a:r>
            <a:r>
              <a:rPr lang="en-US" altLang="ko-KR" sz="1400" b="1" dirty="0">
                <a:solidFill>
                  <a:srgbClr val="FF0000"/>
                </a:solidFill>
              </a:rPr>
              <a:t>for</a:t>
            </a:r>
            <a:r>
              <a:rPr lang="en-US" altLang="ko-KR" sz="1400" dirty="0">
                <a:solidFill>
                  <a:srgbClr val="FF0000"/>
                </a:solidFill>
              </a:rPr>
              <a:t> x in range(y) :</a:t>
            </a:r>
          </a:p>
          <a:p>
            <a:pPr latinLnBrk="1"/>
            <a:r>
              <a:rPr lang="en-US" altLang="ko-KR" sz="1400" dirty="0"/>
              <a:t>		</a:t>
            </a:r>
            <a:r>
              <a:rPr lang="en-US" altLang="ko-KR" sz="1400" b="1" dirty="0"/>
              <a:t>print</a:t>
            </a:r>
            <a:r>
              <a:rPr lang="en-US" altLang="ko-KR" sz="1400" dirty="0"/>
              <a:t>("*", end="" )</a:t>
            </a:r>
          </a:p>
          <a:p>
            <a:pPr latinLnBrk="1"/>
            <a:r>
              <a:rPr lang="en-US" altLang="ko-KR" sz="1400" dirty="0"/>
              <a:t>	</a:t>
            </a:r>
            <a:r>
              <a:rPr lang="en-US" altLang="ko-KR" sz="1400" b="1" dirty="0"/>
              <a:t>print</a:t>
            </a:r>
            <a:r>
              <a:rPr lang="en-US" altLang="ko-KR" sz="1400" dirty="0"/>
              <a:t>("")</a:t>
            </a:r>
          </a:p>
        </p:txBody>
      </p:sp>
    </p:spTree>
    <p:extLst>
      <p:ext uri="{BB962C8B-B14F-4D97-AF65-F5344CB8AC3E}">
        <p14:creationId xmlns:p14="http://schemas.microsoft.com/office/powerpoint/2010/main" val="23715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/>
              <a:t>주사위 합이 </a:t>
            </a:r>
            <a:r>
              <a:rPr lang="en-US" altLang="ko-KR" dirty="0"/>
              <a:t>6</a:t>
            </a:r>
            <a:r>
              <a:rPr lang="ko-KR" altLang="en-US" dirty="0"/>
              <a:t>이 되는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. p167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주사위 </a:t>
            </a:r>
            <a:r>
              <a:rPr lang="en-US" altLang="ko-KR" dirty="0"/>
              <a:t>2</a:t>
            </a:r>
            <a:r>
              <a:rPr lang="ko-KR" altLang="en-US" dirty="0"/>
              <a:t>개를 던졌을 때</a:t>
            </a:r>
            <a:r>
              <a:rPr lang="en-US" altLang="ko-KR" dirty="0"/>
              <a:t>, </a:t>
            </a:r>
            <a:r>
              <a:rPr lang="ko-KR" altLang="en-US" dirty="0"/>
              <a:t>합이 </a:t>
            </a:r>
            <a:r>
              <a:rPr lang="en-US" altLang="ko-KR" dirty="0"/>
              <a:t>6</a:t>
            </a:r>
            <a:r>
              <a:rPr lang="ko-KR" altLang="en-US" dirty="0"/>
              <a:t>이 되는 경우를 전부 출력하여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118478"/>
            <a:ext cx="7832852" cy="135421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첫 번째 주사위</a:t>
            </a:r>
            <a:r>
              <a:rPr lang="en-US" altLang="ko-KR" sz="1600" dirty="0"/>
              <a:t>=1 </a:t>
            </a:r>
            <a:r>
              <a:rPr lang="ko-KR" altLang="en-US" sz="1600" dirty="0"/>
              <a:t>두 번째 주사위</a:t>
            </a:r>
            <a:r>
              <a:rPr lang="en-US" altLang="ko-KR" sz="1600" dirty="0"/>
              <a:t>=5</a:t>
            </a:r>
            <a:endParaRPr lang="ko-KR" altLang="en-US" sz="1600" dirty="0"/>
          </a:p>
          <a:p>
            <a:r>
              <a:rPr lang="ko-KR" altLang="en-US" sz="1600" dirty="0"/>
              <a:t>첫 번째 주사위</a:t>
            </a:r>
            <a:r>
              <a:rPr lang="en-US" altLang="ko-KR" sz="1600" dirty="0"/>
              <a:t>=2 </a:t>
            </a:r>
            <a:r>
              <a:rPr lang="ko-KR" altLang="en-US" sz="1600" dirty="0"/>
              <a:t>두 번째 주사위</a:t>
            </a:r>
            <a:r>
              <a:rPr lang="en-US" altLang="ko-KR" sz="1600" dirty="0"/>
              <a:t>=4</a:t>
            </a:r>
            <a:endParaRPr lang="ko-KR" altLang="en-US" sz="1600" dirty="0"/>
          </a:p>
          <a:p>
            <a:r>
              <a:rPr lang="ko-KR" altLang="en-US" sz="1600" dirty="0"/>
              <a:t>첫 번째 주사위</a:t>
            </a:r>
            <a:r>
              <a:rPr lang="en-US" altLang="ko-KR" sz="1600" dirty="0"/>
              <a:t>=3 </a:t>
            </a:r>
            <a:r>
              <a:rPr lang="ko-KR" altLang="en-US" sz="1600" dirty="0"/>
              <a:t>두 번째 주사위</a:t>
            </a:r>
            <a:r>
              <a:rPr lang="en-US" altLang="ko-KR" sz="1600" dirty="0"/>
              <a:t>=3</a:t>
            </a:r>
            <a:endParaRPr lang="ko-KR" altLang="en-US" sz="1600" dirty="0"/>
          </a:p>
          <a:p>
            <a:r>
              <a:rPr lang="ko-KR" altLang="en-US" sz="1600" dirty="0"/>
              <a:t>첫 번째 주사위</a:t>
            </a:r>
            <a:r>
              <a:rPr lang="en-US" altLang="ko-KR" sz="1600" dirty="0"/>
              <a:t>=4 </a:t>
            </a:r>
            <a:r>
              <a:rPr lang="ko-KR" altLang="en-US" sz="1600" dirty="0"/>
              <a:t>두 번째 주사위</a:t>
            </a:r>
            <a:r>
              <a:rPr lang="en-US" altLang="ko-KR" sz="1600" dirty="0"/>
              <a:t>=2</a:t>
            </a:r>
            <a:endParaRPr lang="ko-KR" altLang="en-US" sz="1600" dirty="0"/>
          </a:p>
          <a:p>
            <a:r>
              <a:rPr lang="ko-KR" altLang="en-US" sz="1600" dirty="0"/>
              <a:t>첫 번째 주사위</a:t>
            </a:r>
            <a:r>
              <a:rPr lang="en-US" altLang="ko-KR" sz="1600" dirty="0"/>
              <a:t>=5 </a:t>
            </a:r>
            <a:r>
              <a:rPr lang="ko-KR" altLang="en-US" sz="1600" dirty="0"/>
              <a:t>두 번째 주사위</a:t>
            </a:r>
            <a:r>
              <a:rPr lang="en-US" altLang="ko-KR" sz="1600" dirty="0"/>
              <a:t>=1</a:t>
            </a:r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553" y="2248693"/>
            <a:ext cx="1324974" cy="10533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648" y="3764795"/>
            <a:ext cx="7832852" cy="18466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##</a:t>
            </a:r>
          </a:p>
          <a:p>
            <a:pPr latinLnBrk="1"/>
            <a:r>
              <a:rPr lang="en-US" altLang="ko-KR" sz="1600" dirty="0"/>
              <a:t>#	</a:t>
            </a:r>
            <a:r>
              <a:rPr lang="ko-KR" altLang="en-US" sz="1600" dirty="0"/>
              <a:t>이 프로그램은 주사위 </a:t>
            </a:r>
            <a:r>
              <a:rPr lang="en-US" altLang="ko-KR" sz="1600" dirty="0"/>
              <a:t>2</a:t>
            </a:r>
            <a:r>
              <a:rPr lang="ko-KR" altLang="en-US" sz="1600" dirty="0"/>
              <a:t>개의 합이 </a:t>
            </a:r>
            <a:r>
              <a:rPr lang="en-US" altLang="ko-KR" sz="1600" dirty="0"/>
              <a:t>6</a:t>
            </a:r>
            <a:r>
              <a:rPr lang="ko-KR" altLang="en-US" sz="1600" dirty="0"/>
              <a:t>인 경우를 전부 출력한다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/>
              <a:t>#</a:t>
            </a:r>
          </a:p>
          <a:p>
            <a:pPr latinLnBrk="1"/>
            <a:r>
              <a:rPr lang="en-US" altLang="ko-KR" sz="1600" dirty="0"/>
              <a:t>for a in range(1, 7) :</a:t>
            </a:r>
          </a:p>
          <a:p>
            <a:pPr latinLnBrk="1"/>
            <a:r>
              <a:rPr lang="en-US" altLang="ko-KR" sz="1600" dirty="0"/>
              <a:t> </a:t>
            </a:r>
            <a:r>
              <a:rPr lang="en-US" altLang="ko-KR" sz="1600" dirty="0" smtClean="0"/>
              <a:t>       for </a:t>
            </a:r>
            <a:r>
              <a:rPr lang="en-US" altLang="ko-KR" sz="1600" dirty="0"/>
              <a:t>b in range(1, 7) :</a:t>
            </a:r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smtClean="0"/>
              <a:t>if </a:t>
            </a:r>
            <a:r>
              <a:rPr lang="en-US" altLang="ko-KR" sz="1600" dirty="0"/>
              <a:t>a + b == 6 :</a:t>
            </a:r>
          </a:p>
          <a:p>
            <a:pPr latinLnBrk="1"/>
            <a:r>
              <a:rPr lang="en-US" altLang="ko-KR" sz="1600" dirty="0"/>
              <a:t>	 </a:t>
            </a:r>
            <a:r>
              <a:rPr lang="en-US" altLang="ko-KR" sz="1600" dirty="0" smtClean="0"/>
              <a:t>       print(f</a:t>
            </a:r>
            <a:r>
              <a:rPr lang="en-US" altLang="ko-KR" sz="1600" dirty="0"/>
              <a:t>"</a:t>
            </a:r>
            <a:r>
              <a:rPr lang="ko-KR" altLang="en-US" sz="1600" dirty="0"/>
              <a:t>첫 번째 주사위</a:t>
            </a:r>
            <a:r>
              <a:rPr lang="en-US" altLang="ko-KR" sz="1600" dirty="0"/>
              <a:t>={a} </a:t>
            </a:r>
            <a:r>
              <a:rPr lang="ko-KR" altLang="en-US" sz="1600" dirty="0"/>
              <a:t>두 번째 주사위</a:t>
            </a:r>
            <a:r>
              <a:rPr lang="en-US" altLang="ko-KR" sz="1600" dirty="0"/>
              <a:t>={b}" )</a:t>
            </a:r>
          </a:p>
        </p:txBody>
      </p:sp>
    </p:spTree>
    <p:extLst>
      <p:ext uri="{BB962C8B-B14F-4D97-AF65-F5344CB8AC3E}">
        <p14:creationId xmlns:p14="http://schemas.microsoft.com/office/powerpoint/2010/main" val="17315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왜 반복이 중요한가</a:t>
            </a:r>
            <a:r>
              <a:rPr lang="en-US" altLang="ko-KR" dirty="0" smtClean="0"/>
              <a:t>. p145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우리들의 생활에서는 반복적인 작업들이 필요하다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반복적이고 </a:t>
            </a:r>
            <a:r>
              <a:rPr lang="ko-KR" altLang="en-US" dirty="0"/>
              <a:t>단순한 작업은 컴퓨터를 이용하여 자동화하면 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반복</a:t>
            </a:r>
            <a:r>
              <a:rPr lang="en-US" altLang="ko-KR" dirty="0" smtClean="0"/>
              <a:t>(iteration)</a:t>
            </a:r>
            <a:r>
              <a:rPr lang="ko-KR" altLang="en-US" dirty="0" smtClean="0"/>
              <a:t>은 같은 처리 과정을 되풀이 하는 것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반복의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 </a:t>
            </a:r>
            <a:r>
              <a:rPr lang="en-US" altLang="ko-KR" dirty="0" smtClean="0"/>
              <a:t>: </a:t>
            </a:r>
            <a:r>
              <a:rPr lang="ko-KR" altLang="en-US" dirty="0"/>
              <a:t>화면에 회사에 중요한 손님이 오셔서 대형 전광판에 “방문을 환영합니다</a:t>
            </a:r>
            <a:r>
              <a:rPr lang="en-US" altLang="ko-KR" dirty="0"/>
              <a:t>!”</a:t>
            </a:r>
            <a:r>
              <a:rPr lang="ko-KR" altLang="en-US" dirty="0"/>
              <a:t>를 </a:t>
            </a:r>
            <a:r>
              <a:rPr lang="en-US" altLang="ko-KR" dirty="0"/>
              <a:t>5</a:t>
            </a:r>
            <a:r>
              <a:rPr lang="ko-KR" altLang="en-US" dirty="0"/>
              <a:t>번 출력해야 한다고 가정하자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6348" y="4025306"/>
            <a:ext cx="7477252" cy="116955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400" dirty="0"/>
              <a:t>print("</a:t>
            </a:r>
            <a:r>
              <a:rPr lang="ko-KR" altLang="en-US" sz="1400" dirty="0"/>
              <a:t>방문을 환영합니다</a:t>
            </a:r>
            <a:r>
              <a:rPr lang="en-US" altLang="ko-KR" sz="1400" dirty="0"/>
              <a:t>!")</a:t>
            </a:r>
            <a:endParaRPr lang="ko-KR" altLang="en-US" sz="1400" dirty="0"/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방문을 환영합니다</a:t>
            </a:r>
            <a:r>
              <a:rPr lang="en-US" altLang="ko-KR" sz="1400" dirty="0"/>
              <a:t>!")</a:t>
            </a:r>
            <a:endParaRPr lang="ko-KR" altLang="en-US" sz="1400" dirty="0"/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방문을 환영합니다</a:t>
            </a:r>
            <a:r>
              <a:rPr lang="en-US" altLang="ko-KR" sz="1400" dirty="0"/>
              <a:t>!")</a:t>
            </a:r>
            <a:endParaRPr lang="ko-KR" altLang="en-US" sz="1400" dirty="0"/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방문을 환영합니다</a:t>
            </a:r>
            <a:r>
              <a:rPr lang="en-US" altLang="ko-KR" sz="1400" dirty="0"/>
              <a:t>!")</a:t>
            </a:r>
            <a:endParaRPr lang="ko-KR" altLang="en-US" sz="1400" dirty="0"/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방문을 환영합니다</a:t>
            </a:r>
            <a:r>
              <a:rPr lang="en-US" altLang="ko-KR" sz="1400" dirty="0"/>
              <a:t>!")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06348" y="5421918"/>
            <a:ext cx="7477252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400" dirty="0"/>
              <a:t>for</a:t>
            </a:r>
            <a:r>
              <a:rPr lang="ko-KR" altLang="en-US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range(5):</a:t>
            </a:r>
            <a:r>
              <a:rPr lang="ko-KR" altLang="en-US" sz="1400" dirty="0"/>
              <a:t>			</a:t>
            </a:r>
            <a:r>
              <a:rPr lang="en-US" altLang="ko-KR" sz="1400" dirty="0"/>
              <a:t># </a:t>
            </a:r>
            <a:r>
              <a:rPr lang="ko-KR" altLang="en-US" sz="1400" dirty="0"/>
              <a:t>아직 이해하지 않아도 된다</a:t>
            </a:r>
            <a:r>
              <a:rPr lang="en-US" altLang="ko-KR" sz="1400" dirty="0"/>
              <a:t>!!</a:t>
            </a:r>
            <a:endParaRPr lang="ko-KR" altLang="en-US" sz="1400" dirty="0"/>
          </a:p>
          <a:p>
            <a:r>
              <a:rPr lang="ko-KR" altLang="en-US" sz="1400" dirty="0"/>
              <a:t>	</a:t>
            </a:r>
            <a:r>
              <a:rPr lang="en-US" altLang="ko-KR" sz="1400" dirty="0"/>
              <a:t>print("</a:t>
            </a:r>
            <a:r>
              <a:rPr lang="ko-KR" altLang="en-US" sz="1400" dirty="0"/>
              <a:t>방문을 환영합니다</a:t>
            </a:r>
            <a:r>
              <a:rPr lang="en-US" altLang="ko-KR" sz="1400" dirty="0"/>
              <a:t>!")</a:t>
            </a: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0" y="3798245"/>
            <a:ext cx="1996948" cy="110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/>
              <a:t>모든 조합 </a:t>
            </a:r>
            <a:r>
              <a:rPr lang="ko-KR" altLang="en-US" dirty="0" smtClean="0"/>
              <a:t>출력하기</a:t>
            </a:r>
            <a:r>
              <a:rPr lang="en-US" altLang="ko-KR" dirty="0" smtClean="0"/>
              <a:t>. p168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다음과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음료와 케이크가 저장된 두개의 리스트를 가지고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디저트 전문점에서 손님이 주문 가능한 모든 조합을 만들어 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396" y="3217081"/>
            <a:ext cx="6763004" cy="233910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Americano </a:t>
            </a:r>
            <a:r>
              <a:rPr lang="en-US" altLang="ko-KR" sz="1600" dirty="0" err="1"/>
              <a:t>CheeseCake</a:t>
            </a:r>
            <a:endParaRPr lang="en-US" altLang="ko-KR" sz="1600" dirty="0"/>
          </a:p>
          <a:p>
            <a:r>
              <a:rPr lang="en-US" altLang="ko-KR" sz="1600" dirty="0"/>
              <a:t>Americano </a:t>
            </a:r>
            <a:r>
              <a:rPr lang="en-US" altLang="ko-KR" sz="1600" dirty="0" err="1"/>
              <a:t>StrawberryCake</a:t>
            </a:r>
            <a:endParaRPr lang="en-US" altLang="ko-KR" sz="1600" dirty="0"/>
          </a:p>
          <a:p>
            <a:r>
              <a:rPr lang="en-US" altLang="ko-KR" sz="1600" dirty="0"/>
              <a:t>Americano </a:t>
            </a:r>
            <a:r>
              <a:rPr lang="en-US" altLang="ko-KR" sz="1600" dirty="0" err="1"/>
              <a:t>ChocolateCake</a:t>
            </a:r>
            <a:endParaRPr lang="en-US" altLang="ko-KR" sz="1600" dirty="0"/>
          </a:p>
          <a:p>
            <a:r>
              <a:rPr lang="en-US" altLang="ko-KR" sz="1600" dirty="0"/>
              <a:t>Latte </a:t>
            </a:r>
            <a:r>
              <a:rPr lang="en-US" altLang="ko-KR" sz="1600" dirty="0" err="1"/>
              <a:t>CheeseCake</a:t>
            </a:r>
            <a:endParaRPr lang="en-US" altLang="ko-KR" sz="1600" dirty="0"/>
          </a:p>
          <a:p>
            <a:r>
              <a:rPr lang="en-US" altLang="ko-KR" sz="1600" dirty="0"/>
              <a:t>Latte </a:t>
            </a:r>
            <a:r>
              <a:rPr lang="en-US" altLang="ko-KR" sz="1600" dirty="0" err="1"/>
              <a:t>StrawberryCake</a:t>
            </a:r>
            <a:endParaRPr lang="en-US" altLang="ko-KR" sz="1600" dirty="0"/>
          </a:p>
          <a:p>
            <a:r>
              <a:rPr lang="en-US" altLang="ko-KR" sz="1600" dirty="0"/>
              <a:t>Latte </a:t>
            </a:r>
            <a:r>
              <a:rPr lang="en-US" altLang="ko-KR" sz="1600" dirty="0" err="1"/>
              <a:t>ChocolateCake</a:t>
            </a:r>
            <a:endParaRPr lang="en-US" altLang="ko-KR" sz="1600" dirty="0"/>
          </a:p>
          <a:p>
            <a:r>
              <a:rPr lang="en-US" altLang="ko-KR" sz="1600" dirty="0"/>
              <a:t>Mocha </a:t>
            </a:r>
            <a:r>
              <a:rPr lang="en-US" altLang="ko-KR" sz="1600" dirty="0" err="1"/>
              <a:t>CheeseCake</a:t>
            </a:r>
            <a:endParaRPr lang="en-US" altLang="ko-KR" sz="1600" dirty="0"/>
          </a:p>
          <a:p>
            <a:r>
              <a:rPr lang="en-US" altLang="ko-KR" sz="1600" dirty="0"/>
              <a:t>Mocha </a:t>
            </a:r>
            <a:r>
              <a:rPr lang="en-US" altLang="ko-KR" sz="1600" dirty="0" err="1"/>
              <a:t>StrawberryCake</a:t>
            </a:r>
            <a:endParaRPr lang="en-US" altLang="ko-KR" sz="1600" dirty="0"/>
          </a:p>
          <a:p>
            <a:r>
              <a:rPr lang="en-US" altLang="ko-KR" sz="1600" dirty="0"/>
              <a:t>Mocha </a:t>
            </a:r>
            <a:r>
              <a:rPr lang="en-US" altLang="ko-KR" sz="1600" dirty="0" err="1"/>
              <a:t>ChocolateCake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28396" y="2391293"/>
            <a:ext cx="6763004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coffee = [ "Americano" , "Latte" , "Mocha" ] </a:t>
            </a:r>
          </a:p>
          <a:p>
            <a:r>
              <a:rPr lang="en-US" altLang="ko-KR" sz="1600" dirty="0"/>
              <a:t>cake = [ "</a:t>
            </a:r>
            <a:r>
              <a:rPr lang="en-US" altLang="ko-KR" sz="1600" dirty="0" err="1"/>
              <a:t>CheeseCake</a:t>
            </a:r>
            <a:r>
              <a:rPr lang="en-US" altLang="ko-KR" sz="1600" dirty="0"/>
              <a:t>" , "</a:t>
            </a:r>
            <a:r>
              <a:rPr lang="en-US" altLang="ko-KR" sz="1600" dirty="0" err="1"/>
              <a:t>StrawberryCake</a:t>
            </a:r>
            <a:r>
              <a:rPr lang="en-US" altLang="ko-KR" sz="1600" dirty="0"/>
              <a:t>", "</a:t>
            </a:r>
            <a:r>
              <a:rPr lang="en-US" altLang="ko-KR" sz="1600" dirty="0" err="1"/>
              <a:t>ChocolateCake</a:t>
            </a:r>
            <a:r>
              <a:rPr lang="en-US" altLang="ko-KR" sz="1600" dirty="0"/>
              <a:t>" 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7596" y="4618953"/>
            <a:ext cx="5924804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coffee </a:t>
            </a:r>
            <a:r>
              <a:rPr lang="en-US" altLang="ko-KR" sz="1600" dirty="0"/>
              <a:t>= [ "Americano" , "Latte" , "Mocha" ] </a:t>
            </a:r>
          </a:p>
          <a:p>
            <a:pPr latinLnBrk="1"/>
            <a:r>
              <a:rPr lang="en-US" altLang="ko-KR" sz="1600" dirty="0"/>
              <a:t>cake = [ "</a:t>
            </a:r>
            <a:r>
              <a:rPr lang="en-US" altLang="ko-KR" sz="1600" dirty="0" err="1"/>
              <a:t>CheeseCake</a:t>
            </a:r>
            <a:r>
              <a:rPr lang="en-US" altLang="ko-KR" sz="1600" dirty="0"/>
              <a:t>" , "</a:t>
            </a:r>
            <a:r>
              <a:rPr lang="en-US" altLang="ko-KR" sz="1600" dirty="0" err="1"/>
              <a:t>StrawberryCake</a:t>
            </a:r>
            <a:r>
              <a:rPr lang="en-US" altLang="ko-KR" sz="1600" dirty="0"/>
              <a:t>", "</a:t>
            </a:r>
            <a:r>
              <a:rPr lang="en-US" altLang="ko-KR" sz="1600" dirty="0" err="1"/>
              <a:t>ChocolateCake</a:t>
            </a:r>
            <a:r>
              <a:rPr lang="en-US" altLang="ko-KR" sz="1600" dirty="0"/>
              <a:t>" ]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for co in coffee:</a:t>
            </a:r>
          </a:p>
          <a:p>
            <a:pPr latinLnBrk="1"/>
            <a:r>
              <a:rPr lang="en-US" altLang="ko-KR" sz="1600" dirty="0"/>
              <a:t>    for ca in cake:</a:t>
            </a:r>
          </a:p>
          <a:p>
            <a:pPr latinLnBrk="1"/>
            <a:r>
              <a:rPr lang="en-US" altLang="ko-KR" sz="1600" dirty="0"/>
              <a:t>        print(co + " " + ca)</a:t>
            </a:r>
          </a:p>
        </p:txBody>
      </p:sp>
    </p:spTree>
    <p:extLst>
      <p:ext uri="{BB962C8B-B14F-4D97-AF65-F5344CB8AC3E}">
        <p14:creationId xmlns:p14="http://schemas.microsoft.com/office/powerpoint/2010/main" val="300839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무한 루프와 </a:t>
            </a:r>
            <a:r>
              <a:rPr lang="en-US" altLang="ko-KR" dirty="0"/>
              <a:t>break, </a:t>
            </a:r>
            <a:r>
              <a:rPr lang="en-US" altLang="ko-KR" dirty="0" smtClean="0"/>
              <a:t>continue. p169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82052" y="3240842"/>
            <a:ext cx="6794587" cy="2093158"/>
          </a:xfrm>
          <a:prstGeom prst="rect">
            <a:avLst/>
          </a:prstGeom>
        </p:spPr>
      </p:pic>
      <p:sp>
        <p:nvSpPr>
          <p:cNvPr id="6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0"/>
              </a:spcAft>
            </a:pPr>
            <a:r>
              <a:rPr lang="ko-KR" altLang="en-US" dirty="0" smtClean="0"/>
              <a:t>무한 루프</a:t>
            </a:r>
            <a:r>
              <a:rPr lang="en-US" altLang="ko-KR" dirty="0" smtClean="0"/>
              <a:t>(infinite loop)</a:t>
            </a:r>
          </a:p>
          <a:p>
            <a:pPr lvl="1">
              <a:spcAft>
                <a:spcPts val="0"/>
              </a:spcAft>
            </a:pPr>
            <a:r>
              <a:rPr lang="ko-KR" altLang="en-US" dirty="0" smtClean="0"/>
              <a:t>프로그램이 </a:t>
            </a:r>
            <a:r>
              <a:rPr lang="ko-KR" altLang="en-US" dirty="0" smtClean="0"/>
              <a:t>무한히 반복하는 일</a:t>
            </a:r>
            <a:endParaRPr lang="en-US" altLang="ko-KR" dirty="0"/>
          </a:p>
          <a:p>
            <a:pPr lvl="1">
              <a:spcAft>
                <a:spcPts val="0"/>
              </a:spcAft>
            </a:pPr>
            <a:r>
              <a:rPr lang="ko-KR" altLang="en-US" dirty="0" smtClean="0"/>
              <a:t>무한 반복이 발생하면 프로그램은 빠져 나올 수 없기 때문에 문제가 된다</a:t>
            </a:r>
            <a:endParaRPr lang="en-US" altLang="ko-KR" dirty="0" smtClean="0"/>
          </a:p>
          <a:p>
            <a:pPr lvl="1">
              <a:spcAft>
                <a:spcPts val="0"/>
              </a:spcAft>
            </a:pPr>
            <a:r>
              <a:rPr lang="ko-KR" altLang="en-US" dirty="0" smtClean="0"/>
              <a:t>신호등 제어 프로그램은 무한 반복을 사용하여야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63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무한 루프와 </a:t>
            </a:r>
            <a:r>
              <a:rPr lang="en-US" altLang="ko-KR" dirty="0"/>
              <a:t>break, continue. p169 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B415AF0-66CA-40EB-8E87-AB4EF8E19A7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72584" y="2686050"/>
            <a:ext cx="4686300" cy="2324100"/>
          </a:xfr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ts val="0"/>
              </a:spcAft>
            </a:pPr>
            <a:r>
              <a:rPr lang="en-US" altLang="ko-KR" dirty="0" smtClean="0"/>
              <a:t>break : while </a:t>
            </a:r>
            <a:r>
              <a:rPr lang="ko-KR" altLang="en-US" dirty="0" smtClean="0"/>
              <a:t>루프나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루프를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강제로 빠져 나올 때 사용</a:t>
            </a:r>
            <a:endParaRPr lang="en-US" altLang="ko-KR" dirty="0" smtClean="0"/>
          </a:p>
          <a:p>
            <a:pPr fontAlgn="base">
              <a:spcAft>
                <a:spcPts val="0"/>
              </a:spcAft>
            </a:pPr>
            <a:r>
              <a:rPr lang="en-US" altLang="ko-KR" dirty="0" smtClean="0"/>
              <a:t>continue : </a:t>
            </a:r>
            <a:r>
              <a:rPr lang="ko-KR" altLang="en-US" dirty="0" smtClean="0"/>
              <a:t>강제적으로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반복 루프의 처음으로 돌아가게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155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</a:t>
            </a:r>
            <a:r>
              <a:rPr lang="ko-KR" altLang="en-US" dirty="0" smtClean="0"/>
              <a:t> </a:t>
            </a:r>
            <a:r>
              <a:rPr lang="ko-KR" altLang="en-US" dirty="0" smtClean="0"/>
              <a:t>신호등의 색상이 녹색</a:t>
            </a:r>
            <a:r>
              <a:rPr lang="en-US" altLang="ko-KR" dirty="0" smtClean="0"/>
              <a:t>(green)</a:t>
            </a:r>
            <a:r>
              <a:rPr lang="ko-KR" altLang="en-US" dirty="0" smtClean="0"/>
              <a:t>이 될 때까지 대기하는 프로그램</a:t>
            </a:r>
            <a:r>
              <a:rPr lang="en-US" altLang="ko-KR" dirty="0" smtClean="0"/>
              <a:t>. p169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548" y="3302845"/>
            <a:ext cx="8229600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/>
              <a:t>while</a:t>
            </a:r>
            <a:r>
              <a:rPr lang="en-US" altLang="ko-KR" sz="1600" dirty="0"/>
              <a:t> </a:t>
            </a:r>
            <a:r>
              <a:rPr lang="en-US" altLang="ko-KR" sz="1600" b="1" dirty="0"/>
              <a:t>True</a:t>
            </a:r>
            <a:r>
              <a:rPr lang="en-US" altLang="ko-KR" sz="1600" dirty="0"/>
              <a:t>:</a:t>
            </a:r>
          </a:p>
          <a:p>
            <a:pPr latinLnBrk="1"/>
            <a:r>
              <a:rPr lang="en-US" altLang="ko-KR" sz="1600" dirty="0"/>
              <a:t>	light = input('</a:t>
            </a:r>
            <a:r>
              <a:rPr lang="ko-KR" altLang="en-US" sz="1600" dirty="0"/>
              <a:t>신호등 색상을 </a:t>
            </a:r>
            <a:r>
              <a:rPr lang="ko-KR" altLang="en-US" sz="1600" dirty="0" err="1"/>
              <a:t>입력하시오</a:t>
            </a:r>
            <a:r>
              <a:rPr lang="ko-KR" altLang="en-US" sz="1600" dirty="0"/>
              <a:t> </a:t>
            </a:r>
            <a:r>
              <a:rPr lang="en-US" altLang="ko-KR" sz="1600" dirty="0"/>
              <a:t>')</a:t>
            </a:r>
            <a:endParaRPr lang="ko-KR" altLang="en-US" sz="1600" dirty="0"/>
          </a:p>
          <a:p>
            <a:pPr latinLnBrk="1"/>
            <a:r>
              <a:rPr lang="en-US" altLang="ko-KR" sz="1600" b="1" dirty="0"/>
              <a:t>	if</a:t>
            </a:r>
            <a:r>
              <a:rPr lang="en-US" altLang="ko-KR" sz="1600" dirty="0"/>
              <a:t> light == 'green':</a:t>
            </a:r>
          </a:p>
          <a:p>
            <a:pPr latinLnBrk="1"/>
            <a:r>
              <a:rPr lang="en-US" altLang="ko-KR" sz="1600" dirty="0"/>
              <a:t>		break</a:t>
            </a:r>
          </a:p>
          <a:p>
            <a:pPr latinLnBrk="1"/>
            <a:r>
              <a:rPr lang="en-US" altLang="ko-KR" sz="1600" b="1" dirty="0"/>
              <a:t>print</a:t>
            </a:r>
            <a:r>
              <a:rPr lang="en-US" altLang="ko-KR" sz="1600" dirty="0"/>
              <a:t>( '</a:t>
            </a:r>
            <a:r>
              <a:rPr lang="ko-KR" altLang="en-US" sz="1600" dirty="0"/>
              <a:t>전진</a:t>
            </a:r>
            <a:r>
              <a:rPr lang="en-US" altLang="ko-KR" sz="1600" dirty="0"/>
              <a:t>!!')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74548" y="1830943"/>
            <a:ext cx="8229600" cy="10772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신호등 색상을 </a:t>
            </a:r>
            <a:r>
              <a:rPr lang="ko-KR" altLang="en-US" sz="1600" dirty="0" err="1"/>
              <a:t>입력하시오</a:t>
            </a:r>
            <a:r>
              <a:rPr lang="ko-KR" altLang="en-US" sz="1600" dirty="0"/>
              <a:t> </a:t>
            </a:r>
            <a:r>
              <a:rPr lang="en-US" altLang="ko-KR" sz="1600" dirty="0"/>
              <a:t>red</a:t>
            </a:r>
          </a:p>
          <a:p>
            <a:r>
              <a:rPr lang="ko-KR" altLang="en-US" sz="1600" dirty="0"/>
              <a:t>신호등 색상을 </a:t>
            </a:r>
            <a:r>
              <a:rPr lang="ko-KR" altLang="en-US" sz="1600" dirty="0" err="1"/>
              <a:t>입력하시오</a:t>
            </a:r>
            <a:r>
              <a:rPr lang="ko-KR" altLang="en-US" sz="1600" dirty="0"/>
              <a:t> </a:t>
            </a:r>
            <a:r>
              <a:rPr lang="en-US" altLang="ko-KR" sz="1600" dirty="0"/>
              <a:t>yellow</a:t>
            </a:r>
          </a:p>
          <a:p>
            <a:r>
              <a:rPr lang="ko-KR" altLang="en-US" sz="1600" dirty="0"/>
              <a:t>신호등 색상을 </a:t>
            </a:r>
            <a:r>
              <a:rPr lang="ko-KR" altLang="en-US" sz="1600" dirty="0" err="1"/>
              <a:t>입력하시오</a:t>
            </a:r>
            <a:r>
              <a:rPr lang="ko-KR" altLang="en-US" sz="1600" dirty="0"/>
              <a:t> </a:t>
            </a:r>
            <a:r>
              <a:rPr lang="en-US" altLang="ko-KR" sz="1600" dirty="0"/>
              <a:t>green</a:t>
            </a:r>
          </a:p>
          <a:p>
            <a:r>
              <a:rPr lang="ko-KR" altLang="en-US" sz="1600" dirty="0"/>
              <a:t>전진</a:t>
            </a:r>
            <a:r>
              <a:rPr lang="en-US" altLang="ko-KR" sz="16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58646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3</a:t>
            </a:r>
            <a:r>
              <a:rPr lang="ko-KR" altLang="en-US" dirty="0"/>
              <a:t>의 배수만 빼고 </a:t>
            </a:r>
            <a:r>
              <a:rPr lang="ko-KR" altLang="en-US" dirty="0" smtClean="0"/>
              <a:t>출력하기</a:t>
            </a:r>
            <a:r>
              <a:rPr lang="en-US" altLang="ko-KR" dirty="0" smtClean="0"/>
              <a:t>. p170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548" y="2567173"/>
            <a:ext cx="82296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b="1" dirty="0"/>
              <a:t>for</a:t>
            </a:r>
            <a:r>
              <a:rPr lang="ko-KR" altLang="en-US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range(1, 11):</a:t>
            </a:r>
            <a:endParaRPr lang="ko-KR" altLang="en-US" sz="1600" dirty="0"/>
          </a:p>
          <a:p>
            <a:pPr latinLnBrk="1"/>
            <a:r>
              <a:rPr lang="en-US" altLang="ko-KR" sz="1600" b="1" dirty="0"/>
              <a:t>	if</a:t>
            </a:r>
            <a:r>
              <a:rPr lang="ko-KR" altLang="en-US" sz="1600" dirty="0"/>
              <a:t> </a:t>
            </a:r>
            <a:r>
              <a:rPr lang="en-US" altLang="ko-KR" sz="1600" dirty="0"/>
              <a:t>i%3 == 0 :</a:t>
            </a:r>
            <a:r>
              <a:rPr lang="ko-KR" altLang="en-US" sz="1600" dirty="0"/>
              <a:t>		</a:t>
            </a:r>
            <a:r>
              <a:rPr lang="en-US" altLang="ko-KR" sz="1600" dirty="0"/>
              <a:t># 3</a:t>
            </a:r>
            <a:r>
              <a:rPr lang="ko-KR" altLang="en-US" sz="1600" dirty="0"/>
              <a:t>의 배수이면</a:t>
            </a:r>
          </a:p>
          <a:p>
            <a:pPr latinLnBrk="1"/>
            <a:r>
              <a:rPr lang="en-US" altLang="ko-KR" sz="1600" b="1" dirty="0"/>
              <a:t>		continue</a:t>
            </a:r>
            <a:r>
              <a:rPr lang="ko-KR" altLang="en-US" sz="1600" dirty="0"/>
              <a:t>	</a:t>
            </a:r>
            <a:r>
              <a:rPr lang="en-US" altLang="ko-KR" sz="1600" dirty="0"/>
              <a:t># </a:t>
            </a:r>
            <a:r>
              <a:rPr lang="ko-KR" altLang="en-US" sz="1600" dirty="0"/>
              <a:t>다음 반복을 시작한다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latinLnBrk="1"/>
            <a:r>
              <a:rPr lang="en-US" altLang="ko-KR" sz="1600" b="1" dirty="0"/>
              <a:t>	print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end=" ")</a:t>
            </a:r>
            <a:r>
              <a:rPr lang="ko-KR" altLang="en-US" sz="1600" dirty="0"/>
              <a:t>		</a:t>
            </a:r>
            <a:r>
              <a:rPr lang="en-US" altLang="ko-KR" sz="1600" dirty="0"/>
              <a:t># </a:t>
            </a:r>
            <a:r>
              <a:rPr lang="ko-KR" altLang="en-US" sz="1600" dirty="0" err="1"/>
              <a:t>줄바꿈을</a:t>
            </a:r>
            <a:r>
              <a:rPr lang="ko-KR" altLang="en-US" sz="1600" dirty="0"/>
              <a:t> 하지 않고 스페이스만 출력한다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74548" y="1873618"/>
            <a:ext cx="822960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1 2 4 5 7 8 10 </a:t>
            </a:r>
          </a:p>
        </p:txBody>
      </p:sp>
    </p:spTree>
    <p:extLst>
      <p:ext uri="{BB962C8B-B14F-4D97-AF65-F5344CB8AC3E}">
        <p14:creationId xmlns:p14="http://schemas.microsoft.com/office/powerpoint/2010/main" val="32478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/>
              <a:t>파이 </a:t>
            </a:r>
            <a:r>
              <a:rPr lang="ko-KR" altLang="en-US" dirty="0" smtClean="0"/>
              <a:t>계산하기</a:t>
            </a:r>
            <a:r>
              <a:rPr lang="en-US" altLang="ko-KR" dirty="0" smtClean="0"/>
              <a:t>. p171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9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E1EEF-3E4D-41E6-BF6C-1477EC9E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그래프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. p173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CC7AE-0341-4DA6-A824-75F8DD4117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리스트에 저장된 데이터를 이용하여서 간단한 그래프를 그려보자</a:t>
            </a:r>
            <a:r>
              <a:rPr lang="en-US" altLang="ko-KR" dirty="0"/>
              <a:t>. </a:t>
            </a:r>
            <a:r>
              <a:rPr lang="ko-KR" altLang="en-US" dirty="0"/>
              <a:t>그래프를 그리는 라이브러리는 </a:t>
            </a:r>
            <a:r>
              <a:rPr lang="en-US" altLang="ko-KR" dirty="0"/>
              <a:t>Matplotlib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82B3D-9530-44FE-8A55-13F6859E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49" y="2727512"/>
            <a:ext cx="7281302" cy="27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7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/>
              <a:t>거북이 </a:t>
            </a:r>
            <a:r>
              <a:rPr lang="ko-KR" altLang="en-US" dirty="0" err="1" smtClean="0"/>
              <a:t>랜덤하게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움직이게 하자</a:t>
            </a:r>
            <a:r>
              <a:rPr lang="en-US" altLang="ko-KR" dirty="0" smtClean="0"/>
              <a:t>. p174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윈도우 상에서 거북이가 술에 취한 것처럼 </a:t>
            </a:r>
            <a:r>
              <a:rPr lang="ko-KR" altLang="en-US" dirty="0" err="1"/>
              <a:t>랜덤하게</a:t>
            </a:r>
            <a:r>
              <a:rPr lang="ko-KR" altLang="en-US" dirty="0"/>
              <a:t> 움직이게 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861" y="2582538"/>
            <a:ext cx="2694974" cy="30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 err="1"/>
              <a:t>스파이럴</a:t>
            </a:r>
            <a:r>
              <a:rPr lang="ko-KR" altLang="en-US" dirty="0"/>
              <a:t>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. p176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색상을 변경하면서 거북이를 </a:t>
            </a:r>
            <a:r>
              <a:rPr lang="ko-KR" altLang="en-US" dirty="0" err="1"/>
              <a:t>랜덤한</a:t>
            </a:r>
            <a:r>
              <a:rPr lang="ko-KR" altLang="en-US" dirty="0"/>
              <a:t> 방향으로 전진시키고 회전시켜보자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2551806"/>
            <a:ext cx="8229600" cy="40318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import turtle </a:t>
            </a:r>
          </a:p>
          <a:p>
            <a:pPr latinLnBrk="1"/>
            <a:r>
              <a:rPr lang="en-US" altLang="ko-KR" sz="1600" dirty="0"/>
              <a:t>import random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t = </a:t>
            </a:r>
            <a:r>
              <a:rPr lang="en-US" altLang="ko-KR" sz="1600" dirty="0" err="1"/>
              <a:t>turtle.Turtle</a:t>
            </a:r>
            <a:r>
              <a:rPr lang="en-US" altLang="ko-KR" sz="1600" dirty="0"/>
              <a:t>()</a:t>
            </a:r>
          </a:p>
          <a:p>
            <a:pPr latinLnBrk="1"/>
            <a:r>
              <a:rPr lang="en-US" altLang="ko-KR" sz="1600" dirty="0" err="1"/>
              <a:t>t.shape</a:t>
            </a:r>
            <a:r>
              <a:rPr lang="en-US" altLang="ko-KR" sz="1600" dirty="0"/>
              <a:t>('turtle')</a:t>
            </a:r>
          </a:p>
          <a:p>
            <a:pPr latinLnBrk="1"/>
            <a:r>
              <a:rPr lang="en-US" altLang="ko-KR" sz="1600" dirty="0" err="1"/>
              <a:t>t.width</a:t>
            </a:r>
            <a:r>
              <a:rPr lang="en-US" altLang="ko-KR" sz="1600" dirty="0"/>
              <a:t>(3)</a:t>
            </a:r>
          </a:p>
          <a:p>
            <a:pPr latinLnBrk="1"/>
            <a:r>
              <a:rPr lang="en-US" altLang="ko-KR" sz="1600" dirty="0" err="1"/>
              <a:t>t.speed</a:t>
            </a:r>
            <a:r>
              <a:rPr lang="en-US" altLang="ko-KR" sz="1600" dirty="0"/>
              <a:t>(7)</a:t>
            </a:r>
          </a:p>
          <a:p>
            <a:pPr latinLnBrk="1"/>
            <a:r>
              <a:rPr lang="en-US" altLang="ko-KR" sz="1600" dirty="0"/>
              <a:t>colors = ['orange', 'red', 'violet', 'green', 'blue']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range(100):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t.color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random.choice</a:t>
            </a:r>
            <a:r>
              <a:rPr lang="en-US" altLang="ko-KR" sz="1600" dirty="0"/>
              <a:t>(colors))	# </a:t>
            </a:r>
            <a:r>
              <a:rPr lang="ko-KR" altLang="en-US" sz="1600" dirty="0"/>
              <a:t>리스트 중에서 랜덤하게 하나를 선택한다</a:t>
            </a:r>
            <a:r>
              <a:rPr lang="en-US" altLang="ko-KR" sz="1600" dirty="0"/>
              <a:t>.</a:t>
            </a: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</a:rPr>
              <a:t>t.right</a:t>
            </a:r>
            <a:r>
              <a:rPr lang="en-US" altLang="ko-KR" sz="1600" dirty="0">
                <a:solidFill>
                  <a:srgbClr val="FF0000"/>
                </a:solidFill>
              </a:rPr>
              <a:t>(20 + </a:t>
            </a:r>
            <a:r>
              <a:rPr lang="en-US" altLang="ko-KR" sz="1600" dirty="0" err="1">
                <a:solidFill>
                  <a:srgbClr val="FF0000"/>
                </a:solidFill>
              </a:rPr>
              <a:t>i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</a:rPr>
              <a:t>t.forward</a:t>
            </a:r>
            <a:r>
              <a:rPr lang="en-US" altLang="ko-KR" sz="1600" dirty="0">
                <a:solidFill>
                  <a:srgbClr val="FF0000"/>
                </a:solidFill>
              </a:rPr>
              <a:t>(1 + (</a:t>
            </a:r>
            <a:r>
              <a:rPr lang="en-US" altLang="ko-KR" sz="1600" dirty="0" err="1">
                <a:solidFill>
                  <a:srgbClr val="FF0000"/>
                </a:solidFill>
              </a:rPr>
              <a:t>i</a:t>
            </a:r>
            <a:r>
              <a:rPr lang="en-US" altLang="ko-KR" sz="1600" dirty="0">
                <a:solidFill>
                  <a:srgbClr val="FF0000"/>
                </a:solidFill>
              </a:rPr>
              <a:t> * 6))</a:t>
            </a: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</a:rPr>
              <a:t>t.right</a:t>
            </a:r>
            <a:r>
              <a:rPr lang="en-US" altLang="ko-KR" sz="1600" dirty="0">
                <a:solidFill>
                  <a:srgbClr val="FF0000"/>
                </a:solidFill>
              </a:rPr>
              <a:t>(30 + </a:t>
            </a:r>
            <a:r>
              <a:rPr lang="en-US" altLang="ko-KR" sz="1600" dirty="0" err="1">
                <a:solidFill>
                  <a:srgbClr val="FF0000"/>
                </a:solidFill>
              </a:rPr>
              <a:t>i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turtle.done</a:t>
            </a:r>
            <a:r>
              <a:rPr lang="en-US" altLang="ko-KR" sz="1600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33599" y="4776748"/>
            <a:ext cx="4178881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range(100):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t.color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random.choice</a:t>
            </a:r>
            <a:r>
              <a:rPr lang="en-US" altLang="ko-KR" sz="1600" dirty="0"/>
              <a:t>(colors</a:t>
            </a:r>
            <a:r>
              <a:rPr lang="en-US" altLang="ko-KR" sz="1600" dirty="0" smtClean="0"/>
              <a:t>))	</a:t>
            </a:r>
          </a:p>
          <a:p>
            <a:pPr latinLnBrk="1"/>
            <a:r>
              <a:rPr lang="en-US" altLang="ko-KR" sz="1600" dirty="0" smtClean="0">
                <a:solidFill>
                  <a:srgbClr val="FF0000"/>
                </a:solidFill>
              </a:rPr>
              <a:t>  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t.forward</a:t>
            </a:r>
            <a:r>
              <a:rPr lang="en-US" altLang="ko-KR" sz="1600" dirty="0" smtClean="0">
                <a:solidFill>
                  <a:srgbClr val="FF0000"/>
                </a:solidFill>
              </a:rPr>
              <a:t>(2+i/4)	# </a:t>
            </a:r>
            <a:r>
              <a:rPr lang="ko-KR" altLang="en-US" sz="1600" dirty="0" smtClean="0">
                <a:solidFill>
                  <a:srgbClr val="FF0000"/>
                </a:solidFill>
              </a:rPr>
              <a:t>다른</a:t>
            </a:r>
            <a:r>
              <a:rPr lang="en-US" altLang="ko-KR" sz="1600" dirty="0" smtClean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모습의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스파이럴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latinLnBrk="1"/>
            <a:r>
              <a:rPr lang="en-US" altLang="ko-KR" sz="1600" dirty="0" smtClean="0">
                <a:solidFill>
                  <a:srgbClr val="FF0000"/>
                </a:solidFill>
              </a:rPr>
              <a:t>   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t.left</a:t>
            </a:r>
            <a:r>
              <a:rPr lang="en-US" altLang="ko-KR" sz="1600" dirty="0" smtClean="0">
                <a:solidFill>
                  <a:srgbClr val="FF0000"/>
                </a:solidFill>
              </a:rPr>
              <a:t>(30 –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</a:rPr>
              <a:t>/12)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6B27E9-4F55-4D3A-8922-B9BA5E6D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2170806"/>
            <a:ext cx="2703142" cy="202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 smtClean="0"/>
              <a:t>Project </a:t>
            </a:r>
            <a:r>
              <a:rPr lang="ko-KR" altLang="en-US" dirty="0"/>
              <a:t>사용자의</a:t>
            </a:r>
            <a:r>
              <a:rPr lang="en-US" altLang="ko-KR" dirty="0"/>
              <a:t> </a:t>
            </a:r>
            <a:r>
              <a:rPr lang="ko-KR" altLang="en-US" dirty="0"/>
              <a:t>숫자 </a:t>
            </a:r>
            <a:r>
              <a:rPr lang="ko-KR" altLang="en-US" dirty="0" smtClean="0"/>
              <a:t>맞추기</a:t>
            </a:r>
            <a:r>
              <a:rPr lang="en-US" altLang="ko-KR" dirty="0" smtClean="0"/>
              <a:t>. p177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b="1" dirty="0" smtClean="0"/>
              <a:t>(</a:t>
            </a:r>
            <a:r>
              <a:rPr lang="ko-KR" altLang="en-US" b="1" dirty="0" smtClean="0"/>
              <a:t>직접 해보자</a:t>
            </a:r>
            <a:r>
              <a:rPr lang="en-US" altLang="ko-KR" b="1" dirty="0" smtClean="0"/>
              <a:t>) </a:t>
            </a:r>
            <a:r>
              <a:rPr lang="ko-KR" altLang="en-US" dirty="0" smtClean="0"/>
              <a:t>우리는 </a:t>
            </a:r>
            <a:r>
              <a:rPr lang="ko-KR" altLang="en-US" dirty="0"/>
              <a:t>앞에서 컴퓨터가 숨기고 있는 숫자를 사람이 맞추는 프로그램을 살펴보았다</a:t>
            </a:r>
            <a:r>
              <a:rPr lang="en-US" altLang="ko-KR" dirty="0"/>
              <a:t>. </a:t>
            </a:r>
            <a:r>
              <a:rPr lang="ko-KR" altLang="en-US" dirty="0"/>
              <a:t>이번에는 반대로 하여 보자</a:t>
            </a:r>
            <a:r>
              <a:rPr lang="en-US" altLang="ko-KR" dirty="0"/>
              <a:t>. </a:t>
            </a:r>
            <a:r>
              <a:rPr lang="ko-KR" altLang="en-US" dirty="0"/>
              <a:t>사용자가 숨기고 있는 숫자를 컴퓨터가 알아맞히는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게임 도중에 사용자는 숫자를 변경하면 안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093" y="3138576"/>
            <a:ext cx="8229600" cy="258532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/>
              <a:t>컴퓨터가 당신이 생각하는 숫자를 알아맞히는 게임입니다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하나의 숫자를 생각하세요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컴퓨터가 제시한 숫자보다 정답이 높으면 </a:t>
            </a:r>
            <a:r>
              <a:rPr lang="en-US" altLang="ko-KR" dirty="0"/>
              <a:t>high, </a:t>
            </a:r>
            <a:r>
              <a:rPr lang="ko-KR" altLang="en-US" dirty="0"/>
              <a:t>낮으면 </a:t>
            </a:r>
            <a:r>
              <a:rPr lang="en-US" altLang="ko-KR" dirty="0"/>
              <a:t>low</a:t>
            </a:r>
            <a:r>
              <a:rPr lang="ko-KR" altLang="en-US" dirty="0"/>
              <a:t>라고 하세요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컴퓨터가 숫자를 맞추면 </a:t>
            </a:r>
            <a:r>
              <a:rPr lang="en-US" altLang="ko-KR" dirty="0"/>
              <a:t>yes</a:t>
            </a:r>
            <a:r>
              <a:rPr lang="ko-KR" altLang="en-US" dirty="0"/>
              <a:t>라고 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숫자가 </a:t>
            </a:r>
            <a:r>
              <a:rPr lang="en-US" altLang="ko-KR" dirty="0"/>
              <a:t>50 </a:t>
            </a:r>
            <a:r>
              <a:rPr lang="ko-KR" altLang="en-US" dirty="0"/>
              <a:t>인가요</a:t>
            </a:r>
            <a:r>
              <a:rPr lang="en-US" altLang="ko-KR" dirty="0"/>
              <a:t>? low </a:t>
            </a:r>
          </a:p>
          <a:p>
            <a:r>
              <a:rPr lang="ko-KR" altLang="en-US" dirty="0"/>
              <a:t>숫자가 </a:t>
            </a:r>
            <a:r>
              <a:rPr lang="en-US" altLang="ko-KR" dirty="0"/>
              <a:t>25 </a:t>
            </a:r>
            <a:r>
              <a:rPr lang="ko-KR" altLang="en-US" dirty="0"/>
              <a:t>인가요</a:t>
            </a:r>
            <a:r>
              <a:rPr lang="en-US" altLang="ko-KR" dirty="0"/>
              <a:t>? high </a:t>
            </a:r>
          </a:p>
          <a:p>
            <a:r>
              <a:rPr lang="ko-KR" altLang="en-US" dirty="0"/>
              <a:t>숫자가 </a:t>
            </a:r>
            <a:r>
              <a:rPr lang="en-US" altLang="ko-KR" dirty="0"/>
              <a:t>37 </a:t>
            </a:r>
            <a:r>
              <a:rPr lang="ko-KR" altLang="en-US" dirty="0"/>
              <a:t>인가요</a:t>
            </a:r>
            <a:r>
              <a:rPr lang="en-US" altLang="ko-KR" dirty="0"/>
              <a:t>? high </a:t>
            </a:r>
          </a:p>
          <a:p>
            <a:r>
              <a:rPr lang="ko-KR" altLang="en-US" dirty="0"/>
              <a:t>숫자가 </a:t>
            </a:r>
            <a:r>
              <a:rPr lang="en-US" altLang="ko-KR" dirty="0"/>
              <a:t>42 </a:t>
            </a:r>
            <a:r>
              <a:rPr lang="ko-KR" altLang="en-US" dirty="0"/>
              <a:t>인가요</a:t>
            </a:r>
            <a:r>
              <a:rPr lang="en-US" altLang="ko-KR" dirty="0"/>
              <a:t>? 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76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반복의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. p146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횟수 반복</a:t>
            </a:r>
            <a:r>
              <a:rPr lang="en-US" altLang="ko-KR" dirty="0"/>
              <a:t>(for </a:t>
            </a:r>
            <a:r>
              <a:rPr lang="ko-KR" altLang="en-US" dirty="0"/>
              <a:t>문</a:t>
            </a:r>
            <a:r>
              <a:rPr lang="en-US" altLang="ko-KR" dirty="0"/>
              <a:t>): </a:t>
            </a:r>
            <a:r>
              <a:rPr lang="ko-KR" altLang="en-US" dirty="0"/>
              <a:t>정해진 횟수만큼 반복한다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 반복</a:t>
            </a:r>
            <a:r>
              <a:rPr lang="en-US" altLang="ko-KR" dirty="0"/>
              <a:t>(while </a:t>
            </a:r>
            <a:r>
              <a:rPr lang="ko-KR" altLang="en-US" dirty="0"/>
              <a:t>문</a:t>
            </a:r>
            <a:r>
              <a:rPr lang="en-US" altLang="ko-KR" dirty="0"/>
              <a:t>): </a:t>
            </a:r>
            <a:r>
              <a:rPr lang="ko-KR" altLang="en-US" dirty="0"/>
              <a:t>특정한 조건이 성립되는 동안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52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연습문제</a:t>
            </a:r>
            <a:r>
              <a:rPr lang="en-US" altLang="ko-KR" dirty="0" smtClean="0"/>
              <a:t>. p179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1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Programming. p182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횟수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 p146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반복의 </a:t>
            </a:r>
            <a:r>
              <a:rPr lang="ko-KR" altLang="en-US" dirty="0"/>
              <a:t>횟수를 미리 아는 경우에 </a:t>
            </a:r>
            <a:r>
              <a:rPr lang="ko-KR" altLang="en-US" dirty="0" smtClean="0"/>
              <a:t>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453" y="2061964"/>
            <a:ext cx="3881278" cy="28438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3760B2-BAB6-4FC5-A7FA-A8715BF87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02" y="2247028"/>
            <a:ext cx="3681446" cy="265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9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 p147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특정한 </a:t>
            </a:r>
            <a:r>
              <a:rPr lang="ko-KR" altLang="en-US" dirty="0"/>
              <a:t>조건이 만족되는 동안 계속 반복한다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377" y="2143889"/>
            <a:ext cx="3621692" cy="27162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2D59EC-83AF-47EC-81AC-AE2FBD03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58" y="2287531"/>
            <a:ext cx="3140509" cy="24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리스트란</a:t>
            </a:r>
            <a:r>
              <a:rPr lang="en-US" altLang="ko-KR" dirty="0" smtClean="0"/>
              <a:t>. p147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</a:p>
          <a:p>
            <a:pPr lvl="1"/>
            <a:r>
              <a:rPr lang="ko-KR" altLang="en-US" dirty="0" smtClean="0"/>
              <a:t>여러 개의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자료들을 모아서 하나의 묶음으로 저장하는 데이터 구조</a:t>
            </a:r>
            <a:endParaRPr lang="en-US" altLang="ko-KR" dirty="0"/>
          </a:p>
          <a:p>
            <a:pPr lvl="1"/>
            <a:r>
              <a:rPr lang="ko-KR" altLang="en-US" dirty="0" smtClean="0"/>
              <a:t>반복 구조에서는 필수적으로 필요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0274"/>
          <a:stretch/>
        </p:blipFill>
        <p:spPr>
          <a:xfrm>
            <a:off x="2047443" y="2844800"/>
            <a:ext cx="3388611" cy="1034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980837"/>
            <a:ext cx="7200900" cy="3077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400" dirty="0" err="1"/>
              <a:t>slist</a:t>
            </a:r>
            <a:r>
              <a:rPr lang="en-US" altLang="ko-KR" sz="1400" dirty="0"/>
              <a:t> = [ "</a:t>
            </a:r>
            <a:r>
              <a:rPr lang="ko-KR" altLang="en-US" sz="1400" dirty="0"/>
              <a:t>영어</a:t>
            </a:r>
            <a:r>
              <a:rPr lang="en-US" altLang="ko-KR" sz="1400" dirty="0"/>
              <a:t>", "</a:t>
            </a:r>
            <a:r>
              <a:rPr lang="ko-KR" altLang="en-US" sz="1400" dirty="0"/>
              <a:t>수학</a:t>
            </a:r>
            <a:r>
              <a:rPr lang="en-US" altLang="ko-KR" sz="1400" dirty="0"/>
              <a:t>", "</a:t>
            </a:r>
            <a:r>
              <a:rPr lang="ko-KR" altLang="en-US" sz="1400" dirty="0"/>
              <a:t>사회</a:t>
            </a:r>
            <a:r>
              <a:rPr lang="en-US" altLang="ko-KR" sz="1400" dirty="0"/>
              <a:t>", "</a:t>
            </a:r>
            <a:r>
              <a:rPr lang="ko-KR" altLang="en-US" sz="1400" dirty="0" smtClean="0"/>
              <a:t>과학</a:t>
            </a:r>
            <a:r>
              <a:rPr lang="en-US" altLang="ko-KR" sz="1400" dirty="0" smtClean="0"/>
              <a:t>“]</a:t>
            </a:r>
            <a:endParaRPr lang="en-US" altLang="ko-KR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424105"/>
            <a:ext cx="7200900" cy="3077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400" dirty="0" smtClean="0"/>
              <a:t>list1 = [1, 2, 3, 4, 5]		# </a:t>
            </a:r>
            <a:r>
              <a:rPr lang="ko-KR" altLang="en-US" sz="1400" dirty="0" smtClean="0"/>
              <a:t>숫자도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저장할 수 있다</a:t>
            </a:r>
            <a:endParaRPr lang="en-US" altLang="ko-KR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4982030"/>
            <a:ext cx="7200900" cy="16004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list = []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공백 리스트를 </a:t>
            </a:r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생성한 후에 값을 추가할 수도 있다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list.append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(1)		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list.append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(2)		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sz="1400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list.append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(6)		 </a:t>
            </a:r>
          </a:p>
          <a:p>
            <a:r>
              <a:rPr lang="en-US" altLang="ko-KR" sz="1400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list.append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		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print(list)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리스트를 출력한다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0574" y="5754368"/>
            <a:ext cx="2070100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/>
              <a:t>[1, 2, 6, 3]</a:t>
            </a:r>
          </a:p>
        </p:txBody>
      </p:sp>
    </p:spTree>
    <p:extLst>
      <p:ext uri="{BB962C8B-B14F-4D97-AF65-F5344CB8AC3E}">
        <p14:creationId xmlns:p14="http://schemas.microsoft.com/office/powerpoint/2010/main" val="7928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리스트의 </a:t>
            </a:r>
            <a:r>
              <a:rPr lang="ko-KR" altLang="en-US" dirty="0" smtClean="0"/>
              <a:t>요소에 접근하기</a:t>
            </a:r>
            <a:r>
              <a:rPr lang="en-US" altLang="ko-KR" dirty="0" smtClean="0"/>
              <a:t>. p148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인덱스</a:t>
            </a:r>
            <a:r>
              <a:rPr lang="en-US" altLang="ko-KR" dirty="0" smtClean="0"/>
              <a:t>(index)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 안에 저장된 항목들에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시작하는 순차적인 번호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음의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인덱스는 리스트의 끝에서 부터 </a:t>
            </a:r>
            <a:r>
              <a:rPr lang="en-US" altLang="ko-KR" dirty="0" smtClean="0"/>
              <a:t>-1, -2, -3</a:t>
            </a:r>
            <a:r>
              <a:rPr lang="ko-KR" altLang="en-US" dirty="0" smtClean="0"/>
              <a:t>으로 매겨진다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4248" y="2362439"/>
            <a:ext cx="7845552" cy="7386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slist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영어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수학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사회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과학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]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slist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[0]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영어			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리스트의 첫 번째 항목을 출력한다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7371C6-862E-4D30-9D82-3999A7EEBD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78"/>
          <a:stretch/>
        </p:blipFill>
        <p:spPr>
          <a:xfrm>
            <a:off x="3888643" y="3126740"/>
            <a:ext cx="4569557" cy="12223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348" y="4782646"/>
            <a:ext cx="7807452" cy="7386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slist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영어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수학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사회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과학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 ]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slist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[-1] =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컴퓨터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slist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9041" y="5608251"/>
            <a:ext cx="2943352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['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영어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', '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수학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', '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사회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', '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컴퓨터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']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832" y="5168711"/>
            <a:ext cx="4364377" cy="1186859"/>
          </a:xfrm>
          <a:prstGeom prst="rect">
            <a:avLst/>
          </a:prstGeom>
        </p:spPr>
      </p:pic>
      <p:sp>
        <p:nvSpPr>
          <p:cNvPr id="10" name="화살표: 아래쪽 2">
            <a:extLst>
              <a:ext uri="{FF2B5EF4-FFF2-40B4-BE49-F238E27FC236}">
                <a16:creationId xmlns:a16="http://schemas.microsoft.com/office/drawing/2014/main" id="{7CF9E7FE-BF0E-449F-8634-9521D3E41021}"/>
              </a:ext>
            </a:extLst>
          </p:cNvPr>
          <p:cNvSpPr/>
          <p:nvPr/>
        </p:nvSpPr>
        <p:spPr>
          <a:xfrm rot="2430059">
            <a:off x="7934719" y="5172661"/>
            <a:ext cx="265808" cy="367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중간점검</a:t>
            </a:r>
            <a:r>
              <a:rPr lang="en-US" altLang="ko-KR" dirty="0" smtClean="0"/>
              <a:t>. p149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en-US" altLang="ko-KR" sz="1800" dirty="0"/>
              <a:t>[ 1, 2, 3, 4, 5 ]</a:t>
            </a:r>
            <a:r>
              <a:rPr lang="ko-KR" altLang="en-US" sz="1800" dirty="0"/>
              <a:t>를 저장하는 리스트 </a:t>
            </a:r>
            <a:r>
              <a:rPr lang="en-US" altLang="ko-KR" sz="1800" dirty="0" err="1"/>
              <a:t>myList</a:t>
            </a:r>
            <a:r>
              <a:rPr lang="ko-KR" altLang="en-US" sz="1800" dirty="0"/>
              <a:t>를 생성해보자</a:t>
            </a:r>
            <a:r>
              <a:rPr lang="en-US" altLang="ko-KR" sz="1800" dirty="0"/>
              <a:t>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altLang="ko-KR" sz="1800" dirty="0" err="1"/>
              <a:t>myList</a:t>
            </a:r>
            <a:r>
              <a:rPr lang="ko-KR" altLang="en-US" sz="1800" dirty="0"/>
              <a:t>의 첫 번째 항목을 </a:t>
            </a:r>
            <a:r>
              <a:rPr lang="en-US" altLang="ko-KR" sz="1800" dirty="0"/>
              <a:t>0</a:t>
            </a:r>
            <a:r>
              <a:rPr lang="ko-KR" altLang="en-US" sz="1800" dirty="0"/>
              <a:t>으로 변경해보자</a:t>
            </a:r>
            <a:r>
              <a:rPr lang="en-US" altLang="ko-KR" sz="1800" dirty="0"/>
              <a:t>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altLang="ko-KR" sz="1800" dirty="0" err="1"/>
              <a:t>myList</a:t>
            </a:r>
            <a:r>
              <a:rPr lang="ko-KR" altLang="en-US" sz="1800" dirty="0"/>
              <a:t>의 마지막 항목을 </a:t>
            </a:r>
            <a:r>
              <a:rPr lang="en-US" altLang="ko-KR" sz="1800" dirty="0"/>
              <a:t>9</a:t>
            </a:r>
            <a:r>
              <a:rPr lang="ko-KR" altLang="en-US" sz="1800" dirty="0"/>
              <a:t>로 변경해보자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765" y="4096871"/>
            <a:ext cx="1787994" cy="17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2364</TotalTime>
  <Words>2124</Words>
  <Application>Microsoft Office PowerPoint</Application>
  <PresentationFormat>화면 슬라이드 쇼(4:3)</PresentationFormat>
  <Paragraphs>349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5장 반복문</vt:lpstr>
      <vt:lpstr>제어문</vt:lpstr>
      <vt:lpstr>왜 반복이 중요한가. p145</vt:lpstr>
      <vt:lpstr>반복의 종류. p146</vt:lpstr>
      <vt:lpstr>횟수 반복. p146</vt:lpstr>
      <vt:lpstr>조건 반복. p147</vt:lpstr>
      <vt:lpstr>리스트란. p147</vt:lpstr>
      <vt:lpstr>리스트의 요소에 접근하기. p148</vt:lpstr>
      <vt:lpstr>중간점검. p149</vt:lpstr>
      <vt:lpstr>횟수 제어 반복. p150</vt:lpstr>
      <vt:lpstr>range() 함수. p152 </vt:lpstr>
      <vt:lpstr>range() 함수. p153 </vt:lpstr>
      <vt:lpstr>range() 함수. p153 </vt:lpstr>
      <vt:lpstr>중간점검. p154</vt:lpstr>
      <vt:lpstr>Lab 팩토리얼 계산하기. p155</vt:lpstr>
      <vt:lpstr>도전문제. p155</vt:lpstr>
      <vt:lpstr>Lab: n-각형 그리기. p156</vt:lpstr>
      <vt:lpstr>조건 제어 반복. p157</vt:lpstr>
      <vt:lpstr>조건 제어 반복. p157</vt:lpstr>
      <vt:lpstr>Example: 투자금을 2배로 만드는 기간 프로그램. p158</vt:lpstr>
      <vt:lpstr>Example: 1과 10까지의 합 계산하기. p158</vt:lpstr>
      <vt:lpstr>else가 있는 while 루프. p159 </vt:lpstr>
      <vt:lpstr>Lab 사용자가 입력하는 숫자의 합 계산하기. p160</vt:lpstr>
      <vt:lpstr>Lab 숫자 맞추기 게임. p161</vt:lpstr>
      <vt:lpstr>Lab 산수 문제 생성 프로그램. p163</vt:lpstr>
      <vt:lpstr>Lab 로그인 프로그램. p164</vt:lpstr>
      <vt:lpstr>중첩 반복문. p165</vt:lpstr>
      <vt:lpstr>Example. p166</vt:lpstr>
      <vt:lpstr>Lab 주사위 합이 6이 되는 경우. p167</vt:lpstr>
      <vt:lpstr>Lab 모든 조합 출력하기. p168 </vt:lpstr>
      <vt:lpstr>무한 루프와 break, continue. p169 </vt:lpstr>
      <vt:lpstr>무한 루프와 break, continue. p169 </vt:lpstr>
      <vt:lpstr>Example 신호등의 색상이 녹색(green)이 될 때까지 대기하는 프로그램. p169</vt:lpstr>
      <vt:lpstr>Example 1부터 10에서 3의 배수만 빼고 출력하기. p170</vt:lpstr>
      <vt:lpstr>Lab 파이 계산하기. p171</vt:lpstr>
      <vt:lpstr>Lab 그래프 그리기. p173</vt:lpstr>
      <vt:lpstr>Lab 거북이 랜덤하게 움직이게 하자. p174</vt:lpstr>
      <vt:lpstr>Lab 스파이럴 그리기. p176</vt:lpstr>
      <vt:lpstr>Mini Project 사용자의 숫자 맞추기. p177</vt:lpstr>
      <vt:lpstr>연습문제. p179</vt:lpstr>
      <vt:lpstr>Programming. p182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ync</cp:lastModifiedBy>
  <cp:revision>578</cp:revision>
  <dcterms:created xsi:type="dcterms:W3CDTF">2007-06-29T06:43:39Z</dcterms:created>
  <dcterms:modified xsi:type="dcterms:W3CDTF">2023-01-14T06:28:02Z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