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8"/>
  </p:notesMasterIdLst>
  <p:handoutMasterIdLst>
    <p:handoutMasterId r:id="rId39"/>
  </p:handoutMasterIdLst>
  <p:sldIdLst>
    <p:sldId id="548" r:id="rId2"/>
    <p:sldId id="411" r:id="rId3"/>
    <p:sldId id="486" r:id="rId4"/>
    <p:sldId id="487" r:id="rId5"/>
    <p:sldId id="489" r:id="rId6"/>
    <p:sldId id="490" r:id="rId7"/>
    <p:sldId id="492" r:id="rId8"/>
    <p:sldId id="493" r:id="rId9"/>
    <p:sldId id="495" r:id="rId10"/>
    <p:sldId id="549" r:id="rId11"/>
    <p:sldId id="550" r:id="rId12"/>
    <p:sldId id="499" r:id="rId13"/>
    <p:sldId id="501" r:id="rId14"/>
    <p:sldId id="506" r:id="rId15"/>
    <p:sldId id="507" r:id="rId16"/>
    <p:sldId id="553" r:id="rId17"/>
    <p:sldId id="508" r:id="rId18"/>
    <p:sldId id="510" r:id="rId19"/>
    <p:sldId id="511" r:id="rId20"/>
    <p:sldId id="513" r:id="rId21"/>
    <p:sldId id="555" r:id="rId22"/>
    <p:sldId id="556" r:id="rId23"/>
    <p:sldId id="526" r:id="rId24"/>
    <p:sldId id="557" r:id="rId25"/>
    <p:sldId id="527" r:id="rId26"/>
    <p:sldId id="529" r:id="rId27"/>
    <p:sldId id="559" r:id="rId28"/>
    <p:sldId id="537" r:id="rId29"/>
    <p:sldId id="567" r:id="rId30"/>
    <p:sldId id="562" r:id="rId31"/>
    <p:sldId id="540" r:id="rId32"/>
    <p:sldId id="565" r:id="rId33"/>
    <p:sldId id="543" r:id="rId34"/>
    <p:sldId id="566" r:id="rId35"/>
    <p:sldId id="568" r:id="rId36"/>
    <p:sldId id="569" r:id="rId3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FFFFCC"/>
    <a:srgbClr val="CCFFCC"/>
    <a:srgbClr val="008000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4796DA-623A-4BDC-9AC9-16D7C43808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함수에 전달되는 값을 무엇이라고 하는가</a:t>
            </a:r>
            <a:r>
              <a:rPr lang="en-US" altLang="ko-KR" sz="1800" dirty="0"/>
              <a:t>? </a:t>
            </a:r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함수 안에서 전달되는 값을 받는 변수를 무엇이라고 하는가</a:t>
            </a:r>
            <a:r>
              <a:rPr lang="en-US" altLang="ko-KR" sz="1800" dirty="0"/>
              <a:t>? </a:t>
            </a:r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사용자로부터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정수를 받아서 반환하는 함수를 작성해보자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값을 반환하는 키워드는 무엇인가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en-US" altLang="ko-KR" sz="1800" dirty="0"/>
              <a:t>5. 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를 받아서 </a:t>
            </a:r>
            <a:r>
              <a:rPr lang="en-US" altLang="ko-KR" sz="1800" dirty="0" err="1"/>
              <a:t>x+y</a:t>
            </a:r>
            <a:r>
              <a:rPr lang="en-US" altLang="ko-KR" sz="1800" dirty="0"/>
              <a:t>, x-y </a:t>
            </a:r>
            <a:r>
              <a:rPr lang="ko-KR" altLang="en-US" sz="1800" dirty="0"/>
              <a:t>값을 반환하는 함수 </a:t>
            </a:r>
            <a:r>
              <a:rPr lang="en-US" altLang="ko-KR" sz="1800" dirty="0" err="1"/>
              <a:t>addsub</a:t>
            </a:r>
            <a:r>
              <a:rPr lang="en-US" altLang="ko-KR" sz="1800" dirty="0"/>
              <a:t>(x, y)</a:t>
            </a:r>
            <a:r>
              <a:rPr lang="ko-KR" altLang="en-US" sz="1800" dirty="0"/>
              <a:t>를 정의해보자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34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0DF6-9EC3-4225-8352-6829208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함수가 있는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p195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63A40-96BD-4725-B0D6-4F7A966AC136}"/>
              </a:ext>
            </a:extLst>
          </p:cNvPr>
          <p:cNvSpPr txBox="1"/>
          <p:nvPr/>
        </p:nvSpPr>
        <p:spPr>
          <a:xfrm>
            <a:off x="612648" y="2602148"/>
            <a:ext cx="7972552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def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(radius):</a:t>
            </a:r>
          </a:p>
          <a:p>
            <a:pPr latinLnBrk="1"/>
            <a:r>
              <a:rPr lang="en-US" altLang="ko-KR" sz="1600" dirty="0"/>
              <a:t>    area = 3.14*radius**2</a:t>
            </a:r>
          </a:p>
          <a:p>
            <a:pPr latinLnBrk="1"/>
            <a:r>
              <a:rPr lang="en-US" altLang="ko-KR" sz="1600" dirty="0"/>
              <a:t>    return area</a:t>
            </a:r>
          </a:p>
          <a:p>
            <a:pPr latinLnBrk="1"/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result =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(3)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반지름이 </a:t>
            </a:r>
            <a:r>
              <a:rPr lang="en-US" altLang="ko-KR" sz="1600" dirty="0"/>
              <a:t>3</a:t>
            </a:r>
            <a:r>
              <a:rPr lang="ko-KR" altLang="en-US" sz="1600" dirty="0"/>
              <a:t>인 원의 면적</a:t>
            </a:r>
            <a:r>
              <a:rPr lang="en-US" altLang="ko-KR" sz="1600" dirty="0"/>
              <a:t>=", result)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113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여러 개의 함수가 포함된 프로그램을 작성할 때에는 함수 정의 및 명령문의 순서에 주의해야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호출하기 전에 반드시 함수를 정의해야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" y="4638764"/>
            <a:ext cx="79725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result =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(3)</a:t>
            </a:r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("</a:t>
            </a:r>
            <a:r>
              <a:rPr lang="ko-KR" altLang="en-US" sz="1600" dirty="0"/>
              <a:t>반지름이 </a:t>
            </a:r>
            <a:r>
              <a:rPr lang="en-US" altLang="ko-KR" sz="1600" dirty="0"/>
              <a:t>3</a:t>
            </a:r>
            <a:r>
              <a:rPr lang="ko-KR" altLang="en-US" sz="1600" dirty="0"/>
              <a:t>인 원의 면적</a:t>
            </a:r>
            <a:r>
              <a:rPr lang="en-US" altLang="ko-KR" sz="1600" dirty="0"/>
              <a:t>=", result)</a:t>
            </a:r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(radius):</a:t>
            </a:r>
          </a:p>
          <a:p>
            <a:pPr latinLnBrk="1"/>
            <a:r>
              <a:rPr lang="en-US" altLang="ko-KR" sz="1600" dirty="0"/>
              <a:t>	area = 3.14*radius**2</a:t>
            </a:r>
          </a:p>
          <a:p>
            <a:pPr latinLnBrk="1"/>
            <a:r>
              <a:rPr lang="en-US" altLang="ko-KR" sz="1600" b="1" dirty="0"/>
              <a:t>	return</a:t>
            </a:r>
            <a:r>
              <a:rPr lang="en-US" altLang="ko-KR" sz="1600" dirty="0"/>
              <a:t> area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193" y="3057585"/>
            <a:ext cx="991851" cy="905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93" y="4987768"/>
            <a:ext cx="991851" cy="8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함수 </a:t>
            </a:r>
            <a:r>
              <a:rPr lang="ko-KR" altLang="en-US" dirty="0"/>
              <a:t>내에서는 아직 정의되지 않은 함수를 호출할 수는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2184509"/>
            <a:ext cx="7912100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def</a:t>
            </a:r>
            <a:r>
              <a:rPr lang="en-US" altLang="ko-KR" dirty="0"/>
              <a:t> main() :</a:t>
            </a:r>
          </a:p>
          <a:p>
            <a:pPr latinLnBrk="1"/>
            <a:r>
              <a:rPr lang="en-US" altLang="ko-KR" dirty="0"/>
              <a:t>    result1 = </a:t>
            </a:r>
            <a:r>
              <a:rPr lang="en-US" altLang="ko-KR" dirty="0" err="1"/>
              <a:t>get_area</a:t>
            </a:r>
            <a:r>
              <a:rPr lang="en-US" altLang="ko-KR" dirty="0"/>
              <a:t>(3)</a:t>
            </a:r>
          </a:p>
          <a:p>
            <a:pPr latinLnBrk="1"/>
            <a:r>
              <a:rPr lang="en-US" altLang="ko-KR" dirty="0"/>
              <a:t>    print("</a:t>
            </a:r>
            <a:r>
              <a:rPr lang="ko-KR" altLang="en-US" dirty="0"/>
              <a:t>반지름이 </a:t>
            </a:r>
            <a:r>
              <a:rPr lang="en-US" altLang="ko-KR" dirty="0"/>
              <a:t>3</a:t>
            </a:r>
            <a:r>
              <a:rPr lang="ko-KR" altLang="en-US" dirty="0"/>
              <a:t>인 원의 면적</a:t>
            </a:r>
            <a:r>
              <a:rPr lang="en-US" altLang="ko-KR" dirty="0"/>
              <a:t>=", result1)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get_area</a:t>
            </a:r>
            <a:r>
              <a:rPr lang="en-US" altLang="ko-KR" dirty="0"/>
              <a:t>(radius):</a:t>
            </a:r>
          </a:p>
          <a:p>
            <a:pPr latinLnBrk="1"/>
            <a:r>
              <a:rPr lang="en-US" altLang="ko-KR" dirty="0"/>
              <a:t>    area = 3.14*radius**2</a:t>
            </a:r>
          </a:p>
          <a:p>
            <a:pPr latinLnBrk="1"/>
            <a:r>
              <a:rPr lang="en-US" altLang="ko-KR" dirty="0"/>
              <a:t>    return area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main()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193" y="3057585"/>
            <a:ext cx="991851" cy="9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피자 크기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 p197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582445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20cm </a:t>
            </a:r>
            <a:r>
              <a:rPr lang="ko-KR" altLang="en-US" dirty="0" smtClean="0"/>
              <a:t>피자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시키는 것이 좋을까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30cm </a:t>
            </a:r>
            <a:r>
              <a:rPr lang="ko-KR" altLang="en-US" dirty="0" smtClean="0"/>
              <a:t>피자 하나를 시키는 것이 유리할까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원의 </a:t>
            </a:r>
            <a:r>
              <a:rPr lang="ko-KR" altLang="en-US" dirty="0"/>
              <a:t>반지름을 받아서 피자의 면적을 계산하는 함수를 작성해서 사용해보자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764" y="4686381"/>
            <a:ext cx="7766483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20cm </a:t>
            </a:r>
            <a:r>
              <a:rPr lang="ko-KR" altLang="en-US" sz="1600" dirty="0"/>
              <a:t>피자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면적</a:t>
            </a:r>
            <a:r>
              <a:rPr lang="en-US" altLang="ko-KR" sz="1600" dirty="0"/>
              <a:t>: 2512.0</a:t>
            </a:r>
            <a:endParaRPr lang="ko-KR" altLang="en-US" sz="1600" dirty="0"/>
          </a:p>
          <a:p>
            <a:r>
              <a:rPr lang="en-US" altLang="ko-KR" sz="1600" dirty="0"/>
              <a:t>30cm </a:t>
            </a:r>
            <a:r>
              <a:rPr lang="ko-KR" altLang="en-US" sz="1600" dirty="0"/>
              <a:t>피자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면적</a:t>
            </a:r>
            <a:r>
              <a:rPr lang="en-US" altLang="ko-KR" sz="1600" dirty="0"/>
              <a:t>: 2826.0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87" y="2542609"/>
            <a:ext cx="4714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 smtClean="0"/>
              <a:t>매개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p198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매개 변수가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/>
              <a:t>디폴트 인수</a:t>
            </a:r>
            <a:r>
              <a:rPr lang="en-US" altLang="ko-KR" b="1" dirty="0"/>
              <a:t>(default argument)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60" y="2527770"/>
            <a:ext cx="791204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greet(name,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):</a:t>
            </a:r>
            <a:endParaRPr lang="ko-KR" altLang="en-US" sz="1600" dirty="0"/>
          </a:p>
          <a:p>
            <a:pPr latinLnBrk="1"/>
            <a:r>
              <a:rPr lang="en-US" altLang="ko-KR" sz="1600" b="1" dirty="0"/>
              <a:t>	print</a:t>
            </a:r>
            <a:r>
              <a:rPr lang="en-US" altLang="ko-KR" sz="1600" dirty="0"/>
              <a:t>("</a:t>
            </a:r>
            <a:r>
              <a:rPr lang="ko-KR" altLang="en-US" sz="1600" dirty="0"/>
              <a:t>안녕 </a:t>
            </a:r>
            <a:r>
              <a:rPr lang="en-US" altLang="ko-KR" sz="1600" dirty="0"/>
              <a:t>", name + ', ' +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greet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철수</a:t>
            </a:r>
            <a:r>
              <a:rPr lang="en-US" altLang="ko-KR" sz="1600" dirty="0" smtClean="0"/>
              <a:t>”, ＂</a:t>
            </a:r>
            <a:r>
              <a:rPr lang="ko-KR" altLang="en-US" sz="1600" dirty="0" smtClean="0"/>
              <a:t>좋은 아침</a:t>
            </a:r>
            <a:r>
              <a:rPr lang="en-US" altLang="ko-KR" sz="1600" dirty="0" smtClean="0"/>
              <a:t>!")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08560" y="3407946"/>
            <a:ext cx="373374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안녕 </a:t>
            </a:r>
            <a:r>
              <a:rPr lang="ko-KR" altLang="en-US" sz="1600" dirty="0" smtClean="0"/>
              <a:t>철수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좋은 아침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1260" y="4373616"/>
            <a:ext cx="791204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greet(name,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별일없죠</a:t>
            </a:r>
            <a:r>
              <a:rPr lang="en-US" altLang="ko-KR" sz="1600" dirty="0"/>
              <a:t>?"):</a:t>
            </a:r>
            <a:endParaRPr lang="ko-KR" altLang="en-US" sz="1600" dirty="0"/>
          </a:p>
          <a:p>
            <a:pPr latinLnBrk="1"/>
            <a:r>
              <a:rPr lang="en-US" altLang="ko-KR" sz="1600" b="1" dirty="0"/>
              <a:t>	print</a:t>
            </a:r>
            <a:r>
              <a:rPr lang="en-US" altLang="ko-KR" sz="1600" dirty="0"/>
              <a:t>("</a:t>
            </a:r>
            <a:r>
              <a:rPr lang="ko-KR" altLang="en-US" sz="1600" dirty="0"/>
              <a:t>안녕 </a:t>
            </a:r>
            <a:r>
              <a:rPr lang="en-US" altLang="ko-KR" sz="1600" dirty="0"/>
              <a:t>", name + ', ' +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greet("</a:t>
            </a:r>
            <a:r>
              <a:rPr lang="ko-KR" altLang="en-US" sz="1600" dirty="0"/>
              <a:t>영희</a:t>
            </a:r>
            <a:r>
              <a:rPr lang="en-US" altLang="ko-KR" sz="1600" dirty="0"/>
              <a:t>")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08560" y="5269763"/>
            <a:ext cx="373374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안녕 영희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별일없죠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87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. p199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키워드 인수</a:t>
            </a:r>
            <a:r>
              <a:rPr lang="en-US" altLang="ko-KR" dirty="0"/>
              <a:t>(keyword argument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인수의 </a:t>
            </a:r>
            <a:r>
              <a:rPr lang="ko-KR" altLang="en-US" dirty="0"/>
              <a:t>이름을 명시적으로 지정해서 값을 매개 변수로 전달하는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346385"/>
            <a:ext cx="8229600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sub(x, y, z):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("x=", x, "y=", y, "z=", z)</a:t>
            </a:r>
          </a:p>
          <a:p>
            <a:pPr latinLnBrk="1"/>
            <a:endParaRPr lang="en-US" altLang="ko-KR" sz="1600" dirty="0" smtClean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sub(10, 20, 30</a:t>
            </a:r>
            <a:r>
              <a:rPr lang="en-US" altLang="ko-KR" sz="1600" dirty="0" smtClean="0"/>
              <a:t>)    # </a:t>
            </a:r>
            <a:r>
              <a:rPr lang="ko-KR" altLang="en-US" sz="1600" dirty="0" smtClean="0"/>
              <a:t>위치 인수</a:t>
            </a:r>
            <a:r>
              <a:rPr lang="en-US" altLang="ko-KR" sz="1600" dirty="0" smtClean="0"/>
              <a:t>(positional argument)</a:t>
            </a:r>
            <a:endParaRPr lang="en-US" altLang="ko-KR" sz="1600" dirty="0"/>
          </a:p>
          <a:p>
            <a:pPr latinLnBrk="1"/>
            <a:r>
              <a:rPr lang="en-US" altLang="ko-KR" sz="1600" dirty="0" smtClean="0"/>
              <a:t>X= </a:t>
            </a:r>
            <a:r>
              <a:rPr lang="en-US" altLang="ko-KR" sz="1600" dirty="0"/>
              <a:t>10 y= 20 z= 30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sub(x=10, y=20, z=30)</a:t>
            </a:r>
          </a:p>
          <a:p>
            <a:pPr latinLnBrk="1"/>
            <a:r>
              <a:rPr lang="en-US" altLang="ko-KR" sz="1600" dirty="0" smtClean="0"/>
              <a:t>X= </a:t>
            </a:r>
            <a:r>
              <a:rPr lang="en-US" altLang="ko-KR" sz="1600" dirty="0"/>
              <a:t>10 y= 20 z= 30</a:t>
            </a:r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sub(10, y=20, z=30)</a:t>
            </a:r>
          </a:p>
          <a:p>
            <a:pPr latinLnBrk="1"/>
            <a:r>
              <a:rPr lang="en-US" altLang="ko-KR" sz="1600" dirty="0" smtClean="0"/>
              <a:t>X= </a:t>
            </a:r>
            <a:r>
              <a:rPr lang="en-US" altLang="ko-KR" sz="1600" dirty="0"/>
              <a:t>10 y= 20 z= 30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sub(x=10, 20, 30</a:t>
            </a:r>
            <a:r>
              <a:rPr lang="en-US" altLang="ko-KR" sz="1600" dirty="0" smtClean="0"/>
              <a:t>)    # </a:t>
            </a:r>
            <a:r>
              <a:rPr lang="ko-KR" altLang="en-US" sz="1600" dirty="0" smtClean="0"/>
              <a:t>위치 인수와 키워드 인수가 섞일 때는 반드시 위치 인수가 키워드 인수 앞에 나와야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sub(x=10, 20, 30)</a:t>
            </a:r>
          </a:p>
          <a:p>
            <a:pPr latinLnBrk="1"/>
            <a:r>
              <a:rPr lang="en-US" altLang="ko-KR" sz="1600" dirty="0"/>
              <a:t>^</a:t>
            </a: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30244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D89AC-8E78-44EA-A93C-81EC9B58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/>
              <a:t>패턴 출력 함수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p200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68DA-DBE2-4698-9B09-336572299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기호를 가지고 다음과 같은 패턴을 출력하는 함수 </a:t>
            </a:r>
            <a:r>
              <a:rPr lang="en-US" altLang="ko-KR" dirty="0" err="1" smtClean="0"/>
              <a:t>printPattern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작성하고 테스트해보자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437728"/>
            <a:ext cx="82296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random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</a:t>
            </a:r>
            <a:r>
              <a:rPr lang="en-US" altLang="ko-KR" sz="1600" dirty="0" err="1"/>
              <a:t>printPattern</a:t>
            </a:r>
            <a:r>
              <a:rPr lang="en-US" altLang="ko-KR" sz="1600" dirty="0"/>
              <a:t>(rows=5, char="#"):</a:t>
            </a:r>
          </a:p>
          <a:p>
            <a:pPr latinLnBrk="1"/>
            <a:r>
              <a:rPr lang="en-US" altLang="ko-KR" sz="1600" dirty="0"/>
              <a:t>	for _ in range(rows):</a:t>
            </a:r>
          </a:p>
          <a:p>
            <a:pPr latinLnBrk="1"/>
            <a:r>
              <a:rPr lang="en-US" altLang="ko-KR" sz="1600" dirty="0"/>
              <a:t>		for _ in range(5):</a:t>
            </a:r>
          </a:p>
          <a:p>
            <a:pPr latinLnBrk="1"/>
            <a:r>
              <a:rPr lang="en-US" altLang="ko-KR" sz="1600" dirty="0"/>
              <a:t>			print(char, end="")</a:t>
            </a:r>
          </a:p>
          <a:p>
            <a:pPr latinLnBrk="1"/>
            <a:r>
              <a:rPr lang="en-US" altLang="ko-KR" sz="1600" dirty="0"/>
              <a:t>		print()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printPattern</a:t>
            </a:r>
            <a:r>
              <a:rPr lang="en-US" altLang="ko-KR" sz="1600" dirty="0"/>
              <a:t>(5, "A")</a:t>
            </a:r>
          </a:p>
          <a:p>
            <a:pPr latinLnBrk="1"/>
            <a:r>
              <a:rPr lang="en-US" altLang="ko-KR" sz="1600" dirty="0" err="1"/>
              <a:t>printPattern</a:t>
            </a:r>
            <a:r>
              <a:rPr lang="en-US" altLang="ko-KR" sz="1600" dirty="0"/>
              <a:t>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DC04C-DAA2-4CC7-AB57-2513CDE94D9C}"/>
              </a:ext>
            </a:extLst>
          </p:cNvPr>
          <p:cNvSpPr txBox="1"/>
          <p:nvPr/>
        </p:nvSpPr>
        <p:spPr>
          <a:xfrm>
            <a:off x="4829048" y="4513085"/>
            <a:ext cx="3654552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fi-FI" altLang="ko-KR" sz="1600" dirty="0"/>
              <a:t>AAAAA</a:t>
            </a:r>
          </a:p>
          <a:p>
            <a:r>
              <a:rPr lang="fi-FI" altLang="ko-KR" sz="1600" dirty="0"/>
              <a:t>AAAAA</a:t>
            </a:r>
          </a:p>
          <a:p>
            <a:r>
              <a:rPr lang="fi-FI" altLang="ko-KR" sz="1600" dirty="0"/>
              <a:t>AAAAA</a:t>
            </a:r>
          </a:p>
          <a:p>
            <a:r>
              <a:rPr lang="fi-FI" altLang="ko-KR" sz="1600" dirty="0"/>
              <a:t>AAAAA</a:t>
            </a:r>
          </a:p>
          <a:p>
            <a:r>
              <a:rPr lang="fi-FI" altLang="ko-KR" sz="1600" dirty="0"/>
              <a:t>AAAAA</a:t>
            </a:r>
          </a:p>
          <a:p>
            <a:r>
              <a:rPr lang="fi-FI" altLang="ko-KR" sz="1600" dirty="0"/>
              <a:t>#####</a:t>
            </a:r>
          </a:p>
          <a:p>
            <a:r>
              <a:rPr lang="fi-FI" altLang="ko-KR" sz="1600" dirty="0"/>
              <a:t>#####</a:t>
            </a:r>
          </a:p>
          <a:p>
            <a:r>
              <a:rPr lang="fi-FI" altLang="ko-KR" sz="1600" dirty="0"/>
              <a:t>#####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74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</a:t>
            </a:r>
            <a:r>
              <a:rPr lang="en-US" altLang="ko-KR" dirty="0"/>
              <a:t>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. p201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함수로 전달되는 인수의 개수가 변할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052819"/>
            <a:ext cx="8061452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varfunc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 err="1">
                <a:solidFill>
                  <a:srgbClr val="FF0000"/>
                </a:solidFill>
              </a:rPr>
              <a:t>args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): 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("</a:t>
            </a:r>
            <a:r>
              <a:rPr lang="ko-KR" altLang="en-US" sz="1600" dirty="0"/>
              <a:t>하나의 값으로 호출</a:t>
            </a:r>
            <a:r>
              <a:rPr lang="en-US" altLang="ko-KR" sz="1600" dirty="0"/>
              <a:t>")</a:t>
            </a:r>
            <a:endParaRPr lang="ko-KR" altLang="en-US" sz="1600" dirty="0"/>
          </a:p>
          <a:p>
            <a:pPr latinLnBrk="1"/>
            <a:r>
              <a:rPr lang="en-US" altLang="ko-KR" sz="1600" dirty="0" err="1"/>
              <a:t>varfunc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b="1" dirty="0" smtClean="0"/>
              <a:t>print</a:t>
            </a:r>
            <a:r>
              <a:rPr lang="en-US" altLang="ko-KR" sz="1600" dirty="0"/>
              <a:t>("</a:t>
            </a:r>
            <a:r>
              <a:rPr lang="ko-KR" altLang="en-US" sz="1600" dirty="0"/>
              <a:t>여러 개의 값으로 호출</a:t>
            </a:r>
            <a:r>
              <a:rPr lang="en-US" altLang="ko-KR" sz="1600" dirty="0"/>
              <a:t>")</a:t>
            </a:r>
            <a:endParaRPr lang="ko-KR" altLang="en-US" sz="1600" dirty="0"/>
          </a:p>
          <a:p>
            <a:pPr latinLnBrk="1"/>
            <a:r>
              <a:rPr lang="en-US" altLang="ko-KR" sz="1600" dirty="0" err="1" smtClean="0"/>
              <a:t>varfunc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>
                <a:solidFill>
                  <a:srgbClr val="FF0000"/>
                </a:solidFill>
              </a:rPr>
              <a:t>, 20, 30</a:t>
            </a:r>
            <a:r>
              <a:rPr lang="en-US" altLang="ko-KR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4322" y="2960760"/>
            <a:ext cx="2643378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하나의 값으로 호출</a:t>
            </a:r>
          </a:p>
          <a:p>
            <a:r>
              <a:rPr lang="en-US" altLang="ko-KR" sz="1600" dirty="0"/>
              <a:t>(10,)</a:t>
            </a:r>
            <a:endParaRPr lang="ko-KR" altLang="en-US" sz="1600" dirty="0"/>
          </a:p>
          <a:p>
            <a:r>
              <a:rPr lang="ko-KR" altLang="en-US" sz="1600" dirty="0"/>
              <a:t>여러 개의 값으로 호출</a:t>
            </a:r>
          </a:p>
          <a:p>
            <a:r>
              <a:rPr lang="en-US" altLang="ko-KR" sz="1600" dirty="0"/>
              <a:t>(10, 20, 30)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4181620"/>
            <a:ext cx="8061452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add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>
                <a:solidFill>
                  <a:srgbClr val="FF0000"/>
                </a:solidFill>
              </a:rPr>
              <a:t>numbers</a:t>
            </a:r>
            <a:r>
              <a:rPr lang="en-US" altLang="ko-KR" sz="1600" dirty="0"/>
              <a:t>) :</a:t>
            </a:r>
          </a:p>
          <a:p>
            <a:pPr latinLnBrk="1"/>
            <a:r>
              <a:rPr lang="en-US" altLang="ko-KR" sz="1600" dirty="0"/>
              <a:t>	sum = 0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for</a:t>
            </a:r>
            <a:r>
              <a:rPr lang="en-US" altLang="ko-KR" sz="1600" dirty="0"/>
              <a:t> n in numbers:</a:t>
            </a:r>
          </a:p>
          <a:p>
            <a:pPr latinLnBrk="1"/>
            <a:r>
              <a:rPr lang="en-US" altLang="ko-KR" sz="1600" dirty="0"/>
              <a:t>		sum = sum + n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return</a:t>
            </a:r>
            <a:r>
              <a:rPr lang="en-US" altLang="ko-KR" sz="1600" dirty="0"/>
              <a:t> sum</a:t>
            </a:r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 smtClean="0"/>
              <a:t>print</a:t>
            </a:r>
            <a:r>
              <a:rPr lang="en-US" altLang="ko-KR" sz="1600" dirty="0" smtClean="0"/>
              <a:t>(add(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>
                <a:solidFill>
                  <a:srgbClr val="FF0000"/>
                </a:solidFill>
              </a:rPr>
              <a:t>, 20</a:t>
            </a:r>
            <a:r>
              <a:rPr lang="en-US" altLang="ko-KR" sz="1600" dirty="0"/>
              <a:t>))</a:t>
            </a:r>
          </a:p>
          <a:p>
            <a:pPr latinLnBrk="1"/>
            <a:r>
              <a:rPr lang="en-US" altLang="ko-KR" sz="1600" b="1" dirty="0" smtClean="0"/>
              <a:t>print</a:t>
            </a:r>
            <a:r>
              <a:rPr lang="en-US" altLang="ko-KR" sz="1600" dirty="0" smtClean="0"/>
              <a:t>(add(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>
                <a:solidFill>
                  <a:srgbClr val="FF0000"/>
                </a:solidFill>
              </a:rPr>
              <a:t>, 20, 30</a:t>
            </a:r>
            <a:r>
              <a:rPr lang="en-US" altLang="ko-KR" sz="1600" dirty="0"/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4322" y="5859221"/>
            <a:ext cx="2643378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30</a:t>
            </a:r>
          </a:p>
          <a:p>
            <a:r>
              <a:rPr lang="en-US" altLang="ko-KR" sz="16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216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</a:t>
            </a:r>
            <a:r>
              <a:rPr lang="en-US" altLang="ko-KR" dirty="0"/>
              <a:t> </a:t>
            </a:r>
            <a:r>
              <a:rPr lang="ko-KR" altLang="en-US" dirty="0"/>
              <a:t>인수</a:t>
            </a:r>
            <a:r>
              <a:rPr lang="en-US" altLang="ko-KR" dirty="0"/>
              <a:t>. p201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설명</a:t>
            </a:r>
            <a:r>
              <a:rPr lang="en-US" altLang="ko-KR" b="1" dirty="0" smtClean="0"/>
              <a:t>)   </a:t>
            </a:r>
            <a:r>
              <a:rPr lang="ko-KR" altLang="en-US" dirty="0" smtClean="0"/>
              <a:t>매개 </a:t>
            </a:r>
            <a:r>
              <a:rPr lang="ko-KR" altLang="en-US" dirty="0"/>
              <a:t>변수 이름 앞에 이중 별표</a:t>
            </a:r>
            <a:r>
              <a:rPr lang="en-US" altLang="ko-KR" dirty="0"/>
              <a:t>(**)</a:t>
            </a:r>
            <a:r>
              <a:rPr lang="ko-KR" altLang="en-US" dirty="0"/>
              <a:t>를 사용하여 가변 길이 키워드 인수를 나타낸다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60970"/>
            <a:ext cx="8023352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myfunc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**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kwargs</a:t>
            </a:r>
            <a:r>
              <a:rPr lang="en-US" altLang="ko-KR" sz="1600" dirty="0" smtClean="0"/>
              <a:t>):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result = ""</a:t>
            </a:r>
          </a:p>
          <a:p>
            <a:pPr latinLnBrk="1"/>
            <a:r>
              <a:rPr lang="en-US" altLang="ko-KR" sz="1600" b="1" dirty="0"/>
              <a:t>	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kwargs.values</a:t>
            </a:r>
            <a:r>
              <a:rPr lang="en-US" altLang="ko-KR" sz="1600" dirty="0"/>
              <a:t>():</a:t>
            </a:r>
          </a:p>
          <a:p>
            <a:pPr latinLnBrk="1"/>
            <a:r>
              <a:rPr lang="en-US" altLang="ko-KR" sz="1600" dirty="0"/>
              <a:t>		result += </a:t>
            </a:r>
            <a:r>
              <a:rPr lang="en-US" altLang="ko-KR" sz="1600" dirty="0" err="1"/>
              <a:t>arg</a:t>
            </a:r>
            <a:endParaRPr lang="en-US" altLang="ko-KR" sz="1600" dirty="0"/>
          </a:p>
          <a:p>
            <a:pPr latinLnBrk="1"/>
            <a:r>
              <a:rPr lang="en-US" altLang="ko-KR" sz="1600" b="1" dirty="0"/>
              <a:t>	return</a:t>
            </a:r>
            <a:r>
              <a:rPr lang="en-US" altLang="ko-KR" sz="1600" dirty="0"/>
              <a:t> result</a:t>
            </a:r>
          </a:p>
          <a:p>
            <a:pPr latinLnBrk="1"/>
            <a:endParaRPr lang="en-US" altLang="ko-KR" sz="1600" b="1" dirty="0"/>
          </a:p>
          <a:p>
            <a:pPr latinLnBrk="1"/>
            <a:endParaRPr lang="en-US" altLang="ko-KR" sz="1600" b="1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myfunc</a:t>
            </a:r>
            <a:r>
              <a:rPr lang="en-US" altLang="ko-KR" sz="1600" dirty="0"/>
              <a:t>(a="Hi!", b="Mr.", c="Kim</a:t>
            </a:r>
            <a:r>
              <a:rPr lang="en-US" altLang="ko-KR" sz="1600" dirty="0" smtClean="0"/>
              <a:t>"))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95748" y="4515351"/>
            <a:ext cx="30576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err="1"/>
              <a:t>Hi!Mr.Kim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38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* 연산자로 </a:t>
            </a:r>
            <a:r>
              <a:rPr lang="ko-KR" altLang="en-US" dirty="0" err="1" smtClean="0"/>
              <a:t>언패킹하기</a:t>
            </a:r>
            <a:r>
              <a:rPr lang="en-US" altLang="ko-KR" dirty="0" smtClean="0"/>
              <a:t>. p201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단일 별표 연산자 *는 </a:t>
            </a:r>
            <a:r>
              <a:rPr lang="ko-KR" altLang="en-US" dirty="0" smtClean="0"/>
              <a:t>모든 </a:t>
            </a:r>
            <a:r>
              <a:rPr lang="ko-KR" altLang="en-US" dirty="0"/>
              <a:t>반복 가능한 객체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언패킹할</a:t>
            </a:r>
            <a:r>
              <a:rPr lang="ko-KR" altLang="en-US" dirty="0"/>
              <a:t> 수 있고 이중 별표 연산자 **는 </a:t>
            </a:r>
            <a:r>
              <a:rPr lang="ko-KR" altLang="en-US" dirty="0" err="1"/>
              <a:t>딕셔너리</a:t>
            </a:r>
            <a:r>
              <a:rPr lang="ko-KR" altLang="en-US" dirty="0"/>
              <a:t> 객체를 </a:t>
            </a:r>
            <a:r>
              <a:rPr lang="ko-KR" altLang="en-US" dirty="0" err="1"/>
              <a:t>언패킹할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48" y="2404056"/>
            <a:ext cx="3349752" cy="1444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4028911"/>
            <a:ext cx="7972552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 = [ 1 , 2 , 3 ] </a:t>
            </a:r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1 2 3</a:t>
            </a:r>
          </a:p>
          <a:p>
            <a:pPr latinLnBrk="1"/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 = [ 1 , 2 , 3 ] </a:t>
            </a:r>
          </a:p>
          <a:p>
            <a:pPr latinLnBrk="1"/>
            <a:r>
              <a:rPr lang="en-US" altLang="ko-KR" sz="1600" b="1" dirty="0"/>
              <a:t>&gt;&gt;&gt;</a:t>
            </a:r>
            <a:r>
              <a:rPr lang="en-US" altLang="ko-KR" sz="1600" dirty="0"/>
              <a:t> 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4288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. p189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프로그램은 점점 커지고 복잡해지고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</a:t>
            </a:r>
            <a:r>
              <a:rPr lang="ko-KR" altLang="en-US" dirty="0"/>
              <a:t>있는 코드들을 묶어서 전체 프로그램을 </a:t>
            </a:r>
            <a:r>
              <a:rPr lang="ko-KR" altLang="en-US" dirty="0" smtClean="0"/>
              <a:t>정리할 필요가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 smtClean="0"/>
              <a:t>그래야 전체 프로그램이 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쉬워진다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코드를 묶는 </a:t>
            </a:r>
            <a:r>
              <a:rPr lang="en-US" altLang="ko-KR" dirty="0"/>
              <a:t>3</a:t>
            </a:r>
            <a:r>
              <a:rPr lang="ko-KR" altLang="en-US" dirty="0"/>
              <a:t>가지의 방법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r>
              <a:rPr lang="en-US" altLang="ko-KR" dirty="0"/>
              <a:t>(function</a:t>
            </a:r>
            <a:r>
              <a:rPr lang="en-US" altLang="ko-KR" dirty="0" smtClean="0"/>
              <a:t>) :</a:t>
            </a:r>
            <a:r>
              <a:rPr lang="ko-KR" altLang="en-US" dirty="0" smtClean="0"/>
              <a:t> 반복적으로 </a:t>
            </a:r>
            <a:r>
              <a:rPr lang="ko-KR" altLang="en-US" dirty="0"/>
              <a:t>사용하는 코드를 묶은 것으로 프로그램의 빌딩 블록과 같다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서로 관련 있는 변수와 함수를 묶는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(module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함수나 </a:t>
            </a:r>
            <a:r>
              <a:rPr lang="ko-KR" altLang="en-US" dirty="0"/>
              <a:t>객체들을 소스 파일 안에 모은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6" y="2623359"/>
            <a:ext cx="3671976" cy="1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* 연산자로 </a:t>
            </a:r>
            <a:r>
              <a:rPr lang="ko-KR" altLang="en-US" dirty="0" err="1"/>
              <a:t>언패킹하기</a:t>
            </a:r>
            <a:r>
              <a:rPr lang="en-US" altLang="ko-KR" dirty="0"/>
              <a:t>. p201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919647"/>
            <a:ext cx="79725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sum(a, b, c):</a:t>
            </a:r>
          </a:p>
          <a:p>
            <a:pPr latinLnBrk="1"/>
            <a:r>
              <a:rPr lang="en-US" altLang="ko-KR" sz="1600" b="1" dirty="0"/>
              <a:t>	print</a:t>
            </a:r>
            <a:r>
              <a:rPr lang="en-US" altLang="ko-KR" sz="1600" dirty="0"/>
              <a:t>(a + b + c)</a:t>
            </a:r>
          </a:p>
          <a:p>
            <a:pPr latinLnBrk="1"/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alist</a:t>
            </a:r>
            <a:r>
              <a:rPr lang="en-US" altLang="ko-KR" sz="1600" dirty="0"/>
              <a:t> = [1, 2, 3]</a:t>
            </a:r>
          </a:p>
          <a:p>
            <a:pPr latinLnBrk="1"/>
            <a:r>
              <a:rPr lang="en-US" altLang="ko-KR" sz="1600" dirty="0"/>
              <a:t>sum(*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8200" y="3320030"/>
            <a:ext cx="22098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2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7F05-0B52-4AA5-9844-11B71E5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람다함수</a:t>
            </a:r>
            <a:r>
              <a:rPr lang="ko-KR" altLang="en-US" dirty="0"/>
              <a:t> </a:t>
            </a:r>
            <a:r>
              <a:rPr lang="en-US" altLang="ko-KR" dirty="0" smtClean="0"/>
              <a:t>. p203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8802-D9B3-4321-A61F-B7AAC185F1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  <a:r>
              <a:rPr lang="en-US" altLang="ko-KR" dirty="0"/>
              <a:t>(lambda 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작은 익명 함수이다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D0013-DCC8-430F-9046-26054444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91" y="2168886"/>
            <a:ext cx="3434509" cy="915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F576D-3660-4242-BDE2-01C98968E60C}"/>
              </a:ext>
            </a:extLst>
          </p:cNvPr>
          <p:cNvSpPr txBox="1"/>
          <p:nvPr/>
        </p:nvSpPr>
        <p:spPr>
          <a:xfrm>
            <a:off x="612648" y="3180229"/>
            <a:ext cx="7959852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정상적인 파이썬 함수</a:t>
            </a:r>
          </a:p>
          <a:p>
            <a:pPr latinLnBrk="1"/>
            <a:r>
              <a:rPr lang="en-US" altLang="ko-KR" sz="1600" dirty="0"/>
              <a:t>def func1(x):</a:t>
            </a:r>
          </a:p>
          <a:p>
            <a:pPr latinLnBrk="1"/>
            <a:r>
              <a:rPr lang="en-US" altLang="ko-KR" sz="1600" dirty="0"/>
              <a:t>	return x + 10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람다 함수</a:t>
            </a:r>
          </a:p>
          <a:p>
            <a:pPr latinLnBrk="1"/>
            <a:r>
              <a:rPr lang="en-US" altLang="ko-KR" sz="1600" dirty="0"/>
              <a:t>func2 = lambda x : x + 10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result = func1(2)</a:t>
            </a:r>
          </a:p>
          <a:p>
            <a:pPr latinLnBrk="1"/>
            <a:r>
              <a:rPr lang="en-US" altLang="ko-KR" sz="1600" dirty="0"/>
              <a:t>print(result)</a:t>
            </a:r>
          </a:p>
          <a:p>
            <a:pPr latinLnBrk="1"/>
            <a:r>
              <a:rPr lang="en-US" altLang="ko-KR" sz="1600" dirty="0"/>
              <a:t>result = func2(2)</a:t>
            </a:r>
          </a:p>
          <a:p>
            <a:pPr latinLnBrk="1"/>
            <a:r>
              <a:rPr lang="en-US" altLang="ko-KR" sz="1600" dirty="0"/>
              <a:t>print(result)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9099" y="5607471"/>
            <a:ext cx="1395477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12</a:t>
            </a:r>
          </a:p>
          <a:p>
            <a:r>
              <a:rPr lang="en-US" altLang="ko-KR" sz="1600" dirty="0" smtClean="0"/>
              <a:t>12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708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7F05-0B52-4AA5-9844-11B71E5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람다함수</a:t>
            </a:r>
            <a:r>
              <a:rPr lang="ko-KR" altLang="en-US" dirty="0"/>
              <a:t> </a:t>
            </a:r>
            <a:r>
              <a:rPr lang="en-US" altLang="ko-KR" dirty="0"/>
              <a:t>. p203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F576D-3660-4242-BDE2-01C98968E60C}"/>
              </a:ext>
            </a:extLst>
          </p:cNvPr>
          <p:cNvSpPr txBox="1"/>
          <p:nvPr/>
        </p:nvSpPr>
        <p:spPr>
          <a:xfrm>
            <a:off x="536448" y="1710017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func</a:t>
            </a:r>
            <a:r>
              <a:rPr lang="en-US" altLang="ko-KR" sz="1600" dirty="0"/>
              <a:t> = lambda x, y : x + y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result =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(2, 3)</a:t>
            </a:r>
          </a:p>
          <a:p>
            <a:pPr latinLnBrk="1"/>
            <a:r>
              <a:rPr lang="en-US" altLang="ko-KR" sz="1600" dirty="0"/>
              <a:t>print(result)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BD02D-1410-493E-BB58-847FEA389685}"/>
              </a:ext>
            </a:extLst>
          </p:cNvPr>
          <p:cNvSpPr txBox="1"/>
          <p:nvPr/>
        </p:nvSpPr>
        <p:spPr>
          <a:xfrm>
            <a:off x="536448" y="3302945"/>
            <a:ext cx="82296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myList</a:t>
            </a:r>
            <a:r>
              <a:rPr lang="en-US" altLang="ko-KR" sz="1600" dirty="0"/>
              <a:t> = [1, 2, 3, 4, 5, 6, 7, 8, 9]</a:t>
            </a:r>
          </a:p>
          <a:p>
            <a:pPr latinLnBrk="1"/>
            <a:r>
              <a:rPr lang="en-US" altLang="ko-KR" sz="1600" dirty="0"/>
              <a:t>result = map(lambda x: x**2,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)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699" y="2617958"/>
            <a:ext cx="31988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5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46699" y="3692399"/>
            <a:ext cx="3198877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 </a:t>
            </a:r>
            <a:r>
              <a:rPr lang="en-US" altLang="ko-KR" sz="1600" dirty="0"/>
              <a:t>[1, 4, 9, 16, 25, 36, 49, 64, 81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162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사용하는 </a:t>
            </a:r>
            <a:r>
              <a:rPr lang="ko-KR" altLang="en-US" dirty="0" smtClean="0"/>
              <a:t>이유</a:t>
            </a:r>
            <a:r>
              <a:rPr lang="en-US" altLang="ko-KR" dirty="0" smtClean="0"/>
              <a:t>. p204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36700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소스 코드의 </a:t>
            </a:r>
            <a:r>
              <a:rPr lang="ko-KR" altLang="en-US" dirty="0" err="1"/>
              <a:t>중복성을</a:t>
            </a:r>
            <a:r>
              <a:rPr lang="ko-KR" altLang="en-US" dirty="0"/>
              <a:t> 없애준다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한번 제작된 함수는 다른 프로그램을 제작할 때도 사용이 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복잡한 문제를 단순한 부분으로 분해할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21D7F-787E-42A9-B0F8-7D435ECA39BE}"/>
              </a:ext>
            </a:extLst>
          </p:cNvPr>
          <p:cNvSpPr txBox="1"/>
          <p:nvPr/>
        </p:nvSpPr>
        <p:spPr>
          <a:xfrm>
            <a:off x="1047496" y="2931327"/>
            <a:ext cx="3324352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/>
              <a:t># </a:t>
            </a:r>
            <a:r>
              <a:rPr lang="ko-KR" altLang="en-US" sz="1400" dirty="0"/>
              <a:t>숫자들의 리스트를 키보드에서 읽어 들이는 함수</a:t>
            </a:r>
          </a:p>
          <a:p>
            <a:pPr latinLnBrk="1"/>
            <a:r>
              <a:rPr lang="en-US" altLang="ko-KR" sz="1400" dirty="0"/>
              <a:t>def </a:t>
            </a:r>
            <a:r>
              <a:rPr lang="en-US" altLang="ko-KR" sz="1400" dirty="0" err="1"/>
              <a:t>read_list</a:t>
            </a:r>
            <a:r>
              <a:rPr lang="en-US" altLang="ko-KR" sz="1400" dirty="0"/>
              <a:t>() :</a:t>
            </a:r>
          </a:p>
          <a:p>
            <a:pPr latinLnBrk="1"/>
            <a:r>
              <a:rPr lang="en-US" altLang="ko-KR" sz="1400" dirty="0"/>
              <a:t>	...</a:t>
            </a:r>
          </a:p>
          <a:p>
            <a:pPr latinLnBrk="1"/>
            <a:r>
              <a:rPr lang="en-US" altLang="ko-KR" sz="1400" dirty="0"/>
              <a:t># </a:t>
            </a:r>
            <a:r>
              <a:rPr lang="ko-KR" altLang="en-US" sz="1400" dirty="0"/>
              <a:t>숫자들의 리스트를 크기순으로 정렬하는 함수</a:t>
            </a:r>
          </a:p>
          <a:p>
            <a:pPr latinLnBrk="1"/>
            <a:r>
              <a:rPr lang="en-US" altLang="ko-KR" sz="1400" dirty="0"/>
              <a:t>def </a:t>
            </a:r>
            <a:r>
              <a:rPr lang="en-US" altLang="ko-KR" sz="1400" dirty="0" err="1"/>
              <a:t>sort_list</a:t>
            </a:r>
            <a:r>
              <a:rPr lang="en-US" altLang="ko-KR" sz="1400" dirty="0"/>
              <a:t>() :</a:t>
            </a:r>
          </a:p>
          <a:p>
            <a:pPr latinLnBrk="1"/>
            <a:r>
              <a:rPr lang="en-US" altLang="ko-KR" sz="1400" dirty="0"/>
              <a:t>	...</a:t>
            </a:r>
          </a:p>
          <a:p>
            <a:pPr latinLnBrk="1"/>
            <a:r>
              <a:rPr lang="en-US" altLang="ko-KR" sz="1400" dirty="0"/>
              <a:t># </a:t>
            </a:r>
            <a:r>
              <a:rPr lang="ko-KR" altLang="en-US" sz="1400" dirty="0"/>
              <a:t>숫자들의 리스트를 화면에 출력하는 함수</a:t>
            </a:r>
          </a:p>
          <a:p>
            <a:pPr latinLnBrk="1"/>
            <a:r>
              <a:rPr lang="en-US" altLang="ko-KR" sz="1400" dirty="0"/>
              <a:t>def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() :</a:t>
            </a:r>
          </a:p>
          <a:p>
            <a:pPr latinLnBrk="1"/>
            <a:r>
              <a:rPr lang="en-US" altLang="ko-KR" sz="1400" dirty="0"/>
              <a:t>	...</a:t>
            </a:r>
          </a:p>
          <a:p>
            <a:pPr latinLnBrk="1"/>
            <a:r>
              <a:rPr lang="en-US" altLang="ko-KR" sz="1400" dirty="0"/>
              <a:t>def main() :</a:t>
            </a:r>
          </a:p>
          <a:p>
            <a:pPr latinLnBrk="1"/>
            <a:r>
              <a:rPr lang="en-US" altLang="ko-KR" sz="1400" dirty="0"/>
              <a:t>	...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dirty="0" err="1"/>
              <a:t>read_list</a:t>
            </a:r>
            <a:r>
              <a:rPr lang="en-US" altLang="ko-KR" sz="1400" dirty="0"/>
              <a:t>() 	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dirty="0" err="1"/>
              <a:t>sort_list</a:t>
            </a:r>
            <a:r>
              <a:rPr lang="en-US" altLang="ko-KR" sz="1400" dirty="0"/>
              <a:t>() 	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() 	</a:t>
            </a:r>
          </a:p>
          <a:p>
            <a:pPr latinLnBrk="1"/>
            <a:r>
              <a:rPr lang="en-US" altLang="ko-KR" sz="1400" dirty="0"/>
              <a:t>	...</a:t>
            </a:r>
          </a:p>
          <a:p>
            <a:pPr latinLnBrk="1"/>
            <a:r>
              <a:rPr lang="en-US" altLang="ko-KR" sz="1400" dirty="0"/>
              <a:t>main()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14" y="2931327"/>
            <a:ext cx="4110468" cy="24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r>
              <a:rPr lang="en-US" altLang="ko-KR" dirty="0" smtClean="0"/>
              <a:t>. p206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36700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작성할 필요성이 발생할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2050" name="Picture 2" descr="빨간별, 별표, 중요, 공부, 필기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5" t="21739" r="27081" b="29377"/>
          <a:stretch/>
        </p:blipFill>
        <p:spPr bwMode="auto">
          <a:xfrm>
            <a:off x="3292348" y="2603500"/>
            <a:ext cx="13970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사각형을 그리는 함수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. p207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582445"/>
            <a:ext cx="8153400" cy="4495800"/>
          </a:xfrm>
        </p:spPr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그래픽에서 정사각형을 그리는 함수를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013557"/>
            <a:ext cx="8229600" cy="46474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turtle </a:t>
            </a:r>
          </a:p>
          <a:p>
            <a:pPr latinLnBrk="1"/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t.shape</a:t>
            </a:r>
            <a:r>
              <a:rPr lang="en-US" altLang="ko-KR" sz="1600" dirty="0"/>
              <a:t>("turtle")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def</a:t>
            </a:r>
            <a:r>
              <a:rPr lang="en-US" altLang="ko-KR" sz="1600" dirty="0"/>
              <a:t> square(length):		# length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한변의</a:t>
            </a:r>
            <a:r>
              <a:rPr lang="ko-KR" altLang="en-US" sz="1600" dirty="0"/>
              <a:t> 길이</a:t>
            </a:r>
          </a:p>
          <a:p>
            <a:pPr latinLnBrk="1"/>
            <a:r>
              <a:rPr lang="ko-KR" altLang="en-US" sz="1600" dirty="0"/>
              <a:t>    </a:t>
            </a:r>
            <a:r>
              <a:rPr lang="en-US" altLang="ko-KR" sz="1600" dirty="0" err="1"/>
              <a:t>t.down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range(4):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(length)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t.up</a:t>
            </a:r>
            <a:r>
              <a:rPr lang="en-US" altLang="ko-KR" sz="1600" dirty="0"/>
              <a:t>()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square(100);			# square() </a:t>
            </a:r>
            <a:r>
              <a:rPr lang="ko-KR" altLang="en-US" sz="1600" dirty="0"/>
              <a:t>함수를 호출한다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 err="1"/>
              <a:t>t.forward</a:t>
            </a:r>
            <a:r>
              <a:rPr lang="en-US" altLang="ko-KR" sz="1600" dirty="0"/>
              <a:t>(120)</a:t>
            </a:r>
          </a:p>
          <a:p>
            <a:pPr latinLnBrk="1"/>
            <a:r>
              <a:rPr lang="en-US" altLang="ko-KR" sz="1600" dirty="0"/>
              <a:t>square(100);</a:t>
            </a:r>
          </a:p>
          <a:p>
            <a:pPr latinLnBrk="1"/>
            <a:r>
              <a:rPr lang="en-US" altLang="ko-KR" sz="1600" dirty="0" err="1"/>
              <a:t>t.forward</a:t>
            </a:r>
            <a:r>
              <a:rPr lang="en-US" altLang="ko-KR" sz="1600" dirty="0"/>
              <a:t>(120)</a:t>
            </a:r>
          </a:p>
          <a:p>
            <a:pPr latinLnBrk="1"/>
            <a:r>
              <a:rPr lang="en-US" altLang="ko-KR" sz="1600" dirty="0"/>
              <a:t>square(100);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turtle.done</a:t>
            </a:r>
            <a:r>
              <a:rPr lang="en-US" altLang="ko-KR" sz="1600" dirty="0"/>
              <a:t>()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2" y="5381549"/>
            <a:ext cx="3165938" cy="10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구조화 프로그래밍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. p209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582445"/>
            <a:ext cx="8153400" cy="4495800"/>
          </a:xfrm>
        </p:spPr>
        <p:txBody>
          <a:bodyPr/>
          <a:lstStyle/>
          <a:p>
            <a:pPr fontAlgn="base"/>
            <a:r>
              <a:rPr lang="ko-KR" altLang="en-US" dirty="0"/>
              <a:t>온도를 변환해주는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879" y="2093892"/>
            <a:ext cx="8043169" cy="31085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1. </a:t>
            </a:r>
            <a:r>
              <a:rPr lang="ko-KR" altLang="en-US" sz="1600" dirty="0"/>
              <a:t>섭씨 온도</a:t>
            </a:r>
            <a:r>
              <a:rPr lang="en-US" altLang="ko-KR" sz="1600" dirty="0"/>
              <a:t>-&gt;</a:t>
            </a:r>
            <a:r>
              <a:rPr lang="ko-KR" altLang="en-US" sz="1600" dirty="0"/>
              <a:t>화씨 온도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화씨 온도</a:t>
            </a:r>
            <a:r>
              <a:rPr lang="en-US" altLang="ko-KR" sz="1600" dirty="0"/>
              <a:t>-&gt;</a:t>
            </a:r>
            <a:r>
              <a:rPr lang="ko-KR" altLang="en-US" sz="1600" dirty="0"/>
              <a:t>섭씨 온도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종료</a:t>
            </a:r>
          </a:p>
          <a:p>
            <a:r>
              <a:rPr lang="ko-KR" altLang="en-US" sz="1600" dirty="0"/>
              <a:t>메뉴를 선택하세요</a:t>
            </a:r>
            <a:r>
              <a:rPr lang="en-US" altLang="ko-KR" sz="1600" dirty="0"/>
              <a:t>: 1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섭씨 온도를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37.0</a:t>
            </a:r>
            <a:endParaRPr lang="ko-KR" altLang="en-US" sz="1600" dirty="0"/>
          </a:p>
          <a:p>
            <a:r>
              <a:rPr lang="ko-KR" altLang="en-US" sz="1600" dirty="0"/>
              <a:t>화씨 온도 </a:t>
            </a:r>
            <a:r>
              <a:rPr lang="en-US" altLang="ko-KR" sz="1600" dirty="0"/>
              <a:t>= 98.6 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섭씨 온도</a:t>
            </a:r>
            <a:r>
              <a:rPr lang="en-US" altLang="ko-KR" sz="1600" dirty="0"/>
              <a:t>-&gt;</a:t>
            </a:r>
            <a:r>
              <a:rPr lang="ko-KR" altLang="en-US" sz="1600" dirty="0"/>
              <a:t>화씨 온도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화씨 온도</a:t>
            </a:r>
            <a:r>
              <a:rPr lang="en-US" altLang="ko-KR" sz="1600" dirty="0"/>
              <a:t>-&gt;</a:t>
            </a:r>
            <a:r>
              <a:rPr lang="ko-KR" altLang="en-US" sz="1600" dirty="0"/>
              <a:t>섭씨 온도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종료</a:t>
            </a:r>
          </a:p>
          <a:p>
            <a:r>
              <a:rPr lang="ko-KR" altLang="en-US" sz="1600" dirty="0"/>
              <a:t>메뉴를 선택하세요</a:t>
            </a:r>
            <a:r>
              <a:rPr lang="en-US" altLang="ko-KR" sz="1600" dirty="0"/>
              <a:t>: 3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8" y="2526855"/>
            <a:ext cx="3798602" cy="22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A819C-97CC-4577-96B3-9ABBC3DA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로또 번호 생성하는 함수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p211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로또 </a:t>
            </a:r>
            <a:r>
              <a:rPr lang="ko-KR" altLang="en-US" dirty="0"/>
              <a:t>번호를 생성하는 함수를 작성하고 테스트해보자</a:t>
            </a:r>
            <a:r>
              <a:rPr lang="en-US" altLang="ko-KR" dirty="0"/>
              <a:t>. </a:t>
            </a:r>
            <a:r>
              <a:rPr lang="ko-KR" altLang="en-US" dirty="0"/>
              <a:t>로또 번호는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숫자 </a:t>
            </a:r>
            <a:r>
              <a:rPr lang="en-US" altLang="ko-KR" dirty="0"/>
              <a:t>6</a:t>
            </a:r>
            <a:r>
              <a:rPr lang="ko-KR" altLang="en-US" dirty="0"/>
              <a:t>개로 이루어진다</a:t>
            </a:r>
            <a:r>
              <a:rPr lang="en-US" altLang="ko-KR" dirty="0"/>
              <a:t>. </a:t>
            </a:r>
            <a:r>
              <a:rPr lang="ko-KR" altLang="en-US" dirty="0"/>
              <a:t>숫자가 중복되면 안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B35FB-6A83-465C-8A43-EDB323EB9191}"/>
              </a:ext>
            </a:extLst>
          </p:cNvPr>
          <p:cNvSpPr txBox="1"/>
          <p:nvPr/>
        </p:nvSpPr>
        <p:spPr>
          <a:xfrm>
            <a:off x="612648" y="2518289"/>
            <a:ext cx="82296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[36, 43, 26, 45, 24, 11]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3049012"/>
            <a:ext cx="82296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random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</a:t>
            </a:r>
            <a:r>
              <a:rPr lang="en-US" altLang="ko-KR" sz="1600" dirty="0" err="1"/>
              <a:t>getLotto</a:t>
            </a:r>
            <a:r>
              <a:rPr lang="en-US" altLang="ko-KR" sz="1600" dirty="0"/>
              <a:t>() : 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= []		# </a:t>
            </a:r>
            <a:r>
              <a:rPr lang="ko-KR" altLang="en-US" sz="1600" dirty="0"/>
              <a:t>공백 리스트 생성</a:t>
            </a:r>
          </a:p>
          <a:p>
            <a:pPr latinLnBrk="1"/>
            <a:r>
              <a:rPr lang="ko-KR" altLang="en-US" sz="1600" dirty="0"/>
              <a:t>	</a:t>
            </a:r>
            <a:r>
              <a:rPr lang="en-US" altLang="ko-KR" sz="1600" dirty="0"/>
              <a:t>while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) != 6:	# 6</a:t>
            </a:r>
            <a:r>
              <a:rPr lang="ko-KR" altLang="en-US" sz="1600" dirty="0"/>
              <a:t>개의 숫자가 생성될 때까지 반복</a:t>
            </a:r>
          </a:p>
          <a:p>
            <a:pPr latinLnBrk="1"/>
            <a:r>
              <a:rPr lang="ko-KR" altLang="en-US" sz="1600" dirty="0"/>
              <a:t>		</a:t>
            </a:r>
            <a:r>
              <a:rPr lang="en-US" altLang="ko-KR" sz="1600" dirty="0"/>
              <a:t>number = 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(1, 45)	# 1</a:t>
            </a:r>
            <a:r>
              <a:rPr lang="ko-KR" altLang="en-US" sz="1600" dirty="0"/>
              <a:t>부터 </a:t>
            </a:r>
            <a:r>
              <a:rPr lang="en-US" altLang="ko-KR" sz="1600" dirty="0"/>
              <a:t>45 </a:t>
            </a:r>
            <a:r>
              <a:rPr lang="ko-KR" altLang="en-US" sz="1600" dirty="0"/>
              <a:t>사이의 난수 생성</a:t>
            </a:r>
          </a:p>
          <a:p>
            <a:pPr latinLnBrk="1"/>
            <a:r>
              <a:rPr lang="ko-KR" altLang="en-US" sz="1600" dirty="0"/>
              <a:t>		</a:t>
            </a:r>
            <a:r>
              <a:rPr lang="en-US" altLang="ko-KR" sz="1600" dirty="0"/>
              <a:t>if number not in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: 	# </a:t>
            </a:r>
            <a:r>
              <a:rPr lang="ko-KR" altLang="en-US" sz="1600" dirty="0"/>
              <a:t>리스트에 숫자가 없으면 </a:t>
            </a:r>
          </a:p>
          <a:p>
            <a:pPr latinLnBrk="1"/>
            <a:r>
              <a:rPr lang="ko-KR" altLang="en-US" sz="1600" dirty="0"/>
              <a:t>			</a:t>
            </a:r>
            <a:r>
              <a:rPr lang="en-US" altLang="ko-KR" sz="1600" dirty="0" err="1"/>
              <a:t>myList.append</a:t>
            </a:r>
            <a:r>
              <a:rPr lang="en-US" altLang="ko-KR" sz="1600" dirty="0"/>
              <a:t>(number)	# </a:t>
            </a:r>
            <a:r>
              <a:rPr lang="ko-KR" altLang="en-US" sz="1600" dirty="0"/>
              <a:t>리스트에 난수를 추가</a:t>
            </a:r>
          </a:p>
          <a:p>
            <a:pPr latinLnBrk="1"/>
            <a:r>
              <a:rPr lang="ko-KR" altLang="en-US" sz="1600" dirty="0"/>
              <a:t>	</a:t>
            </a:r>
            <a:r>
              <a:rPr lang="en-US" altLang="ko-KR" sz="1600" dirty="0"/>
              <a:t>return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			# </a:t>
            </a:r>
            <a:r>
              <a:rPr lang="ko-KR" altLang="en-US" sz="1600" dirty="0"/>
              <a:t>리스트를 반환한다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lottoList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getLotto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/>
              <a:t>print(</a:t>
            </a:r>
            <a:r>
              <a:rPr lang="en-US" altLang="ko-KR" sz="1600" dirty="0" err="1"/>
              <a:t>lottoList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888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범위</a:t>
            </a:r>
            <a:r>
              <a:rPr lang="en-US" altLang="ko-KR" dirty="0" smtClean="0"/>
              <a:t>. p212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920B7-7A51-4D79-A0D1-8CA9B62421E0}"/>
              </a:ext>
            </a:extLst>
          </p:cNvPr>
          <p:cNvSpPr txBox="1"/>
          <p:nvPr/>
        </p:nvSpPr>
        <p:spPr>
          <a:xfrm>
            <a:off x="782637" y="5190505"/>
            <a:ext cx="7485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700" b="0" i="0" u="none" strike="noStrike" baseline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지역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</a:rPr>
              <a:t>(local variable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전역 변수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(global variable)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10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p212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248" y="2882910"/>
            <a:ext cx="7947152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def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():</a:t>
            </a:r>
          </a:p>
          <a:p>
            <a:pPr latinLnBrk="1"/>
            <a:r>
              <a:rPr lang="en-US" altLang="ko-KR" sz="1600" dirty="0"/>
              <a:t>  x = 100</a:t>
            </a:r>
          </a:p>
          <a:p>
            <a:pPr latinLnBrk="1"/>
            <a:r>
              <a:rPr lang="en-US" altLang="ko-KR" sz="1600" dirty="0"/>
              <a:t>  print(x)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func</a:t>
            </a:r>
            <a:r>
              <a:rPr lang="en-US" altLang="ko-KR" sz="16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5448" y="4067850"/>
            <a:ext cx="26512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100</a:t>
            </a:r>
            <a:endParaRPr lang="ko-KR" altLang="en-US" sz="1600" dirty="0"/>
          </a:p>
        </p:txBody>
      </p:sp>
      <p:sp>
        <p:nvSpPr>
          <p:cNvPr id="7" name="설명선 2 6"/>
          <p:cNvSpPr/>
          <p:nvPr/>
        </p:nvSpPr>
        <p:spPr>
          <a:xfrm>
            <a:off x="2943498" y="3046180"/>
            <a:ext cx="1336402" cy="3633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554"/>
              <a:gd name="adj6" fmla="val -93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지역변수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920B7-7A51-4D79-A0D1-8CA9B62421E0}"/>
              </a:ext>
            </a:extLst>
          </p:cNvPr>
          <p:cNvSpPr txBox="1"/>
          <p:nvPr/>
        </p:nvSpPr>
        <p:spPr>
          <a:xfrm>
            <a:off x="782637" y="5190505"/>
            <a:ext cx="7485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700" b="0" i="0" u="none" strike="noStrike" baseline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함수 안에서 생성되는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변수</a:t>
            </a:r>
            <a:endParaRPr lang="en-US" altLang="ko-KR" dirty="0" smtClean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함수가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종료되면 사라지게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. 189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 </a:t>
            </a:r>
            <a:r>
              <a:rPr lang="ko-KR" altLang="en-US" dirty="0"/>
              <a:t>작업을 수행하는 명령어들의 모음에 이름을 붙인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rint(), input(), abs(), …</a:t>
            </a:r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작업에 필요한 데이터를 전달받을 수 있으며</a:t>
            </a:r>
            <a:r>
              <a:rPr lang="en-US" altLang="ko-KR" dirty="0"/>
              <a:t>, </a:t>
            </a:r>
            <a:r>
              <a:rPr lang="ko-KR" altLang="en-US" dirty="0"/>
              <a:t>작업이 완료된 후에는 작업의 결과를 </a:t>
            </a:r>
            <a:r>
              <a:rPr lang="ko-KR" altLang="en-US" dirty="0" err="1"/>
              <a:t>호출자에게</a:t>
            </a:r>
            <a:r>
              <a:rPr lang="ko-KR" altLang="en-US" dirty="0"/>
              <a:t> 반환할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8" y="3369660"/>
            <a:ext cx="5406662" cy="2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0D00-CA4A-4160-9276-05D2A74A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p212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1EA-7D0A-4FAB-A8E3-A5B12191E838}"/>
              </a:ext>
            </a:extLst>
          </p:cNvPr>
          <p:cNvSpPr txBox="1"/>
          <p:nvPr/>
        </p:nvSpPr>
        <p:spPr>
          <a:xfrm>
            <a:off x="574548" y="2634327"/>
            <a:ext cx="8074152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gx</a:t>
            </a:r>
            <a:r>
              <a:rPr lang="en-US" altLang="ko-KR" sz="1600" dirty="0"/>
              <a:t> = 100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func1():</a:t>
            </a:r>
          </a:p>
          <a:p>
            <a:pPr latinLnBrk="1"/>
            <a:r>
              <a:rPr lang="en-US" altLang="ko-KR" sz="1600" dirty="0"/>
              <a:t>  print(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		# </a:t>
            </a:r>
            <a:r>
              <a:rPr lang="ko-KR" altLang="en-US" sz="1600" dirty="0"/>
              <a:t>전역 변수 사용 가능</a:t>
            </a:r>
          </a:p>
          <a:p>
            <a:pPr latinLnBrk="1"/>
            <a:endParaRPr lang="ko-KR" altLang="en-US" sz="1600" dirty="0"/>
          </a:p>
          <a:p>
            <a:pPr latinLnBrk="1"/>
            <a:r>
              <a:rPr lang="en-US" altLang="ko-KR" sz="1600" dirty="0"/>
              <a:t>def func2():</a:t>
            </a:r>
          </a:p>
          <a:p>
            <a:pPr latinLnBrk="1"/>
            <a:r>
              <a:rPr lang="en-US" altLang="ko-KR" sz="1600" dirty="0"/>
              <a:t>  print(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		# </a:t>
            </a:r>
            <a:r>
              <a:rPr lang="ko-KR" altLang="en-US" sz="1600" dirty="0"/>
              <a:t>전역 변수 사용 가능</a:t>
            </a:r>
          </a:p>
          <a:p>
            <a:pPr latinLnBrk="1"/>
            <a:endParaRPr lang="ko-KR" altLang="en-US" sz="1600" dirty="0"/>
          </a:p>
          <a:p>
            <a:pPr latinLnBrk="1"/>
            <a:r>
              <a:rPr lang="en-US" altLang="ko-KR" sz="1600" dirty="0"/>
              <a:t>func1()</a:t>
            </a:r>
          </a:p>
          <a:p>
            <a:pPr latinLnBrk="1"/>
            <a:r>
              <a:rPr lang="en-US" altLang="ko-KR" sz="1600" dirty="0"/>
              <a:t>func2()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함수의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외부에서 생성된 변수</a:t>
            </a:r>
            <a:endParaRPr lang="en-US" altLang="ko-KR" dirty="0" smtClean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프로그램 어디서나 사용할 수 있다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0496" y="5019595"/>
            <a:ext cx="2651252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100</a:t>
            </a:r>
          </a:p>
          <a:p>
            <a:r>
              <a:rPr lang="en-US" altLang="ko-KR" sz="1600" dirty="0" smtClean="0"/>
              <a:t>100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382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함수 안에서 전역 변수 </a:t>
            </a:r>
            <a:r>
              <a:rPr lang="ko-KR" altLang="en-US" dirty="0" smtClean="0"/>
              <a:t>변경하기</a:t>
            </a:r>
            <a:r>
              <a:rPr lang="en-US" altLang="ko-KR" dirty="0" smtClean="0"/>
              <a:t>. p213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425710"/>
            <a:ext cx="7807452" cy="3108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gx</a:t>
            </a:r>
            <a:r>
              <a:rPr lang="en-US" altLang="ko-KR" sz="1600" dirty="0"/>
              <a:t> = 100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func1() :</a:t>
            </a:r>
          </a:p>
          <a:p>
            <a:pPr latinLnBrk="1"/>
            <a:r>
              <a:rPr lang="en-US" altLang="ko-KR" sz="1600" dirty="0"/>
              <a:t>    print("func1() :",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func2() 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 = 200		# </a:t>
            </a:r>
            <a:r>
              <a:rPr lang="ko-KR" altLang="en-US" sz="1600" dirty="0"/>
              <a:t>여기서 지역 변수 </a:t>
            </a:r>
            <a:r>
              <a:rPr lang="en-US" altLang="ko-KR" sz="1600" dirty="0" err="1"/>
              <a:t>gx</a:t>
            </a:r>
            <a:r>
              <a:rPr lang="ko-KR" altLang="en-US" sz="1600" dirty="0"/>
              <a:t>가 생성된다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    print("func2() :",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	# </a:t>
            </a:r>
            <a:r>
              <a:rPr lang="ko-KR" altLang="en-US" sz="1600" dirty="0"/>
              <a:t>지역 변수 </a:t>
            </a:r>
            <a:r>
              <a:rPr lang="en-US" altLang="ko-KR" sz="1600" dirty="0" err="1"/>
              <a:t>gx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myfunc1()</a:t>
            </a:r>
          </a:p>
          <a:p>
            <a:pPr latinLnBrk="1"/>
            <a:r>
              <a:rPr lang="en-US" altLang="ko-KR" sz="1600" dirty="0"/>
              <a:t>myfunc2()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외부</a:t>
            </a:r>
            <a:r>
              <a:rPr lang="en-US" altLang="ko-KR" sz="1600" dirty="0"/>
              <a:t>: 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1248" y="5072588"/>
            <a:ext cx="450545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func1() : 100</a:t>
            </a:r>
          </a:p>
          <a:p>
            <a:r>
              <a:rPr lang="en-US" altLang="ko-KR" dirty="0"/>
              <a:t>func2() : 200</a:t>
            </a:r>
          </a:p>
          <a:p>
            <a:r>
              <a:rPr lang="ko-KR" altLang="en-US" dirty="0"/>
              <a:t>외부</a:t>
            </a:r>
            <a:r>
              <a:rPr lang="en-US" altLang="ko-KR" dirty="0"/>
              <a:t>:  100</a:t>
            </a:r>
          </a:p>
        </p:txBody>
      </p:sp>
      <p:sp>
        <p:nvSpPr>
          <p:cNvPr id="6" name="설명선 2 5"/>
          <p:cNvSpPr/>
          <p:nvPr/>
        </p:nvSpPr>
        <p:spPr>
          <a:xfrm>
            <a:off x="4325796" y="2971800"/>
            <a:ext cx="3129104" cy="651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4546"/>
              <a:gd name="adj6" fmla="val -78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안에서 변수에 값을 저장하면 새로운 지역 변수가 생성된다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함수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안에서 </a:t>
            </a:r>
            <a:r>
              <a:rPr lang="ko-KR" altLang="en-US" dirty="0" err="1" smtClean="0">
                <a:solidFill>
                  <a:srgbClr val="000000"/>
                </a:solidFill>
                <a:latin typeface="굴림" panose="020B0600000101010101" pitchFamily="50" charset="-127"/>
              </a:rPr>
              <a:t>전역변수에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값을 저장하면 새로운 </a:t>
            </a:r>
            <a:r>
              <a:rPr lang="ko-KR" altLang="en-US" dirty="0" err="1" smtClean="0">
                <a:solidFill>
                  <a:srgbClr val="000000"/>
                </a:solidFill>
                <a:latin typeface="굴림" panose="020B0600000101010101" pitchFamily="50" charset="-127"/>
              </a:rPr>
              <a:t>지역변수로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만들어진다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63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함수 안에서 전역 변수 </a:t>
            </a:r>
            <a:r>
              <a:rPr lang="ko-KR" altLang="en-US" dirty="0" smtClean="0"/>
              <a:t>변경하기</a:t>
            </a:r>
            <a:r>
              <a:rPr lang="en-US" altLang="ko-KR" dirty="0" smtClean="0"/>
              <a:t>. p214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1C49E-9E46-4203-B1A6-C2CDBF0E5C74}"/>
              </a:ext>
            </a:extLst>
          </p:cNvPr>
          <p:cNvSpPr txBox="1"/>
          <p:nvPr/>
        </p:nvSpPr>
        <p:spPr>
          <a:xfrm>
            <a:off x="612648" y="2438410"/>
            <a:ext cx="7985252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gx</a:t>
            </a:r>
            <a:r>
              <a:rPr lang="en-US" altLang="ko-KR" sz="1600" dirty="0"/>
              <a:t> = 100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func1() :</a:t>
            </a:r>
          </a:p>
          <a:p>
            <a:pPr latinLnBrk="1"/>
            <a:r>
              <a:rPr lang="en-US" altLang="ko-KR" sz="1600" dirty="0"/>
              <a:t>    print("func1() :",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def func2() 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global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			# </a:t>
            </a:r>
            <a:r>
              <a:rPr lang="ko-KR" altLang="en-US" sz="1600" dirty="0"/>
              <a:t>전역 변수 </a:t>
            </a:r>
            <a:r>
              <a:rPr lang="en-US" altLang="ko-KR" sz="1600" dirty="0" err="1"/>
              <a:t>gx</a:t>
            </a:r>
            <a:r>
              <a:rPr lang="ko-KR" altLang="en-US" sz="1600" dirty="0"/>
              <a:t>를 사용하겠음</a:t>
            </a:r>
          </a:p>
          <a:p>
            <a:pPr latinLnBrk="1"/>
            <a:r>
              <a:rPr lang="ko-KR" altLang="en-US" sz="1600" dirty="0"/>
              <a:t>   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 = 200			# </a:t>
            </a:r>
            <a:r>
              <a:rPr lang="ko-KR" altLang="en-US" sz="1600" dirty="0"/>
              <a:t>전역 변수 </a:t>
            </a:r>
            <a:r>
              <a:rPr lang="en-US" altLang="ko-KR" sz="1600" dirty="0" err="1"/>
              <a:t>gx</a:t>
            </a:r>
            <a:r>
              <a:rPr lang="ko-KR" altLang="en-US" sz="1600" dirty="0"/>
              <a:t>가 </a:t>
            </a:r>
            <a:r>
              <a:rPr lang="en-US" altLang="ko-KR" sz="1600" dirty="0"/>
              <a:t>200</a:t>
            </a:r>
            <a:r>
              <a:rPr lang="ko-KR" altLang="en-US" sz="1600" dirty="0"/>
              <a:t>으로 변경</a:t>
            </a:r>
          </a:p>
          <a:p>
            <a:pPr latinLnBrk="1"/>
            <a:r>
              <a:rPr lang="ko-KR" altLang="en-US" sz="1600" dirty="0"/>
              <a:t>    </a:t>
            </a:r>
            <a:r>
              <a:rPr lang="en-US" altLang="ko-KR" sz="1600" dirty="0"/>
              <a:t>print("func2() :",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myfunc1()</a:t>
            </a:r>
          </a:p>
          <a:p>
            <a:pPr latinLnBrk="1"/>
            <a:r>
              <a:rPr lang="en-US" altLang="ko-KR" sz="1600" dirty="0"/>
              <a:t>myfunc2()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외부</a:t>
            </a:r>
            <a:r>
              <a:rPr lang="en-US" altLang="ko-KR" sz="1600" dirty="0"/>
              <a:t>: ", </a:t>
            </a:r>
            <a:r>
              <a:rPr lang="en-US" altLang="ko-KR" sz="1600" dirty="0" err="1"/>
              <a:t>gx</a:t>
            </a:r>
            <a:r>
              <a:rPr lang="en-US" altLang="ko-KR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2EA6F-3F39-4128-BCE1-B0BCC3BC44AF}"/>
              </a:ext>
            </a:extLst>
          </p:cNvPr>
          <p:cNvSpPr txBox="1"/>
          <p:nvPr/>
        </p:nvSpPr>
        <p:spPr>
          <a:xfrm>
            <a:off x="3533648" y="5199132"/>
            <a:ext cx="434035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func1() : 100</a:t>
            </a:r>
          </a:p>
          <a:p>
            <a:r>
              <a:rPr lang="en-US" altLang="ko-KR" dirty="0"/>
              <a:t>func2() : 200</a:t>
            </a:r>
          </a:p>
          <a:p>
            <a:r>
              <a:rPr lang="ko-KR" altLang="en-US" dirty="0"/>
              <a:t>외부</a:t>
            </a:r>
            <a:r>
              <a:rPr lang="en-US" altLang="ko-KR" dirty="0"/>
              <a:t>:  200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9DB0E2-6520-4561-9A41-7CCACB30D7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함수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안에서 전역 변수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의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 값을 변경하고 싶다면 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global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키워드를 사용한다</a:t>
            </a:r>
            <a:r>
              <a:rPr lang="en-US" altLang="ko-KR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43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함수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p215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82445"/>
                <a:ext cx="8153400" cy="4495800"/>
              </a:xfrm>
            </p:spPr>
            <p:txBody>
              <a:bodyPr/>
              <a:lstStyle/>
              <a:p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을 계산하는 함수를 작성하고 이 함수를 이용하여 화면에 </a:t>
                </a:r>
                <a:r>
                  <a:rPr lang="en-US" altLang="ko-KR" dirty="0"/>
                  <a:t>f(x)</a:t>
                </a:r>
                <a:r>
                  <a:rPr lang="ko-KR" altLang="en-US" dirty="0"/>
                  <a:t>를 그려보자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82445"/>
                <a:ext cx="8153400" cy="4495800"/>
              </a:xfrm>
              <a:blipFill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6948" y="2362517"/>
            <a:ext cx="7845552" cy="4248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turtle </a:t>
            </a:r>
          </a:p>
          <a:p>
            <a:pPr latinLnBrk="1"/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t.shape</a:t>
            </a:r>
            <a:r>
              <a:rPr lang="en-US" altLang="ko-KR" sz="1600" dirty="0"/>
              <a:t>("turtle")</a:t>
            </a:r>
          </a:p>
          <a:p>
            <a:pPr latinLnBrk="1"/>
            <a:r>
              <a:rPr lang="en-US" altLang="ko-KR" sz="1600" dirty="0" err="1"/>
              <a:t>t.speed</a:t>
            </a:r>
            <a:r>
              <a:rPr lang="en-US" altLang="ko-KR" sz="1600" dirty="0"/>
              <a:t>(0)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def</a:t>
            </a:r>
            <a:r>
              <a:rPr lang="en-US" altLang="ko-KR" sz="1600" dirty="0"/>
              <a:t> f(x):</a:t>
            </a:r>
          </a:p>
          <a:p>
            <a:pPr latinLnBrk="1"/>
            <a:r>
              <a:rPr lang="en-US" altLang="ko-KR" sz="1600" dirty="0"/>
              <a:t>    return x**2+1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t.goto</a:t>
            </a:r>
            <a:r>
              <a:rPr lang="en-US" altLang="ko-KR" sz="1600" dirty="0"/>
              <a:t>(200, 0)</a:t>
            </a:r>
          </a:p>
          <a:p>
            <a:pPr latinLnBrk="1"/>
            <a:r>
              <a:rPr lang="en-US" altLang="ko-KR" sz="1600" dirty="0" err="1"/>
              <a:t>t.goto</a:t>
            </a:r>
            <a:r>
              <a:rPr lang="en-US" altLang="ko-KR" sz="1600" dirty="0"/>
              <a:t>(0, 0)</a:t>
            </a:r>
          </a:p>
          <a:p>
            <a:pPr latinLnBrk="1"/>
            <a:r>
              <a:rPr lang="en-US" altLang="ko-KR" sz="1600" dirty="0" err="1"/>
              <a:t>t.goto</a:t>
            </a:r>
            <a:r>
              <a:rPr lang="en-US" altLang="ko-KR" sz="1600" dirty="0"/>
              <a:t>(0, 200)</a:t>
            </a:r>
          </a:p>
          <a:p>
            <a:pPr latinLnBrk="1"/>
            <a:r>
              <a:rPr lang="en-US" altLang="ko-KR" sz="1600" dirty="0" err="1"/>
              <a:t>t.goto</a:t>
            </a:r>
            <a:r>
              <a:rPr lang="en-US" altLang="ko-KR" sz="1600" dirty="0"/>
              <a:t>(0, 0)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x in range(150):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t.goto</a:t>
            </a:r>
            <a:r>
              <a:rPr lang="en-US" altLang="ko-KR" sz="1600" dirty="0"/>
              <a:t>(x,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(0.01*f(x)))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turtle.done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92" y="2844800"/>
            <a:ext cx="23528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4666-FE0D-494D-906D-58D970D2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en-US" altLang="ko-KR" dirty="0"/>
              <a:t>ATM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>. p216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FF4D-061F-403B-9F92-7B72C6398D62}"/>
              </a:ext>
            </a:extLst>
          </p:cNvPr>
          <p:cNvSpPr txBox="1"/>
          <p:nvPr/>
        </p:nvSpPr>
        <p:spPr>
          <a:xfrm>
            <a:off x="612648" y="1769773"/>
            <a:ext cx="822960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핀 번호를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1234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잔액 보기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인출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저금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번호를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잔액은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잔액 보기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인출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저금	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4-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번호를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금액을 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10000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잔액은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1A1F5-635E-4389-8187-88A635B0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96" y="4756642"/>
            <a:ext cx="1117446" cy="12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4666-FE0D-494D-906D-58D970D2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p218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289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4666-FE0D-494D-906D-58D970D2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p221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06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. p190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프로그램을 작성하다 보면 동일한 처리를 반복해야 하는 경우가 많이 발생한다</a:t>
            </a:r>
            <a:r>
              <a:rPr lang="en-US" altLang="ko-KR" dirty="0"/>
              <a:t>.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이미 작성한 </a:t>
            </a:r>
            <a:r>
              <a:rPr lang="ko-KR" altLang="en-US" dirty="0"/>
              <a:t>코드를 재활용하여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함수를 이용하면 우리가 여러 번 반복해야 되는 처리 단계를 하나로 모아서 필요할 때 언제든지 호출하여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705"/>
          <a:stretch/>
        </p:blipFill>
        <p:spPr>
          <a:xfrm>
            <a:off x="1863599" y="2444300"/>
            <a:ext cx="2007274" cy="1562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9F01E-F23D-4471-8290-6BF10AB1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2" y="2444300"/>
            <a:ext cx="2491127" cy="1669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753"/>
          <a:stretch/>
        </p:blipFill>
        <p:spPr>
          <a:xfrm>
            <a:off x="2126017" y="5016500"/>
            <a:ext cx="505496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</a:t>
            </a:r>
            <a:r>
              <a:rPr lang="ko-KR" altLang="en-US" dirty="0" smtClean="0"/>
              <a:t>호출하기</a:t>
            </a:r>
            <a:r>
              <a:rPr lang="en-US" altLang="ko-KR" dirty="0" smtClean="0"/>
              <a:t>. p191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C7B7CB6-CAEF-4724-BC09-0E42846297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7393"/>
          <a:stretch/>
        </p:blipFill>
        <p:spPr>
          <a:xfrm>
            <a:off x="711201" y="2106826"/>
            <a:ext cx="7747178" cy="3482547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함수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 p192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  <a:r>
              <a:rPr lang="en-US" altLang="ko-KR" dirty="0"/>
              <a:t>(function call)</a:t>
            </a:r>
            <a:r>
              <a:rPr lang="ko-KR" altLang="en-US" dirty="0"/>
              <a:t>이란 </a:t>
            </a:r>
            <a:r>
              <a:rPr lang="en-US" altLang="ko-KR" dirty="0" err="1"/>
              <a:t>get_area</a:t>
            </a:r>
            <a:r>
              <a:rPr lang="en-US" altLang="ko-KR" dirty="0"/>
              <a:t>()</a:t>
            </a:r>
            <a:r>
              <a:rPr lang="ko-KR" altLang="en-US" dirty="0"/>
              <a:t>과 같이 함수의 이름을 써주는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함수가 </a:t>
            </a:r>
            <a:r>
              <a:rPr lang="ko-KR" altLang="en-US" dirty="0"/>
              <a:t>호출되면 함수 안에 있는 문장들이 실행되며 실행이 끝나면 호출한 위치로 되돌아간다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함수는 일단 작성되면 몇 번이라도 호출이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r>
              <a:rPr lang="ko-KR" altLang="en-US" dirty="0" smtClean="0"/>
              <a:t>  이것이 함수의 가장 큰 장점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79" y="2630842"/>
            <a:ext cx="6747519" cy="26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값 전달하기</a:t>
            </a:r>
            <a:r>
              <a:rPr lang="en-US" altLang="ko-KR" dirty="0" smtClean="0"/>
              <a:t>. p192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7385" b="5270"/>
          <a:stretch/>
        </p:blipFill>
        <p:spPr>
          <a:xfrm>
            <a:off x="1725384" y="2569453"/>
            <a:ext cx="5216875" cy="195688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인수</a:t>
            </a:r>
            <a:r>
              <a:rPr lang="en-US" altLang="ko-KR" dirty="0"/>
              <a:t>(argument) </a:t>
            </a:r>
            <a:r>
              <a:rPr lang="ko-KR" altLang="en-US" dirty="0"/>
              <a:t>또는 </a:t>
            </a:r>
            <a:r>
              <a:rPr lang="ko-KR" altLang="en-US" dirty="0" smtClean="0"/>
              <a:t>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전달되는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dirty="0"/>
              <a:t>매개 변수</a:t>
            </a:r>
            <a:r>
              <a:rPr lang="en-US" altLang="ko-KR" dirty="0"/>
              <a:t>(parameter)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인수를 전달받는 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4576470"/>
            <a:ext cx="75311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(radius):</a:t>
            </a:r>
          </a:p>
          <a:p>
            <a:pPr latinLnBrk="1"/>
            <a:r>
              <a:rPr lang="en-US" altLang="ko-KR" sz="1600" dirty="0"/>
              <a:t>    area = 3.14*radius**2</a:t>
            </a:r>
          </a:p>
          <a:p>
            <a:pPr latinLnBrk="1"/>
            <a:r>
              <a:rPr lang="en-US" altLang="ko-KR" sz="1600" dirty="0"/>
              <a:t>    return area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result = </a:t>
            </a:r>
            <a:r>
              <a:rPr lang="en-US" altLang="ko-KR" sz="1600" dirty="0" err="1"/>
              <a:t>get_area</a:t>
            </a:r>
            <a:r>
              <a:rPr lang="en-US" altLang="ko-KR" sz="1600" dirty="0"/>
              <a:t>(3)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반지름이 </a:t>
            </a:r>
            <a:r>
              <a:rPr lang="en-US" altLang="ko-KR" sz="1600" dirty="0"/>
              <a:t>3</a:t>
            </a:r>
            <a:r>
              <a:rPr lang="ko-KR" altLang="en-US" sz="1600" dirty="0"/>
              <a:t>인 원의 면적</a:t>
            </a:r>
            <a:r>
              <a:rPr lang="en-US" altLang="ko-KR" sz="1600" dirty="0"/>
              <a:t>=", result)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81550" y="5976853"/>
            <a:ext cx="3349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반지름이 </a:t>
            </a:r>
            <a:r>
              <a:rPr lang="en-US" altLang="ko-KR" sz="1600" dirty="0"/>
              <a:t>3</a:t>
            </a:r>
            <a:r>
              <a:rPr lang="ko-KR" altLang="en-US" sz="1600" dirty="0"/>
              <a:t>인 원의 면적</a:t>
            </a:r>
            <a:r>
              <a:rPr lang="en-US" altLang="ko-KR" sz="1600" dirty="0"/>
              <a:t>= 28.26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</a:t>
            </a:r>
            <a:r>
              <a:rPr lang="ko-KR" altLang="en-US" dirty="0" smtClean="0"/>
              <a:t>반환하기</a:t>
            </a:r>
            <a:r>
              <a:rPr lang="en-US" altLang="ko-KR" dirty="0" smtClean="0"/>
              <a:t>. p193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7487" y="2333625"/>
            <a:ext cx="6268009" cy="282257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부터 되돌아 오는 값</a:t>
            </a:r>
            <a:r>
              <a:rPr lang="en-US" altLang="ko-KR" dirty="0" smtClean="0"/>
              <a:t>.    </a:t>
            </a:r>
            <a:r>
              <a:rPr lang="ko-KR" altLang="en-US" dirty="0" smtClean="0"/>
              <a:t>함수가 값을 반환하려면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p194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11300"/>
            <a:ext cx="8153400" cy="4495800"/>
          </a:xfrm>
        </p:spPr>
        <p:txBody>
          <a:bodyPr/>
          <a:lstStyle/>
          <a:p>
            <a:r>
              <a:rPr lang="ko-KR" altLang="en-US" dirty="0"/>
              <a:t>참고 사항</a:t>
            </a:r>
            <a:r>
              <a:rPr lang="en-US" altLang="ko-KR" dirty="0"/>
              <a:t>: </a:t>
            </a:r>
            <a:r>
              <a:rPr lang="ko-KR" altLang="en-US" dirty="0"/>
              <a:t>여러 개의 값 반환하기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ko-KR" altLang="en-US" dirty="0"/>
              <a:t>함수가 여러 개의 값을 반환할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800" dirty="0" smtClean="0"/>
          </a:p>
          <a:p>
            <a:r>
              <a:rPr lang="ko-KR" altLang="en-US" dirty="0" smtClean="0"/>
              <a:t>경고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 변수를 변경한다고 해서 인수가 변경되지 않는다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r>
              <a:rPr lang="ko-KR" altLang="en-US" dirty="0" smtClean="0"/>
              <a:t>변수를 함수의 인수로 보내면 변수의 값이 매개 변수로 복사된다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매개 변수를 변경한다고 해서 인수가 변경되지는 않는다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336909"/>
            <a:ext cx="72390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get_input</a:t>
            </a:r>
            <a:r>
              <a:rPr lang="en-US" altLang="ko-KR" sz="1600" dirty="0"/>
              <a:t>():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return</a:t>
            </a:r>
            <a:r>
              <a:rPr lang="en-US" altLang="ko-KR" sz="1600" dirty="0"/>
              <a:t> 2, 3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x, y = </a:t>
            </a:r>
            <a:r>
              <a:rPr lang="en-US" altLang="ko-KR" sz="1600" dirty="0" err="1"/>
              <a:t>get_input</a:t>
            </a:r>
            <a:r>
              <a:rPr lang="en-US" altLang="ko-KR" sz="1600" dirty="0"/>
              <a:t>()		# x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이고 </a:t>
            </a: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" y="4693255"/>
            <a:ext cx="7239000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set_radius</a:t>
            </a:r>
            <a:r>
              <a:rPr lang="en-US" altLang="ko-KR" sz="1600" dirty="0" smtClean="0"/>
              <a:t>(radius) 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radius = 100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return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r = 20 </a:t>
            </a:r>
          </a:p>
          <a:p>
            <a:pPr latinLnBrk="1"/>
            <a:r>
              <a:rPr lang="en-US" altLang="ko-KR" sz="1600" dirty="0" err="1" smtClean="0"/>
              <a:t>set_radius</a:t>
            </a:r>
            <a:r>
              <a:rPr lang="en-US" altLang="ko-KR" sz="1600" dirty="0" smtClean="0"/>
              <a:t>(r)</a:t>
            </a:r>
          </a:p>
          <a:p>
            <a:pPr latinLnBrk="1"/>
            <a:r>
              <a:rPr lang="en-US" altLang="ko-KR" sz="1600" dirty="0" smtClean="0"/>
              <a:t>print(r)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6296" y="6299200"/>
            <a:ext cx="2203704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20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0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6353</TotalTime>
  <Words>2073</Words>
  <Application>Microsoft Office PowerPoint</Application>
  <PresentationFormat>화면 슬라이드 쇼(4:3)</PresentationFormat>
  <Paragraphs>400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HY얕은샘물M</vt:lpstr>
      <vt:lpstr>굴림</vt:lpstr>
      <vt:lpstr>Arial</vt:lpstr>
      <vt:lpstr>Cambria Math</vt:lpstr>
      <vt:lpstr>Tw Cen MT</vt:lpstr>
      <vt:lpstr>Wingdings</vt:lpstr>
      <vt:lpstr>Wingdings 2</vt:lpstr>
      <vt:lpstr>가을</vt:lpstr>
      <vt:lpstr>6장 함수</vt:lpstr>
      <vt:lpstr>함수. p189</vt:lpstr>
      <vt:lpstr>함수. 189</vt:lpstr>
      <vt:lpstr>함수의 필요성. p190</vt:lpstr>
      <vt:lpstr>함수 작성하고 호출하기. p191</vt:lpstr>
      <vt:lpstr>함수 호출. p192</vt:lpstr>
      <vt:lpstr>함수에 값 전달하기. p192</vt:lpstr>
      <vt:lpstr>값 반환하기. p193</vt:lpstr>
      <vt:lpstr>p194</vt:lpstr>
      <vt:lpstr>중간점검</vt:lpstr>
      <vt:lpstr>여러 함수가 있는 프로그램. p195</vt:lpstr>
      <vt:lpstr>함수의 순서</vt:lpstr>
      <vt:lpstr>Lab 피자 크기 비교. p197</vt:lpstr>
      <vt:lpstr>디폴트 매개 변수. p198</vt:lpstr>
      <vt:lpstr>키워드 인수. p199</vt:lpstr>
      <vt:lpstr>Example 패턴 출력 함수 만들기. p200</vt:lpstr>
      <vt:lpstr>가변 인수. p201</vt:lpstr>
      <vt:lpstr>가변 인수. p201</vt:lpstr>
      <vt:lpstr>* 연산자로 언패킹하기. p201 </vt:lpstr>
      <vt:lpstr>* 연산자로 언패킹하기. p201 </vt:lpstr>
      <vt:lpstr>람다함수 . p203</vt:lpstr>
      <vt:lpstr>람다함수 . p203</vt:lpstr>
      <vt:lpstr>함수를 사용하는 이유. p204</vt:lpstr>
      <vt:lpstr>팁. p206</vt:lpstr>
      <vt:lpstr>Lab 사각형을 그리는 함수 작성하기. p207</vt:lpstr>
      <vt:lpstr>Lab 구조화 프로그래밍 실습. p209</vt:lpstr>
      <vt:lpstr>Lab 로또 번호 생성하는 함수 작성. p211</vt:lpstr>
      <vt:lpstr>변수의 범위. p212</vt:lpstr>
      <vt:lpstr>지역 변수. p212</vt:lpstr>
      <vt:lpstr>전역 변수. p212</vt:lpstr>
      <vt:lpstr>함수 안에서 전역 변수 변경하기. p213</vt:lpstr>
      <vt:lpstr>함수 안에서 전역 변수 변경하기. p214</vt:lpstr>
      <vt:lpstr>Lab 함수 그리기. p215</vt:lpstr>
      <vt:lpstr>Mini Project ATM 구현하기. p216</vt:lpstr>
      <vt:lpstr>연습문제. p218</vt:lpstr>
      <vt:lpstr>Programming. p221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654</cp:revision>
  <dcterms:created xsi:type="dcterms:W3CDTF">2007-06-29T06:43:39Z</dcterms:created>
  <dcterms:modified xsi:type="dcterms:W3CDTF">2023-01-16T00:43:09Z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