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47"/>
  </p:notesMasterIdLst>
  <p:handoutMasterIdLst>
    <p:handoutMasterId r:id="rId48"/>
  </p:handoutMasterIdLst>
  <p:sldIdLst>
    <p:sldId id="566" r:id="rId2"/>
    <p:sldId id="486" r:id="rId3"/>
    <p:sldId id="490" r:id="rId4"/>
    <p:sldId id="492" r:id="rId5"/>
    <p:sldId id="493" r:id="rId6"/>
    <p:sldId id="494" r:id="rId7"/>
    <p:sldId id="567" r:id="rId8"/>
    <p:sldId id="496" r:id="rId9"/>
    <p:sldId id="498" r:id="rId10"/>
    <p:sldId id="500" r:id="rId11"/>
    <p:sldId id="502" r:id="rId12"/>
    <p:sldId id="503" r:id="rId13"/>
    <p:sldId id="504" r:id="rId14"/>
    <p:sldId id="509" r:id="rId15"/>
    <p:sldId id="512" r:id="rId16"/>
    <p:sldId id="514" r:id="rId17"/>
    <p:sldId id="510" r:id="rId18"/>
    <p:sldId id="521" r:id="rId19"/>
    <p:sldId id="522" r:id="rId20"/>
    <p:sldId id="523" r:id="rId21"/>
    <p:sldId id="525" r:id="rId22"/>
    <p:sldId id="526" r:id="rId23"/>
    <p:sldId id="528" r:id="rId24"/>
    <p:sldId id="529" r:id="rId25"/>
    <p:sldId id="530" r:id="rId26"/>
    <p:sldId id="531" r:id="rId27"/>
    <p:sldId id="532" r:id="rId28"/>
    <p:sldId id="533" r:id="rId29"/>
    <p:sldId id="542" r:id="rId30"/>
    <p:sldId id="543" r:id="rId31"/>
    <p:sldId id="544" r:id="rId32"/>
    <p:sldId id="578" r:id="rId33"/>
    <p:sldId id="545" r:id="rId34"/>
    <p:sldId id="547" r:id="rId35"/>
    <p:sldId id="549" r:id="rId36"/>
    <p:sldId id="571" r:id="rId37"/>
    <p:sldId id="551" r:id="rId38"/>
    <p:sldId id="553" r:id="rId39"/>
    <p:sldId id="555" r:id="rId40"/>
    <p:sldId id="556" r:id="rId41"/>
    <p:sldId id="561" r:id="rId42"/>
    <p:sldId id="574" r:id="rId43"/>
    <p:sldId id="575" r:id="rId44"/>
    <p:sldId id="576" r:id="rId45"/>
    <p:sldId id="577" r:id="rId4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008000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A84FA1-8C51-4980-A2D1-DD207A0BCAD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HY얕은샘물M" panose="02030600000101010101" pitchFamily="18" charset="-127"/>
          <a:ea typeface="HY얕은샘물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l"/>
        <a:defRPr kumimoji="0" sz="20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Arial" panose="020B0604020202020204" pitchFamily="34" charset="0"/>
          <a:ea typeface="굴림" panose="020B0600000101010101" pitchFamily="50" charset="-127"/>
          <a:cs typeface="Arial" panose="020B0604020202020204" pitchFamily="34" charset="0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1828800"/>
          </a:xfrm>
        </p:spPr>
        <p:txBody>
          <a:bodyPr/>
          <a:lstStyle/>
          <a:p>
            <a:r>
              <a:rPr lang="en-US" altLang="ko-KR" dirty="0"/>
              <a:t>7</a:t>
            </a:r>
            <a:r>
              <a:rPr lang="ko-KR" altLang="en-US" dirty="0"/>
              <a:t>장 리스트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요소 </a:t>
            </a:r>
            <a:r>
              <a:rPr lang="ko-KR" altLang="en-US" dirty="0" smtClean="0"/>
              <a:t>삭제하기</a:t>
            </a:r>
            <a:r>
              <a:rPr lang="en-US" altLang="ko-KR" dirty="0" smtClean="0"/>
              <a:t>. p232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en-US" altLang="ko-KR" dirty="0" smtClean="0"/>
              <a:t>pop(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리스트에서 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번째 항목을 삭제하여 반환한다</a:t>
            </a:r>
            <a:r>
              <a:rPr lang="en-US" altLang="ko-KR" dirty="0" smtClean="0"/>
              <a:t>.</a:t>
            </a:r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 smtClean="0"/>
          </a:p>
          <a:p>
            <a:pPr lvl="0" fontAlgn="base"/>
            <a:endParaRPr lang="en-US" altLang="ko-KR" dirty="0"/>
          </a:p>
          <a:p>
            <a:pPr lvl="0" fontAlgn="base"/>
            <a:endParaRPr lang="ko-KR" altLang="en-US" dirty="0"/>
          </a:p>
          <a:p>
            <a:pPr lvl="0" fontAlgn="base"/>
            <a:r>
              <a:rPr lang="en-US" altLang="ko-KR" dirty="0" smtClean="0"/>
              <a:t>remove(value)</a:t>
            </a:r>
            <a:r>
              <a:rPr lang="ko-KR" altLang="en-US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저장된 값을 삭제한다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81574-1E76-4478-9C37-8682A4B1E493}"/>
              </a:ext>
            </a:extLst>
          </p:cNvPr>
          <p:cNvSpPr txBox="1"/>
          <p:nvPr/>
        </p:nvSpPr>
        <p:spPr>
          <a:xfrm>
            <a:off x="612648" y="2105924"/>
            <a:ext cx="7985252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 = ["apple", "banana", "grape"]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item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fruits.pop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(0)		# "apple"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삭제된다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print(fruits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81574-1E76-4478-9C37-8682A4B1E493}"/>
              </a:ext>
            </a:extLst>
          </p:cNvPr>
          <p:cNvSpPr txBox="1"/>
          <p:nvPr/>
        </p:nvSpPr>
        <p:spPr>
          <a:xfrm>
            <a:off x="612648" y="4064218"/>
            <a:ext cx="7985252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fr-FR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 </a:t>
            </a:r>
            <a:r>
              <a:rPr lang="fr-FR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["apple", "banana", "grape"]</a:t>
            </a:r>
          </a:p>
          <a:p>
            <a:pPr latinLnBrk="1"/>
            <a:r>
              <a:rPr lang="fr-FR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fruits.remove("banana")</a:t>
            </a:r>
          </a:p>
          <a:p>
            <a:pPr latinLnBrk="1"/>
            <a:r>
              <a:rPr lang="fr-FR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print(fruits)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68848" y="2788867"/>
            <a:ext cx="24861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["banana", "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grape”]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68848" y="4725938"/>
            <a:ext cx="24861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[“apple",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grape”]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2648" y="5332759"/>
            <a:ext cx="7985252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＂banana"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in 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fruits: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</a:t>
            </a:r>
            <a:r>
              <a:rPr lang="en-US" altLang="ko-KR" sz="1600" dirty="0" err="1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fruits.remove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(“banana")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설명선 2 9"/>
          <p:cNvSpPr/>
          <p:nvPr/>
        </p:nvSpPr>
        <p:spPr>
          <a:xfrm>
            <a:off x="2400300" y="6096000"/>
            <a:ext cx="5280485" cy="34081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1988"/>
              <a:gd name="adj6" fmla="val -22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/>
              <a:t>항목이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리스트 안에 있는지 확인후 삭제하는 것이 </a:t>
            </a:r>
            <a:r>
              <a:rPr lang="ko-KR" altLang="en-US" sz="1600" dirty="0" err="1" smtClean="0"/>
              <a:t>바람직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62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 </a:t>
            </a:r>
            <a:r>
              <a:rPr lang="ko-KR" altLang="en-US" dirty="0" smtClean="0"/>
              <a:t>정리</a:t>
            </a:r>
            <a:r>
              <a:rPr lang="en-US" altLang="ko-KR" dirty="0" smtClean="0"/>
              <a:t>. p233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41A911F-E8F2-418E-99ED-2FB1845034D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78582" y="1280647"/>
            <a:ext cx="4738815" cy="1649323"/>
          </a:xfrm>
        </p:spPr>
      </p:pic>
      <p:pic>
        <p:nvPicPr>
          <p:cNvPr id="4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282" y="2991417"/>
            <a:ext cx="6592249" cy="33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41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최소값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합계</a:t>
            </a:r>
            <a:r>
              <a:rPr lang="en-US" altLang="ko-KR" dirty="0" smtClean="0"/>
              <a:t>. p233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725830"/>
            <a:ext cx="7947152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numbers = [10, 20, 30, 40, 50]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sum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(numbers))		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항목의 합계를 계산한다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최대값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max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(numbers))	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가장 큰 항목을 반환한다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최소값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min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(numbers))		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가장 작은 항목을 반환한다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  <a:endParaRPr lang="fr-FR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DE9EA-D1BE-4AB8-9371-1809AA6D9D62}"/>
              </a:ext>
            </a:extLst>
          </p:cNvPr>
          <p:cNvSpPr txBox="1"/>
          <p:nvPr/>
        </p:nvSpPr>
        <p:spPr>
          <a:xfrm>
            <a:off x="4279900" y="3140400"/>
            <a:ext cx="4279900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합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150</a:t>
            </a:r>
          </a:p>
          <a:p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최대값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50</a:t>
            </a:r>
          </a:p>
          <a:p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최소값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10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정렬</a:t>
            </a:r>
            <a:r>
              <a:rPr lang="en-US" altLang="ko-KR" dirty="0" smtClean="0"/>
              <a:t>. p234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360830"/>
            <a:ext cx="8048752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altLang="ko-KR" sz="1600" dirty="0"/>
              <a:t>a = [ 3, 2, 1, 5, 4 ]</a:t>
            </a:r>
          </a:p>
          <a:p>
            <a:r>
              <a:rPr lang="en-US" altLang="ko-KR" sz="1600" dirty="0" err="1"/>
              <a:t>a.sort</a:t>
            </a:r>
            <a:r>
              <a:rPr lang="en-US" altLang="ko-KR" sz="1600" dirty="0"/>
              <a:t>()			 # [1, 2, 3, 4, 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3138860"/>
            <a:ext cx="8048752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 = [ 3, 2, 1, 5, 4 ]</a:t>
            </a:r>
          </a:p>
          <a:p>
            <a:r>
              <a:rPr lang="en-US" altLang="ko-KR" sz="1600" dirty="0" err="1"/>
              <a:t>a.sort</a:t>
            </a:r>
            <a:r>
              <a:rPr lang="en-US" altLang="ko-KR" sz="1600" dirty="0"/>
              <a:t>(reverse=True)</a:t>
            </a:r>
          </a:p>
          <a:p>
            <a:r>
              <a:rPr lang="en-US" altLang="ko-KR" sz="1600" dirty="0"/>
              <a:t>print(a)</a:t>
            </a:r>
            <a:endParaRPr lang="fr-FR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260848" y="3748681"/>
            <a:ext cx="18257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[5, 4, 3, 2, 1]</a:t>
            </a:r>
            <a:endParaRPr lang="fr-FR" altLang="ko-KR" sz="1600" dirty="0"/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fontAlgn="base"/>
            <a:r>
              <a:rPr lang="en-US" altLang="ko-KR" dirty="0" smtClean="0"/>
              <a:t>sort() : </a:t>
            </a:r>
            <a:r>
              <a:rPr lang="ko-KR" altLang="en-US" dirty="0" smtClean="0"/>
              <a:t>제자리</a:t>
            </a:r>
            <a:r>
              <a:rPr lang="en-US" altLang="ko-KR" dirty="0" smtClean="0"/>
              <a:t>(in-place)</a:t>
            </a:r>
            <a:r>
              <a:rPr lang="ko-KR" altLang="en-US" dirty="0" smtClean="0"/>
              <a:t>에서 리스트를 정렬</a:t>
            </a:r>
            <a:r>
              <a:rPr lang="en-US" altLang="ko-KR" dirty="0" smtClean="0"/>
              <a:t>.  </a:t>
            </a:r>
            <a:r>
              <a:rPr lang="ko-KR" altLang="en-US" dirty="0" smtClean="0"/>
              <a:t>따라서 원본 리스트가 변경된다</a:t>
            </a:r>
            <a:r>
              <a:rPr lang="en-US" altLang="ko-KR" dirty="0" smtClean="0"/>
              <a:t>.</a:t>
            </a:r>
          </a:p>
          <a:p>
            <a:pPr lvl="0" fontAlgn="base"/>
            <a:endParaRPr lang="en-US" altLang="ko-KR" dirty="0"/>
          </a:p>
          <a:p>
            <a:pPr lvl="0" fontAlgn="base"/>
            <a:endParaRPr lang="en-US" altLang="ko-KR" dirty="0" smtClean="0"/>
          </a:p>
          <a:p>
            <a:pPr lvl="0" fontAlgn="base"/>
            <a:endParaRPr lang="en-US" altLang="ko-KR" dirty="0"/>
          </a:p>
          <a:p>
            <a:pPr lvl="0" fontAlgn="base"/>
            <a:endParaRPr lang="ko-KR" altLang="en-US" dirty="0"/>
          </a:p>
          <a:p>
            <a:pPr lvl="0" fontAlgn="base"/>
            <a:endParaRPr lang="en-US" altLang="ko-KR" dirty="0" smtClean="0"/>
          </a:p>
          <a:p>
            <a:pPr lvl="0" fontAlgn="base"/>
            <a:r>
              <a:rPr lang="en-US" altLang="ko-KR" dirty="0" smtClean="0"/>
              <a:t>sorted() : </a:t>
            </a:r>
            <a:r>
              <a:rPr lang="ko-KR" altLang="en-US" dirty="0" smtClean="0"/>
              <a:t>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정렬된 리스트를 반환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원래의 리스트는 수정되지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648" y="5018782"/>
            <a:ext cx="8048752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numbers =[10,3,7,1,9,4,2,8,5,6]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ascending_numbers</a:t>
            </a:r>
            <a:r>
              <a:rPr lang="en-US" altLang="ko-KR" sz="1600" dirty="0"/>
              <a:t> =sorted(numbers)</a:t>
            </a:r>
          </a:p>
          <a:p>
            <a:r>
              <a:rPr lang="en-US" altLang="ko-KR" sz="1600" dirty="0"/>
              <a:t>print( </a:t>
            </a:r>
            <a:r>
              <a:rPr lang="en-US" altLang="ko-KR" sz="1600" dirty="0" err="1"/>
              <a:t>ascending_numbers</a:t>
            </a:r>
            <a:r>
              <a:rPr lang="en-US" altLang="ko-KR" sz="1600" dirty="0"/>
              <a:t> 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0848" y="5926723"/>
            <a:ext cx="29052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[1, 2, 3, 4, 5, 6, 7, 8, 9, 10]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1193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랜덤으로 </a:t>
            </a:r>
            <a:r>
              <a:rPr lang="ko-KR" altLang="en-US" dirty="0" smtClean="0"/>
              <a:t>선택하기</a:t>
            </a:r>
            <a:r>
              <a:rPr lang="en-US" altLang="ko-KR" dirty="0" smtClean="0"/>
              <a:t>. p234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538630"/>
            <a:ext cx="7972552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random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numberList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[1, 2, 3, 4, 5, 6, 7, 8, 9, 10]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print("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랜덤하게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선택한 항목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random.choice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numberList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02096" y="3658294"/>
            <a:ext cx="2483104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랜덤하게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선택한 항목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4221935"/>
            <a:ext cx="7972552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import random</a:t>
            </a:r>
          </a:p>
          <a:p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movie_list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= ["Citizen Kane", "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Singin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 in the Rain", "Modern Times",</a:t>
            </a: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          "Casablanca", "City Lights"]</a:t>
            </a:r>
          </a:p>
          <a:p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item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random.choice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movie_list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)	# 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문자열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리스트에서 사용할 수 있다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 ("</a:t>
            </a:r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랜덤하게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선택한 항목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=", item)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97196" y="5847405"/>
            <a:ext cx="3588004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랜덤하게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선택한 항목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 Citizen Kane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fontAlgn="base"/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안에서 항목을 </a:t>
            </a:r>
            <a:r>
              <a:rPr lang="ko-KR" altLang="en-US" dirty="0" err="1" smtClean="0"/>
              <a:t>랜덤하게</a:t>
            </a:r>
            <a:r>
              <a:rPr lang="ko-KR" altLang="en-US" dirty="0" smtClean="0"/>
              <a:t> 선택해야 하는 경우</a:t>
            </a:r>
            <a:endParaRPr lang="en-US" altLang="ko-KR" dirty="0" smtClean="0"/>
          </a:p>
          <a:p>
            <a:pPr lvl="0" fontAlgn="base"/>
            <a:r>
              <a:rPr lang="en-US" altLang="ko-KR" dirty="0" smtClean="0"/>
              <a:t>random </a:t>
            </a:r>
            <a:r>
              <a:rPr lang="ko-KR" altLang="en-US" dirty="0" smtClean="0"/>
              <a:t>모듈의 </a:t>
            </a:r>
            <a:r>
              <a:rPr lang="en-US" altLang="ko-KR" dirty="0" smtClean="0"/>
              <a:t>choice()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75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Example </a:t>
            </a:r>
            <a:r>
              <a:rPr lang="ko-KR" altLang="en-US" dirty="0" smtClean="0"/>
              <a:t>두번째로 </a:t>
            </a:r>
            <a:r>
              <a:rPr lang="ko-KR" altLang="en-US" dirty="0"/>
              <a:t>큰 </a:t>
            </a:r>
            <a:r>
              <a:rPr lang="ko-KR" altLang="en-US" dirty="0" smtClean="0"/>
              <a:t>수 계산하기</a:t>
            </a:r>
            <a:r>
              <a:rPr lang="en-US" altLang="ko-KR" dirty="0" smtClean="0"/>
              <a:t>. p235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정수들이 저장된 리스트에서 두 번째로 큰 수를 찾아보자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sz="800" dirty="0" smtClean="0"/>
          </a:p>
          <a:p>
            <a:pPr fontAlgn="base"/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  </a:t>
            </a:r>
            <a:r>
              <a:rPr lang="ko-KR" altLang="en-US" dirty="0" smtClean="0"/>
              <a:t>또 다른 방법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2069988"/>
            <a:ext cx="8010652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list1 = [1, 2, 3, 4, 15, 99] 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리스트를 정렬한다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list1.sort() </a:t>
            </a:r>
          </a:p>
          <a:p>
            <a:r>
              <a:rPr lang="en-US" altLang="ko-KR" sz="1600" dirty="0"/>
              <a:t>  </a:t>
            </a:r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뒤에서 두 번째 요소를 출력한다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print("</a:t>
            </a:r>
            <a:r>
              <a:rPr lang="ko-KR" altLang="en-US" sz="1600" dirty="0"/>
              <a:t>두 번째로 큰 수</a:t>
            </a:r>
            <a:r>
              <a:rPr lang="en-US" altLang="ko-KR" sz="1600" dirty="0"/>
              <a:t>=", list1[-2])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8548" y="3787543"/>
            <a:ext cx="24607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두 번째로 큰 수</a:t>
            </a:r>
            <a:r>
              <a:rPr lang="en-US" altLang="ko-KR" sz="1600" dirty="0"/>
              <a:t>= 15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612648" y="4606685"/>
            <a:ext cx="8010652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list1 = [1, 2, 3, 4, 15, 99] 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제일 큰 수는 삭제한다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list1.remove(max(list1))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# </a:t>
            </a:r>
            <a:r>
              <a:rPr lang="ko-KR" altLang="en-US" sz="1600" dirty="0"/>
              <a:t>그 다음으로 큰 수를 </a:t>
            </a:r>
            <a:r>
              <a:rPr lang="ko-KR" altLang="en-US" sz="1600" dirty="0" smtClean="0"/>
              <a:t>출력한다</a:t>
            </a:r>
            <a:r>
              <a:rPr lang="en-US" altLang="ko-KR" sz="1600" dirty="0" smtClean="0"/>
              <a:t>. </a:t>
            </a:r>
            <a:endParaRPr lang="en-US" altLang="ko-KR" sz="1600" dirty="0"/>
          </a:p>
          <a:p>
            <a:r>
              <a:rPr lang="en-US" altLang="ko-KR" sz="1600" dirty="0"/>
              <a:t>print("</a:t>
            </a:r>
            <a:r>
              <a:rPr lang="ko-KR" altLang="en-US" sz="1600" dirty="0"/>
              <a:t>두 번째로 큰 수</a:t>
            </a:r>
            <a:r>
              <a:rPr lang="en-US" altLang="ko-KR" sz="1600" dirty="0"/>
              <a:t>=", max(list1)) </a:t>
            </a:r>
          </a:p>
        </p:txBody>
      </p:sp>
    </p:spTree>
    <p:extLst>
      <p:ext uri="{BB962C8B-B14F-4D97-AF65-F5344CB8AC3E}">
        <p14:creationId xmlns:p14="http://schemas.microsoft.com/office/powerpoint/2010/main" val="1256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Example </a:t>
            </a:r>
            <a:r>
              <a:rPr lang="ko-KR" altLang="en-US" dirty="0" smtClean="0"/>
              <a:t>최대값 최소값 제외하기</a:t>
            </a:r>
            <a:r>
              <a:rPr lang="en-US" altLang="ko-KR" dirty="0" smtClean="0"/>
              <a:t>. p236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체조와 같은 콘테스트에서는 심판들의 점수 중에서 최소값과 최대값을 제외하는 경우가 많다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최대값과 최소값을 리스트에서 제거하는 프로그램을 작성해보자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endParaRPr lang="en-US" altLang="ko-KR" dirty="0" smtClean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 smtClean="0"/>
              <a:t>또 따른 방법은 뭐가 있을까</a:t>
            </a:r>
            <a:r>
              <a:rPr lang="en-US" altLang="ko-KR" dirty="0" smtClean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648" y="2754913"/>
            <a:ext cx="8229600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 err="1"/>
              <a:t>제거전</a:t>
            </a:r>
            <a:r>
              <a:rPr lang="ko-KR" altLang="en-US" sz="1600" dirty="0"/>
              <a:t> </a:t>
            </a:r>
            <a:r>
              <a:rPr lang="en-US" altLang="ko-KR" sz="1600" dirty="0"/>
              <a:t>[10.0, 9.0, 8.3, 7.1, 3.0, 9.0]</a:t>
            </a:r>
            <a:endParaRPr lang="ko-KR" altLang="en-US" sz="1600" dirty="0"/>
          </a:p>
          <a:p>
            <a:r>
              <a:rPr lang="ko-KR" altLang="en-US" sz="1600" dirty="0" err="1"/>
              <a:t>제거후</a:t>
            </a:r>
            <a:r>
              <a:rPr lang="ko-KR" altLang="en-US" sz="1600" dirty="0"/>
              <a:t> </a:t>
            </a:r>
            <a:r>
              <a:rPr lang="en-US" altLang="ko-KR" sz="1600" dirty="0"/>
              <a:t>[9.0, 8.3, 7.1, 9.0]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3556000"/>
            <a:ext cx="82296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scores = [10.0, 9.0, 8.3, 7.1, 3.0, 9.0]</a:t>
            </a:r>
          </a:p>
          <a:p>
            <a:r>
              <a:rPr lang="en-US" altLang="ko-KR" sz="1600" dirty="0"/>
              <a:t>print("</a:t>
            </a:r>
            <a:r>
              <a:rPr lang="ko-KR" altLang="en-US" sz="1600" dirty="0" err="1"/>
              <a:t>제거전</a:t>
            </a:r>
            <a:r>
              <a:rPr lang="en-US" altLang="ko-KR" sz="1600" dirty="0"/>
              <a:t>", scores)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scores.remove</a:t>
            </a:r>
            <a:r>
              <a:rPr lang="en-US" altLang="ko-KR" sz="1600" dirty="0"/>
              <a:t>(max(scores))</a:t>
            </a:r>
          </a:p>
          <a:p>
            <a:r>
              <a:rPr lang="en-US" altLang="ko-KR" sz="1600" dirty="0" err="1"/>
              <a:t>scores.remove</a:t>
            </a:r>
            <a:r>
              <a:rPr lang="en-US" altLang="ko-KR" sz="1600" dirty="0"/>
              <a:t>(min(scores))</a:t>
            </a:r>
          </a:p>
          <a:p>
            <a:r>
              <a:rPr lang="en-US" altLang="ko-KR" sz="1600" dirty="0"/>
              <a:t>print("</a:t>
            </a:r>
            <a:r>
              <a:rPr lang="ko-KR" altLang="en-US" sz="1600" dirty="0" err="1"/>
              <a:t>제거후</a:t>
            </a:r>
            <a:r>
              <a:rPr lang="en-US" altLang="ko-KR" sz="1600" dirty="0"/>
              <a:t>", scores)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742" y="2431651"/>
            <a:ext cx="2004258" cy="137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6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성적 처리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p237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학생들의 성적을 사용자로부터 </a:t>
            </a:r>
            <a:r>
              <a:rPr lang="ko-KR" altLang="en-US" dirty="0" err="1"/>
              <a:t>입력받아서</a:t>
            </a:r>
            <a:r>
              <a:rPr lang="ko-KR" altLang="en-US" dirty="0"/>
              <a:t> 리스트에 저장한다</a:t>
            </a:r>
            <a:r>
              <a:rPr lang="en-US" altLang="ko-KR" dirty="0"/>
              <a:t>. </a:t>
            </a:r>
            <a:r>
              <a:rPr lang="ko-KR" altLang="en-US" dirty="0"/>
              <a:t>성적의 평균을 구하고 </a:t>
            </a:r>
            <a:r>
              <a:rPr lang="ko-KR" altLang="en-US" dirty="0" err="1"/>
              <a:t>최대점수</a:t>
            </a:r>
            <a:r>
              <a:rPr lang="en-US" altLang="ko-KR" dirty="0"/>
              <a:t>, </a:t>
            </a:r>
            <a:r>
              <a:rPr lang="ko-KR" altLang="en-US" dirty="0" err="1"/>
              <a:t>최소점수</a:t>
            </a:r>
            <a:r>
              <a:rPr lang="en-US" altLang="ko-KR" dirty="0"/>
              <a:t>, 80</a:t>
            </a:r>
            <a:r>
              <a:rPr lang="ko-KR" altLang="en-US" dirty="0"/>
              <a:t>점 이상 성적을 받은 학생의 숫자를 계산하여 출력해보자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2648" y="2847882"/>
            <a:ext cx="8229600" cy="233910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성적을 </a:t>
            </a:r>
            <a:r>
              <a:rPr lang="ko-KR" altLang="en-US" sz="1600" dirty="0" err="1"/>
              <a:t>입력하시요</a:t>
            </a:r>
            <a:r>
              <a:rPr lang="en-US" altLang="ko-KR" sz="1600" dirty="0"/>
              <a:t>: 10</a:t>
            </a:r>
            <a:endParaRPr lang="ko-KR" altLang="en-US" sz="1600" dirty="0"/>
          </a:p>
          <a:p>
            <a:r>
              <a:rPr lang="ko-KR" altLang="en-US" sz="1600" dirty="0"/>
              <a:t>성적을 </a:t>
            </a:r>
            <a:r>
              <a:rPr lang="ko-KR" altLang="en-US" sz="1600" dirty="0" err="1"/>
              <a:t>입력하시요</a:t>
            </a:r>
            <a:r>
              <a:rPr lang="en-US" altLang="ko-KR" sz="1600" dirty="0"/>
              <a:t>: 20</a:t>
            </a:r>
            <a:endParaRPr lang="ko-KR" altLang="en-US" sz="1600" dirty="0"/>
          </a:p>
          <a:p>
            <a:r>
              <a:rPr lang="ko-KR" altLang="en-US" sz="1600" dirty="0"/>
              <a:t>성적을 </a:t>
            </a:r>
            <a:r>
              <a:rPr lang="ko-KR" altLang="en-US" sz="1600" dirty="0" err="1"/>
              <a:t>입력하시요</a:t>
            </a:r>
            <a:r>
              <a:rPr lang="en-US" altLang="ko-KR" sz="1600" dirty="0"/>
              <a:t>: 60</a:t>
            </a:r>
            <a:endParaRPr lang="ko-KR" altLang="en-US" sz="1600" dirty="0"/>
          </a:p>
          <a:p>
            <a:r>
              <a:rPr lang="ko-KR" altLang="en-US" sz="1600" dirty="0"/>
              <a:t>성적을 </a:t>
            </a:r>
            <a:r>
              <a:rPr lang="ko-KR" altLang="en-US" sz="1600" dirty="0" err="1"/>
              <a:t>입력하시요</a:t>
            </a:r>
            <a:r>
              <a:rPr lang="en-US" altLang="ko-KR" sz="1600" dirty="0"/>
              <a:t>: 70</a:t>
            </a:r>
            <a:endParaRPr lang="ko-KR" altLang="en-US" sz="1600" dirty="0"/>
          </a:p>
          <a:p>
            <a:r>
              <a:rPr lang="ko-KR" altLang="en-US" sz="1600" dirty="0"/>
              <a:t>성적을 </a:t>
            </a:r>
            <a:r>
              <a:rPr lang="ko-KR" altLang="en-US" sz="1600" dirty="0" err="1"/>
              <a:t>입력하시요</a:t>
            </a:r>
            <a:r>
              <a:rPr lang="en-US" altLang="ko-KR" sz="1600" dirty="0"/>
              <a:t>: 80</a:t>
            </a:r>
            <a:endParaRPr lang="ko-KR" altLang="en-US" sz="1600" dirty="0"/>
          </a:p>
          <a:p>
            <a:r>
              <a:rPr lang="ko-KR" altLang="en-US" sz="1600" dirty="0"/>
              <a:t>성적 평균</a:t>
            </a:r>
            <a:r>
              <a:rPr lang="en-US" altLang="ko-KR" sz="1600" dirty="0"/>
              <a:t>= 48.0</a:t>
            </a:r>
            <a:endParaRPr lang="ko-KR" altLang="en-US" sz="1600" dirty="0"/>
          </a:p>
          <a:p>
            <a:r>
              <a:rPr lang="ko-KR" altLang="en-US" sz="1600" dirty="0" err="1"/>
              <a:t>최대점수</a:t>
            </a:r>
            <a:r>
              <a:rPr lang="en-US" altLang="ko-KR" sz="1600" dirty="0"/>
              <a:t>= 80</a:t>
            </a:r>
            <a:endParaRPr lang="ko-KR" altLang="en-US" sz="1600" dirty="0"/>
          </a:p>
          <a:p>
            <a:r>
              <a:rPr lang="ko-KR" altLang="en-US" sz="1600" dirty="0" err="1"/>
              <a:t>최소점수</a:t>
            </a:r>
            <a:r>
              <a:rPr lang="en-US" altLang="ko-KR" sz="1600" dirty="0"/>
              <a:t>= 10</a:t>
            </a:r>
            <a:endParaRPr lang="ko-KR" altLang="en-US" sz="1600" dirty="0"/>
          </a:p>
          <a:p>
            <a:r>
              <a:rPr lang="en-US" altLang="ko-KR" sz="1600" dirty="0"/>
              <a:t>80</a:t>
            </a:r>
            <a:r>
              <a:rPr lang="ko-KR" altLang="en-US" sz="1600" dirty="0"/>
              <a:t>점 이상</a:t>
            </a:r>
            <a:r>
              <a:rPr lang="en-US" altLang="ko-KR" sz="1600" dirty="0"/>
              <a:t>= 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00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합병과 </a:t>
            </a:r>
            <a:r>
              <a:rPr lang="ko-KR" altLang="en-US" dirty="0" smtClean="0"/>
              <a:t>복제</a:t>
            </a:r>
            <a:r>
              <a:rPr lang="en-US" altLang="ko-KR" dirty="0" smtClean="0"/>
              <a:t>. p238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066453"/>
            <a:ext cx="8036052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fruits1 = [ "apple", "cherry" ]</a:t>
            </a:r>
          </a:p>
          <a:p>
            <a:r>
              <a:rPr lang="en-US" altLang="ko-KR" sz="1600" dirty="0"/>
              <a:t>fruits2 = [ "banana", "blueberry" ]</a:t>
            </a:r>
          </a:p>
          <a:p>
            <a:r>
              <a:rPr lang="en-US" altLang="ko-KR" sz="1600" dirty="0"/>
              <a:t>fruits = fruits1 + fruits2  </a:t>
            </a:r>
          </a:p>
          <a:p>
            <a:r>
              <a:rPr lang="en-US" altLang="ko-KR" sz="1600" dirty="0"/>
              <a:t>print(fruits)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2948" y="3019210"/>
            <a:ext cx="38196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['apple', 'cherry', 'banana', 'blueberry']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B918EF-1D56-4DFD-ACEE-439EB04EDA83}"/>
              </a:ext>
            </a:extLst>
          </p:cNvPr>
          <p:cNvSpPr txBox="1"/>
          <p:nvPr/>
        </p:nvSpPr>
        <p:spPr>
          <a:xfrm>
            <a:off x="612648" y="4061723"/>
            <a:ext cx="8036052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numbers = [ 1, 2, 3 ] * 3 	# </a:t>
            </a:r>
            <a:r>
              <a:rPr lang="ko-KR" altLang="en-US" sz="1600" dirty="0"/>
              <a:t>리스트는 </a:t>
            </a:r>
            <a:r>
              <a:rPr lang="en-US" altLang="ko-KR" sz="1600" dirty="0"/>
              <a:t>[1, 2, 3, 1, 2, 3, 1, 2, 3]</a:t>
            </a:r>
            <a:r>
              <a:rPr lang="ko-KR" altLang="en-US" sz="1600" dirty="0"/>
              <a:t>이다</a:t>
            </a:r>
            <a:r>
              <a:rPr lang="en-US" altLang="ko-KR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7F5FF-2FA7-4AAB-9292-9A340EAFBB9A}"/>
              </a:ext>
            </a:extLst>
          </p:cNvPr>
          <p:cNvSpPr txBox="1"/>
          <p:nvPr/>
        </p:nvSpPr>
        <p:spPr>
          <a:xfrm>
            <a:off x="612648" y="4673206"/>
            <a:ext cx="8036052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numbers = [0] * 12 		# </a:t>
            </a:r>
            <a:r>
              <a:rPr lang="ko-KR" altLang="en-US" sz="1600" dirty="0"/>
              <a:t>리스트는 </a:t>
            </a:r>
            <a:r>
              <a:rPr lang="en-US" altLang="ko-KR" sz="1600" dirty="0"/>
              <a:t>[0, 0, 0, 0, 0, 0, 0, 0, 0, 0, 0, 0]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합병은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연산자를 사용한다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복제는</a:t>
            </a:r>
            <a:r>
              <a:rPr lang="en-US" altLang="ko-KR" dirty="0" smtClean="0"/>
              <a:t> * </a:t>
            </a:r>
            <a:r>
              <a:rPr lang="ko-KR" altLang="en-US" dirty="0" smtClean="0"/>
              <a:t>연산자를 사용한다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91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 </a:t>
            </a:r>
            <a:r>
              <a:rPr lang="ko-KR" altLang="en-US" dirty="0" smtClean="0"/>
              <a:t>비교</a:t>
            </a:r>
            <a:r>
              <a:rPr lang="en-US" altLang="ko-KR" dirty="0" smtClean="0"/>
              <a:t>. p238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123106"/>
            <a:ext cx="7959852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list1 = [ 1, 2, 3 ]</a:t>
            </a:r>
          </a:p>
          <a:p>
            <a:r>
              <a:rPr lang="en-US" altLang="ko-KR" sz="1600" dirty="0"/>
              <a:t>list2 = [ 1, 2, 3 ]</a:t>
            </a:r>
          </a:p>
          <a:p>
            <a:r>
              <a:rPr lang="en-US" altLang="ko-KR" sz="1600" dirty="0"/>
              <a:t>print(list1 == list2)		#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3335940"/>
            <a:ext cx="7959852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list1 = [ 3, 4, 5 ]</a:t>
            </a:r>
          </a:p>
          <a:p>
            <a:pPr latinLnBrk="1"/>
            <a:r>
              <a:rPr lang="en-US" altLang="ko-KR" sz="1600" dirty="0"/>
              <a:t>list2 = [ 1, 2, 3 ]</a:t>
            </a:r>
          </a:p>
          <a:p>
            <a:pPr latinLnBrk="1"/>
            <a:r>
              <a:rPr lang="en-US" altLang="ko-KR" sz="1600" dirty="0"/>
              <a:t>print(list1 &gt; list2)  		# True</a:t>
            </a:r>
            <a:endParaRPr lang="ko-KR" altLang="en-US" sz="1600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리스트의 첫번째 항목부터 순서대로 비교한다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85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개요</a:t>
            </a:r>
            <a:r>
              <a:rPr lang="en-US" altLang="ko-KR" dirty="0" smtClean="0"/>
              <a:t>. p227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여러 개의 값을 저장하여야 하는 경우에 사용</a:t>
            </a:r>
            <a:endParaRPr lang="en-US" altLang="ko-KR" dirty="0" smtClean="0"/>
          </a:p>
          <a:p>
            <a:r>
              <a:rPr lang="ko-KR" altLang="en-US" dirty="0" smtClean="0"/>
              <a:t>리스트는 </a:t>
            </a:r>
            <a:r>
              <a:rPr lang="ko-KR" altLang="en-US" dirty="0"/>
              <a:t>항목</a:t>
            </a:r>
            <a:r>
              <a:rPr lang="en-US" altLang="ko-KR" dirty="0"/>
              <a:t>(item)</a:t>
            </a:r>
            <a:r>
              <a:rPr lang="ko-KR" altLang="en-US" dirty="0"/>
              <a:t>들을 저장하는 컨테이너로서 그 안에 항목들이 </a:t>
            </a:r>
            <a:r>
              <a:rPr lang="ko-KR" altLang="en-US" dirty="0" smtClean="0"/>
              <a:t>순서를 </a:t>
            </a:r>
            <a:r>
              <a:rPr lang="ko-KR" altLang="en-US" dirty="0"/>
              <a:t>가지고 저장된다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어떤 </a:t>
            </a:r>
            <a:r>
              <a:rPr lang="ko-KR" altLang="en-US" dirty="0"/>
              <a:t>타입의 </a:t>
            </a:r>
            <a:r>
              <a:rPr lang="ko-KR" altLang="en-US" dirty="0" err="1"/>
              <a:t>항목라도</a:t>
            </a:r>
            <a:r>
              <a:rPr lang="ko-KR" altLang="en-US" dirty="0"/>
              <a:t> 저장할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1</a:t>
            </a:r>
            <a:r>
              <a:rPr lang="ko-KR" altLang="en-US" dirty="0"/>
              <a:t>주일 치 기온을 저장하기 위하여 </a:t>
            </a:r>
            <a:r>
              <a:rPr lang="en-US" altLang="ko-KR" dirty="0"/>
              <a:t>temp1, temp2, temp3, temp4, temp5, temp6, temp7</a:t>
            </a:r>
            <a:r>
              <a:rPr lang="ko-KR" altLang="en-US" dirty="0"/>
              <a:t>과 같이 변수를 </a:t>
            </a:r>
            <a:r>
              <a:rPr lang="en-US" altLang="ko-KR" dirty="0"/>
              <a:t>7</a:t>
            </a:r>
            <a:r>
              <a:rPr lang="ko-KR" altLang="en-US" dirty="0"/>
              <a:t>개 만드는 것은 매우 비효율적이다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234" y="2816703"/>
            <a:ext cx="3994366" cy="9414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18539"/>
          <a:stretch/>
        </p:blipFill>
        <p:spPr>
          <a:xfrm>
            <a:off x="1949234" y="4564745"/>
            <a:ext cx="5481872" cy="131535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B26DFD-AFD1-4B13-A893-73A35702A2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381"/>
          <a:stretch/>
        </p:blipFill>
        <p:spPr>
          <a:xfrm>
            <a:off x="1949234" y="5956300"/>
            <a:ext cx="3794125" cy="6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0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smtClean="0"/>
              <a:t>복사하기</a:t>
            </a:r>
            <a:r>
              <a:rPr lang="en-US" altLang="ko-KR" dirty="0" smtClean="0"/>
              <a:t>. p239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335307"/>
            <a:ext cx="8061452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altLang="ko-KR" sz="1600" dirty="0"/>
              <a:t>temps = [28, 31, 33, 35, 27, 26, 25] </a:t>
            </a:r>
          </a:p>
          <a:p>
            <a:r>
              <a:rPr lang="fr-FR" altLang="ko-KR" sz="1600" dirty="0"/>
              <a:t>values = temps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104F34-11D4-4C91-9F07-B79FCE149C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23"/>
          <a:stretch/>
        </p:blipFill>
        <p:spPr>
          <a:xfrm>
            <a:off x="720354" y="2987741"/>
            <a:ext cx="7598146" cy="1717660"/>
          </a:xfrm>
          <a:prstGeom prst="rect">
            <a:avLst/>
          </a:prstGeom>
        </p:spPr>
      </p:pic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얕은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(shallow copy) : </a:t>
            </a:r>
            <a:r>
              <a:rPr lang="ko-KR" altLang="en-US" dirty="0" smtClean="0"/>
              <a:t>리스트의 </a:t>
            </a:r>
            <a:r>
              <a:rPr lang="ko-KR" altLang="en-US" dirty="0" err="1" smtClean="0"/>
              <a:t>참조값</a:t>
            </a:r>
            <a:r>
              <a:rPr lang="en-US" altLang="ko-KR" dirty="0" smtClean="0"/>
              <a:t>(reference)</a:t>
            </a:r>
            <a:r>
              <a:rPr lang="ko-KR" altLang="en-US" dirty="0" smtClean="0"/>
              <a:t>만 복사하고 리스트의 내용은 복사하지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4897032"/>
            <a:ext cx="8061452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altLang="ko-KR" sz="1600" dirty="0"/>
              <a:t>temps = [28, 31, 33, 35, 27, 26, 25] </a:t>
            </a:r>
          </a:p>
          <a:p>
            <a:r>
              <a:rPr lang="fr-FR" altLang="ko-KR" sz="1600" dirty="0"/>
              <a:t>values = temps</a:t>
            </a:r>
          </a:p>
          <a:p>
            <a:endParaRPr lang="fr-FR" altLang="ko-KR" sz="1600" dirty="0"/>
          </a:p>
          <a:p>
            <a:r>
              <a:rPr lang="fr-FR" altLang="ko-KR" sz="1600" dirty="0"/>
              <a:t>print(temps)			# temps </a:t>
            </a:r>
            <a:r>
              <a:rPr lang="ko-KR" altLang="en-US" sz="1600" dirty="0"/>
              <a:t>리스트 출력</a:t>
            </a:r>
          </a:p>
          <a:p>
            <a:r>
              <a:rPr lang="fr-FR" altLang="ko-KR" sz="1600" dirty="0"/>
              <a:t>values[3] = 39			# values </a:t>
            </a:r>
            <a:r>
              <a:rPr lang="ko-KR" altLang="en-US" sz="1600" dirty="0"/>
              <a:t>리스트 변경</a:t>
            </a:r>
          </a:p>
          <a:p>
            <a:r>
              <a:rPr lang="fr-FR" altLang="ko-KR" sz="1600" dirty="0"/>
              <a:t>print(temps)			# temps </a:t>
            </a:r>
            <a:r>
              <a:rPr lang="ko-KR" altLang="en-US" sz="1600" dirty="0"/>
              <a:t>리스트가 변경되었다</a:t>
            </a:r>
            <a:r>
              <a:rPr lang="en-US" altLang="ko-KR" sz="1600" dirty="0"/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19974" y="4973232"/>
            <a:ext cx="2974868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[28, 31, 33, 35, 27, 26, 25]</a:t>
            </a:r>
          </a:p>
          <a:p>
            <a:r>
              <a:rPr lang="en-US" altLang="ko-KR" sz="1600" dirty="0"/>
              <a:t>[28, 31, 33, 39, 27, 26, 25]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37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복사하기</a:t>
            </a:r>
            <a:r>
              <a:rPr lang="en-US" altLang="ko-KR" dirty="0"/>
              <a:t>. p239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106707"/>
            <a:ext cx="8036052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fr-FR" altLang="ko-KR" sz="1600" dirty="0"/>
              <a:t>temps = [28, 31, 33, 35, 27, 26, 25] </a:t>
            </a:r>
          </a:p>
          <a:p>
            <a:pPr latinLnBrk="1"/>
            <a:r>
              <a:rPr lang="fr-FR" altLang="ko-KR" sz="1600" dirty="0"/>
              <a:t>values = list(temps)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203ED4-2EBF-4918-A3D7-348F73278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9" y="2782341"/>
            <a:ext cx="7378701" cy="3532014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깊은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(deep copy) : </a:t>
            </a:r>
            <a:r>
              <a:rPr lang="ko-KR" altLang="en-US" dirty="0" smtClean="0"/>
              <a:t>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리스트를 생성한다</a:t>
            </a:r>
            <a:r>
              <a:rPr lang="en-US" altLang="ko-KR" dirty="0" smtClean="0"/>
              <a:t>. list()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282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슬라이싱</a:t>
            </a:r>
            <a:r>
              <a:rPr lang="en-US" altLang="ko-KR" dirty="0" smtClean="0"/>
              <a:t>. p241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531813F-8F8E-4F19-B2AC-3E7987D1C1B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리스트의 </a:t>
            </a:r>
            <a:r>
              <a:rPr lang="ko-KR" altLang="en-US" dirty="0"/>
              <a:t>일부를 잘라서 추출하는 </a:t>
            </a:r>
            <a:r>
              <a:rPr lang="ko-KR" altLang="en-US" dirty="0" smtClean="0"/>
              <a:t>기법</a:t>
            </a:r>
            <a:endParaRPr lang="en-US" altLang="ko-KR" dirty="0" smtClean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69BC9F-F7F5-4A45-BCAC-68513267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499" y="1992313"/>
            <a:ext cx="4686265" cy="23131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6913" y="4517265"/>
            <a:ext cx="7743987" cy="13542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numbers[:3] 		</a:t>
            </a:r>
            <a:r>
              <a:rPr lang="en-US" altLang="ko-KR" sz="1600" dirty="0" smtClean="0"/>
              <a:t># </a:t>
            </a:r>
            <a:r>
              <a:rPr lang="en-US" altLang="ko-KR" sz="1600" dirty="0"/>
              <a:t>[10, 20, 30]</a:t>
            </a:r>
          </a:p>
          <a:p>
            <a:endParaRPr lang="en-US" altLang="ko-KR" sz="1600" dirty="0"/>
          </a:p>
          <a:p>
            <a:r>
              <a:rPr lang="en-US" altLang="ko-KR" sz="1600" dirty="0"/>
              <a:t>numbers[3:] 		</a:t>
            </a:r>
            <a:r>
              <a:rPr lang="en-US" altLang="ko-KR" sz="1600" dirty="0" smtClean="0"/>
              <a:t># </a:t>
            </a:r>
            <a:r>
              <a:rPr lang="en-US" altLang="ko-KR" sz="1600" dirty="0"/>
              <a:t>[40, 50, 60, 70, 80, 90]</a:t>
            </a:r>
          </a:p>
          <a:p>
            <a:endParaRPr lang="en-US" altLang="ko-KR" sz="1600" dirty="0"/>
          </a:p>
          <a:p>
            <a:r>
              <a:rPr lang="en-US" altLang="ko-KR" sz="1600" dirty="0"/>
              <a:t>numbers[:] 		</a:t>
            </a:r>
            <a:r>
              <a:rPr lang="en-US" altLang="ko-KR" sz="1600" dirty="0" smtClean="0"/>
              <a:t># </a:t>
            </a:r>
            <a:r>
              <a:rPr lang="en-US" altLang="ko-KR" sz="1600" dirty="0"/>
              <a:t>[10, 20, 30, 40, 50, 60, 70, 80, 90]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6913" y="5996799"/>
            <a:ext cx="7743987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new_numbers</a:t>
            </a:r>
            <a:r>
              <a:rPr lang="en-US" altLang="ko-KR" sz="1600" dirty="0"/>
              <a:t> = numbers</a:t>
            </a:r>
            <a:r>
              <a:rPr lang="en-US" altLang="ko-KR" sz="1600" dirty="0" smtClean="0"/>
              <a:t>[:]		# </a:t>
            </a:r>
            <a:r>
              <a:rPr lang="ko-KR" altLang="en-US" sz="1600" dirty="0" smtClean="0"/>
              <a:t>깊은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복사본을 만든다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250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ko-KR" altLang="en-US" dirty="0" err="1" smtClean="0"/>
              <a:t>슬라이싱</a:t>
            </a:r>
            <a:r>
              <a:rPr lang="en-US" altLang="ko-KR" dirty="0" smtClean="0"/>
              <a:t>. p242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7AEF443-0972-435E-90EF-D42F272CD76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74383" y="2175622"/>
            <a:ext cx="4728074" cy="2980578"/>
          </a:xfrm>
        </p:spPr>
      </p:pic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4531813F-8F8E-4F19-B2AC-3E7987D1C1B6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err="1" smtClean="0"/>
              <a:t>슬라이싱을</a:t>
            </a:r>
            <a:r>
              <a:rPr lang="en-US" altLang="ko-KR" dirty="0"/>
              <a:t> </a:t>
            </a:r>
            <a:r>
              <a:rPr lang="ko-KR" altLang="en-US" dirty="0" smtClean="0"/>
              <a:t>할 때 단계를 지정할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94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ko-KR" altLang="en-US" dirty="0" err="1"/>
              <a:t>슬라이싱</a:t>
            </a:r>
            <a:r>
              <a:rPr lang="en-US" altLang="ko-KR" dirty="0"/>
              <a:t>. p242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119407"/>
            <a:ext cx="8023352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numbers = [ 10, 20, 30, 40, 50, 60, 70, 80, 90 ]</a:t>
            </a:r>
          </a:p>
          <a:p>
            <a:pPr latinLnBrk="1"/>
            <a:r>
              <a:rPr lang="en-US" altLang="ko-KR" sz="1600" dirty="0"/>
              <a:t>&gt;&gt;&gt; numbers[:: -1] </a:t>
            </a:r>
          </a:p>
          <a:p>
            <a:pPr latinLnBrk="1"/>
            <a:r>
              <a:rPr lang="en-US" altLang="ko-KR" sz="1600" dirty="0"/>
              <a:t>[90, 80, 70, 60, 50, 40, 30, 20, 10]</a:t>
            </a:r>
          </a:p>
        </p:txBody>
      </p:sp>
      <p:pic>
        <p:nvPicPr>
          <p:cNvPr id="1025" name="_x411686800" descr="EMB0000060058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91" y="3121198"/>
            <a:ext cx="4074110" cy="261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4531813F-8F8E-4F19-B2AC-3E7987D1C1B6}"/>
              </a:ext>
            </a:extLst>
          </p:cNvPr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음수 </a:t>
            </a:r>
            <a:r>
              <a:rPr lang="ko-KR" altLang="en-US" dirty="0" err="1" smtClean="0"/>
              <a:t>단계값을</a:t>
            </a:r>
            <a:r>
              <a:rPr lang="ko-KR" altLang="en-US" dirty="0" smtClean="0"/>
              <a:t> 이용하여 역순 리스트를 만들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67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ko-KR" altLang="en-US" dirty="0" err="1"/>
              <a:t>슬라이싱</a:t>
            </a:r>
            <a:r>
              <a:rPr lang="en-US" altLang="ko-KR" dirty="0"/>
              <a:t>. </a:t>
            </a:r>
            <a:r>
              <a:rPr lang="en-US" altLang="ko-KR" dirty="0" smtClean="0"/>
              <a:t>p243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814607"/>
            <a:ext cx="8023352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lst</a:t>
            </a:r>
            <a:r>
              <a:rPr lang="en-US" altLang="ko-KR" sz="1600" dirty="0"/>
              <a:t> = [1, 2, 3, 4, 5, 6, 7, 8]</a:t>
            </a:r>
          </a:p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lst</a:t>
            </a:r>
            <a:r>
              <a:rPr lang="en-US" altLang="ko-KR" sz="1600" dirty="0"/>
              <a:t>[0:3] = ['white', 'blue', 'red</a:t>
            </a:r>
            <a:r>
              <a:rPr lang="en-US" altLang="ko-KR" sz="1600" dirty="0" smtClean="0"/>
              <a:t>']		# </a:t>
            </a:r>
            <a:r>
              <a:rPr lang="ko-KR" altLang="en-US" sz="1600" dirty="0" smtClean="0"/>
              <a:t>리스트의 일부를 수정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&gt;&gt;&gt; </a:t>
            </a:r>
            <a:r>
              <a:rPr lang="en-US" altLang="ko-KR" sz="1600" dirty="0" err="1"/>
              <a:t>lst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['white', 'blue', 'red', 4, 5, 6, 7, 8]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3282012"/>
            <a:ext cx="8023352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sv-SE" altLang="ko-KR" sz="1600" dirty="0"/>
              <a:t>&gt;&gt;&gt; lst = [1, 2, 3, 4, 5, 6, 7, 8]</a:t>
            </a:r>
          </a:p>
          <a:p>
            <a:pPr latinLnBrk="1"/>
            <a:r>
              <a:rPr lang="sv-SE" altLang="ko-KR" sz="1600" dirty="0"/>
              <a:t>&gt;&gt;&gt; lst[::2] = [99, 99, 99, 99</a:t>
            </a:r>
            <a:r>
              <a:rPr lang="sv-SE" altLang="ko-KR" sz="1600" dirty="0" smtClean="0"/>
              <a:t>]			# 2</a:t>
            </a:r>
            <a:r>
              <a:rPr lang="ko-KR" altLang="en-US" sz="1600" dirty="0" smtClean="0"/>
              <a:t>씩 건너뛰면서 변경</a:t>
            </a:r>
            <a:endParaRPr lang="sv-SE" altLang="ko-KR" sz="1600" dirty="0"/>
          </a:p>
          <a:p>
            <a:pPr latinLnBrk="1"/>
            <a:r>
              <a:rPr lang="sv-SE" altLang="ko-KR" sz="1600" dirty="0"/>
              <a:t>&gt;&gt;&gt; lst</a:t>
            </a:r>
          </a:p>
          <a:p>
            <a:pPr latinLnBrk="1"/>
            <a:r>
              <a:rPr lang="sv-SE" altLang="ko-KR" sz="1600" dirty="0"/>
              <a:t>[99, 2, 99, 4, 99, 6, 99, 8]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4749417"/>
            <a:ext cx="8023352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sv-SE" altLang="ko-KR" sz="1600" dirty="0"/>
              <a:t>&gt;&gt;&gt; lst = [1, 2, 3, 4, 5, 6, 7, 8]</a:t>
            </a:r>
          </a:p>
          <a:p>
            <a:pPr latinLnBrk="1"/>
            <a:r>
              <a:rPr lang="sv-SE" altLang="ko-KR" sz="1600" dirty="0"/>
              <a:t>&gt;&gt;&gt; lst[:] = [ </a:t>
            </a:r>
            <a:r>
              <a:rPr lang="sv-SE" altLang="ko-KR" sz="1600" dirty="0" smtClean="0"/>
              <a:t>]				# </a:t>
            </a:r>
            <a:r>
              <a:rPr lang="ko-KR" altLang="en-US" sz="1600" dirty="0" smtClean="0"/>
              <a:t>리스트의 모든 요소를 삭제</a:t>
            </a:r>
            <a:endParaRPr lang="sv-SE" altLang="ko-KR" sz="1600" dirty="0"/>
          </a:p>
          <a:p>
            <a:pPr latinLnBrk="1"/>
            <a:r>
              <a:rPr lang="sv-SE" altLang="ko-KR" sz="1600" dirty="0"/>
              <a:t>&gt;&gt;&gt; lst</a:t>
            </a:r>
          </a:p>
          <a:p>
            <a:pPr latinLnBrk="1"/>
            <a:r>
              <a:rPr lang="sv-SE" altLang="ko-KR" sz="16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191555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 </a:t>
            </a:r>
            <a:r>
              <a:rPr lang="ko-KR" altLang="en-US" dirty="0" err="1"/>
              <a:t>슬라이싱</a:t>
            </a:r>
            <a:r>
              <a:rPr lang="en-US" altLang="ko-KR" dirty="0"/>
              <a:t>. </a:t>
            </a:r>
            <a:r>
              <a:rPr lang="en-US" altLang="ko-KR" dirty="0" smtClean="0"/>
              <a:t>p244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814607"/>
            <a:ext cx="8023352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&gt;&gt;&gt; numbers </a:t>
            </a:r>
            <a:r>
              <a:rPr lang="en-US" altLang="ko-KR" sz="1600" dirty="0"/>
              <a:t>= list(range(0, 10))	# 0</a:t>
            </a:r>
            <a:r>
              <a:rPr lang="ko-KR" altLang="en-US" sz="1600" dirty="0"/>
              <a:t>에서 시작하여 </a:t>
            </a:r>
            <a:r>
              <a:rPr lang="en-US" altLang="ko-KR" sz="1600" dirty="0"/>
              <a:t>9</a:t>
            </a:r>
            <a:r>
              <a:rPr lang="ko-KR" altLang="en-US" sz="1600" dirty="0"/>
              <a:t>까지를 저장하는 리스트</a:t>
            </a:r>
          </a:p>
          <a:p>
            <a:pPr latinLnBrk="1"/>
            <a:r>
              <a:rPr lang="en-US" altLang="ko-KR" sz="1600" b="1" dirty="0" smtClean="0"/>
              <a:t>&gt;&gt;&gt; </a:t>
            </a:r>
            <a:r>
              <a:rPr lang="en-US" altLang="ko-KR" sz="1600" dirty="0" smtClean="0"/>
              <a:t>numbers</a:t>
            </a:r>
          </a:p>
          <a:p>
            <a:pPr latinLnBrk="1"/>
            <a:r>
              <a:rPr lang="en-US" altLang="ko-KR" sz="1600" dirty="0"/>
              <a:t>[0, 1, 2, 3, 4, 5, 6, 7, 8, </a:t>
            </a:r>
            <a:r>
              <a:rPr lang="en-US" altLang="ko-KR" sz="1600" dirty="0" smtClean="0"/>
              <a:t>9]</a:t>
            </a:r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smtClean="0"/>
              <a:t>&gt;&gt;&gt; del </a:t>
            </a:r>
            <a:r>
              <a:rPr lang="en-US" altLang="ko-KR" sz="1600" dirty="0"/>
              <a:t>numbers[-1]			# </a:t>
            </a:r>
            <a:r>
              <a:rPr lang="ko-KR" altLang="en-US" sz="1600" dirty="0"/>
              <a:t>마지막 항목을 삭제한다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latinLnBrk="1"/>
            <a:r>
              <a:rPr lang="en-US" altLang="ko-KR" sz="1600" b="1" dirty="0" smtClean="0"/>
              <a:t>&gt;&gt;&gt; </a:t>
            </a:r>
            <a:r>
              <a:rPr lang="en-US" altLang="ko-KR" sz="1600" dirty="0" smtClean="0"/>
              <a:t>numbers</a:t>
            </a:r>
          </a:p>
          <a:p>
            <a:pPr latinLnBrk="1"/>
            <a:r>
              <a:rPr lang="en-US" altLang="ko-KR" sz="1600" dirty="0"/>
              <a:t>[0, 1, 2, 3, 4, 5, 6, 7, </a:t>
            </a:r>
            <a:r>
              <a:rPr lang="en-US" altLang="ko-KR" sz="1600" dirty="0" smtClean="0"/>
              <a:t>8]</a:t>
            </a:r>
            <a:endParaRPr lang="en-US" altLang="ko-KR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2648" y="3795807"/>
            <a:ext cx="8023352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&gt;&gt;&gt; del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numbers[0:2]		# </a:t>
            </a:r>
            <a:r>
              <a:rPr lang="ko-KR" altLang="en-US" sz="1600" dirty="0" smtClean="0"/>
              <a:t>인덱스 </a:t>
            </a:r>
            <a:r>
              <a:rPr lang="en-US" altLang="ko-KR" sz="1600" dirty="0" smtClean="0"/>
              <a:t>0</a:t>
            </a:r>
            <a:r>
              <a:rPr lang="ko-KR" altLang="en-US" sz="1600" dirty="0" smtClean="0"/>
              <a:t>부터 인덱스 </a:t>
            </a:r>
            <a:r>
              <a:rPr lang="en-US" altLang="ko-KR" sz="1600" dirty="0" smtClean="0"/>
              <a:t>1</a:t>
            </a:r>
            <a:r>
              <a:rPr lang="ko-KR" altLang="en-US" sz="1600" dirty="0" smtClean="0"/>
              <a:t>까지를 삭제</a:t>
            </a:r>
            <a:endParaRPr lang="ko-KR" altLang="en-US" sz="1600" dirty="0"/>
          </a:p>
          <a:p>
            <a:pPr latinLnBrk="1"/>
            <a:r>
              <a:rPr lang="en-US" altLang="ko-KR" sz="1600" b="1" dirty="0" smtClean="0"/>
              <a:t>&gt;&gt;&gt; </a:t>
            </a:r>
            <a:r>
              <a:rPr lang="en-US" altLang="ko-KR" sz="1600" dirty="0" smtClean="0"/>
              <a:t>numbers</a:t>
            </a:r>
          </a:p>
          <a:p>
            <a:pPr latinLnBrk="1"/>
            <a:r>
              <a:rPr lang="en-US" altLang="ko-KR" sz="1600" dirty="0" smtClean="0"/>
              <a:t>[2</a:t>
            </a:r>
            <a:r>
              <a:rPr lang="en-US" altLang="ko-KR" sz="1600" dirty="0"/>
              <a:t>, 3, 4, 5, 6, 7, </a:t>
            </a:r>
            <a:r>
              <a:rPr lang="en-US" altLang="ko-KR" sz="1600" dirty="0" smtClean="0"/>
              <a:t>8]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2648" y="4792122"/>
            <a:ext cx="8023352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&gt;&gt;&gt; del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numbers[:]			# </a:t>
            </a:r>
            <a:r>
              <a:rPr lang="ko-KR" altLang="en-US" sz="1600" dirty="0" smtClean="0"/>
              <a:t>전체를 삭제</a:t>
            </a:r>
            <a:endParaRPr lang="ko-KR" altLang="en-US" sz="1600" dirty="0"/>
          </a:p>
          <a:p>
            <a:pPr latinLnBrk="1"/>
            <a:r>
              <a:rPr lang="en-US" altLang="ko-KR" sz="1600" b="1" dirty="0" smtClean="0"/>
              <a:t>&gt;&gt;&gt; </a:t>
            </a:r>
            <a:r>
              <a:rPr lang="en-US" altLang="ko-KR" sz="1600" dirty="0" smtClean="0"/>
              <a:t>numbers</a:t>
            </a:r>
          </a:p>
          <a:p>
            <a:pPr latinLnBrk="1"/>
            <a:r>
              <a:rPr lang="en-US" altLang="ko-KR" sz="1600" dirty="0" smtClean="0"/>
              <a:t>[]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5270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. p244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문자열은 문자들이 모인 리스트라고 생각할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29" y="1965518"/>
            <a:ext cx="4474372" cy="17546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6339" y="3848100"/>
            <a:ext cx="7586161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 = "Monty Python"</a:t>
            </a:r>
          </a:p>
          <a:p>
            <a:r>
              <a:rPr lang="en-US" altLang="ko-KR" sz="1600" dirty="0"/>
              <a:t>print(s[0]) 		# M</a:t>
            </a:r>
          </a:p>
          <a:p>
            <a:r>
              <a:rPr lang="en-US" altLang="ko-KR" sz="1600" dirty="0"/>
              <a:t>print(s[6:10]) 		# </a:t>
            </a:r>
            <a:r>
              <a:rPr lang="en-US" altLang="ko-KR" sz="1600" dirty="0" err="1"/>
              <a:t>Pyth</a:t>
            </a:r>
            <a:endParaRPr lang="en-US" altLang="ko-KR" sz="1600" dirty="0"/>
          </a:p>
          <a:p>
            <a:r>
              <a:rPr lang="en-US" altLang="ko-KR" sz="1600" dirty="0"/>
              <a:t>print(s[-12:-7]) 		# Monty</a:t>
            </a:r>
          </a:p>
        </p:txBody>
      </p:sp>
    </p:spTree>
    <p:extLst>
      <p:ext uri="{BB962C8B-B14F-4D97-AF65-F5344CB8AC3E}">
        <p14:creationId xmlns:p14="http://schemas.microsoft.com/office/powerpoint/2010/main" val="106968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Example </a:t>
            </a:r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ko-KR" altLang="en-US" dirty="0" smtClean="0"/>
              <a:t>연습</a:t>
            </a:r>
            <a:r>
              <a:rPr lang="en-US" altLang="ko-KR" dirty="0" smtClean="0"/>
              <a:t>. p245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endParaRPr lang="en-US" altLang="ko-KR" dirty="0" smtClean="0"/>
          </a:p>
          <a:p>
            <a:r>
              <a:rPr lang="ko-KR" altLang="en-US" dirty="0" smtClean="0"/>
              <a:t>리스트 </a:t>
            </a:r>
            <a:r>
              <a:rPr lang="ko-KR" altLang="en-US" dirty="0" err="1"/>
              <a:t>슬라이싱</a:t>
            </a:r>
            <a:r>
              <a:rPr lang="ko-KR" altLang="en-US" dirty="0"/>
              <a:t> 만을 이용하여 리스트의 요소들의 순서를 거꾸로 하면서 하나씩 건너뛰어 보자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리스트 </a:t>
            </a:r>
            <a:r>
              <a:rPr lang="ko-KR" altLang="en-US" dirty="0" err="1"/>
              <a:t>슬라이싱</a:t>
            </a:r>
            <a:r>
              <a:rPr lang="ko-KR" altLang="en-US" dirty="0"/>
              <a:t> 만을 이용하여 첫 번째 요소만을 남기고 전부 삭제할 수 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28700" y="2715856"/>
            <a:ext cx="7813548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[10, 8, 6, 4, 2]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8700" y="4994439"/>
            <a:ext cx="7813548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[1]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1560707"/>
            <a:ext cx="8229600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numbers = [ 1, 2, 3, 4, 5, 6, 7, 8, 9, 10 ]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8700" y="3142759"/>
            <a:ext cx="7813548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numbers = [ 1, 2, 3, 4, 5, 6, 7, 8, 9, 10 ]</a:t>
            </a:r>
          </a:p>
          <a:p>
            <a:r>
              <a:rPr lang="en-US" altLang="ko-KR" sz="1600" dirty="0"/>
              <a:t>reversed = numbers[::-2]</a:t>
            </a:r>
          </a:p>
          <a:p>
            <a:r>
              <a:rPr lang="en-US" altLang="ko-KR" sz="1600" dirty="0"/>
              <a:t>print(reversed)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8700" y="5384925"/>
            <a:ext cx="7813548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numbers = [ 1, 2, 3, 4, 5, 6, 7, 8, 9, 10 ]</a:t>
            </a:r>
          </a:p>
          <a:p>
            <a:r>
              <a:rPr lang="en-US" altLang="ko-KR" sz="1600" dirty="0"/>
              <a:t>numbers[1:] = [ ]</a:t>
            </a:r>
          </a:p>
          <a:p>
            <a:r>
              <a:rPr lang="en-US" altLang="ko-KR" sz="1600" dirty="0"/>
              <a:t>print(numbers)</a:t>
            </a:r>
          </a:p>
        </p:txBody>
      </p:sp>
    </p:spTree>
    <p:extLst>
      <p:ext uri="{BB962C8B-B14F-4D97-AF65-F5344CB8AC3E}">
        <p14:creationId xmlns:p14="http://schemas.microsoft.com/office/powerpoint/2010/main" val="23199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smtClean="0"/>
              <a:t>함축</a:t>
            </a:r>
            <a:r>
              <a:rPr lang="en-US" altLang="ko-KR" dirty="0" smtClean="0"/>
              <a:t>. p246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17004A6E-5705-4EDA-85BC-7B1AD3ED9C4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15965"/>
          <a:stretch/>
        </p:blipFill>
        <p:spPr>
          <a:xfrm>
            <a:off x="1193800" y="1536701"/>
            <a:ext cx="7191248" cy="3026127"/>
          </a:xfrm>
        </p:spPr>
      </p:pic>
      <p:sp>
        <p:nvSpPr>
          <p:cNvPr id="5" name="직사각형 4"/>
          <p:cNvSpPr/>
          <p:nvPr/>
        </p:nvSpPr>
        <p:spPr>
          <a:xfrm>
            <a:off x="965199" y="1600200"/>
            <a:ext cx="992051" cy="447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612648" y="1600200"/>
            <a:ext cx="8153400" cy="447353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</a:t>
            </a:r>
            <a:r>
              <a:rPr lang="ko-KR" altLang="en-US" dirty="0"/>
              <a:t>축</a:t>
            </a:r>
            <a:r>
              <a:rPr lang="en-US" altLang="ko-KR" dirty="0" smtClean="0"/>
              <a:t>(list comprehension) : </a:t>
            </a:r>
            <a:r>
              <a:rPr lang="ko-KR" altLang="en-US" dirty="0" smtClean="0"/>
              <a:t>함축된 표현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C8BD9-360E-4485-91CD-2DF0E2324168}"/>
              </a:ext>
            </a:extLst>
          </p:cNvPr>
          <p:cNvSpPr txBox="1"/>
          <p:nvPr/>
        </p:nvSpPr>
        <p:spPr>
          <a:xfrm>
            <a:off x="4944798" y="5087538"/>
            <a:ext cx="3440250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squares = [ x*x for x in range(10)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D9000F-BAB0-45CD-A7B2-A4901E06F295}"/>
              </a:ext>
            </a:extLst>
          </p:cNvPr>
          <p:cNvSpPr txBox="1"/>
          <p:nvPr/>
        </p:nvSpPr>
        <p:spPr>
          <a:xfrm>
            <a:off x="852350" y="5087538"/>
            <a:ext cx="344025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squares = []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x in range(10):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squares.append</a:t>
            </a:r>
            <a:r>
              <a:rPr lang="en-US" altLang="ko-KR" sz="1600" dirty="0"/>
              <a:t>(x*x)</a:t>
            </a:r>
          </a:p>
        </p:txBody>
      </p:sp>
      <p:sp>
        <p:nvSpPr>
          <p:cNvPr id="10" name="화살표: 아래쪽 5">
            <a:extLst>
              <a:ext uri="{FF2B5EF4-FFF2-40B4-BE49-F238E27FC236}">
                <a16:creationId xmlns:a16="http://schemas.microsoft.com/office/drawing/2014/main" id="{CEF63DAE-3A66-401A-B8BD-A35D2F9B39C2}"/>
              </a:ext>
            </a:extLst>
          </p:cNvPr>
          <p:cNvSpPr/>
          <p:nvPr/>
        </p:nvSpPr>
        <p:spPr>
          <a:xfrm rot="16200000">
            <a:off x="4499573" y="5160716"/>
            <a:ext cx="254060" cy="325642"/>
          </a:xfrm>
          <a:prstGeom prst="downArrow">
            <a:avLst>
              <a:gd name="adj1" fmla="val 50000"/>
              <a:gd name="adj2" fmla="val 477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2F9AF-7568-4423-8535-63468D9CE804}"/>
              </a:ext>
            </a:extLst>
          </p:cNvPr>
          <p:cNvSpPr txBox="1"/>
          <p:nvPr/>
        </p:nvSpPr>
        <p:spPr>
          <a:xfrm>
            <a:off x="852350" y="4655906"/>
            <a:ext cx="7532698" cy="33855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squares = [ 0, 1, 4, 9, 16, 25, 36, 49, 64, 81 ]</a:t>
            </a:r>
          </a:p>
        </p:txBody>
      </p:sp>
    </p:spTree>
    <p:extLst>
      <p:ext uri="{BB962C8B-B14F-4D97-AF65-F5344CB8AC3E}">
        <p14:creationId xmlns:p14="http://schemas.microsoft.com/office/powerpoint/2010/main" val="372255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리스트의 항목 접근하기</a:t>
            </a:r>
            <a:r>
              <a:rPr lang="en-US" altLang="ko-KR" dirty="0" smtClean="0"/>
              <a:t>. p228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항목의 </a:t>
            </a:r>
            <a:r>
              <a:rPr lang="ko-KR" altLang="en-US" dirty="0"/>
              <a:t>위치</a:t>
            </a:r>
            <a:r>
              <a:rPr lang="en-US" altLang="ko-KR" dirty="0"/>
              <a:t>(</a:t>
            </a:r>
            <a:r>
              <a:rPr lang="ko-KR" altLang="en-US" dirty="0"/>
              <a:t>번호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 인덱스</a:t>
            </a:r>
            <a:r>
              <a:rPr lang="en-US" altLang="ko-KR" dirty="0"/>
              <a:t>(index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사용</a:t>
            </a:r>
            <a:endParaRPr lang="en-US" altLang="ko-KR" dirty="0"/>
          </a:p>
          <a:p>
            <a:r>
              <a:rPr lang="ko-KR" altLang="en-US" dirty="0" smtClean="0"/>
              <a:t>인덱스는 </a:t>
            </a:r>
            <a:r>
              <a:rPr lang="en-US" altLang="ko-KR" dirty="0" smtClean="0"/>
              <a:t>0</a:t>
            </a:r>
            <a:r>
              <a:rPr lang="ko-KR" altLang="en-US" dirty="0"/>
              <a:t>부터 시작한다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E5061-33B9-47E8-8DD5-62D68C904D6B}"/>
              </a:ext>
            </a:extLst>
          </p:cNvPr>
          <p:cNvSpPr txBox="1"/>
          <p:nvPr/>
        </p:nvSpPr>
        <p:spPr>
          <a:xfrm>
            <a:off x="1019186" y="2567226"/>
            <a:ext cx="7646147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fr-FR" altLang="ko-KR" sz="1600" dirty="0"/>
              <a:t>&gt;&gt;&gt; temps = [ 28, 31, 33, 35, 27, 26, 25]</a:t>
            </a:r>
          </a:p>
          <a:p>
            <a:pPr latinLnBrk="1"/>
            <a:r>
              <a:rPr lang="fr-FR" altLang="ko-KR" sz="1600" dirty="0"/>
              <a:t>&gt;&gt;&gt; print(temps[3</a:t>
            </a:r>
            <a:r>
              <a:rPr lang="fr-FR" altLang="ko-KR" sz="1600" dirty="0" smtClean="0"/>
              <a:t>])		# </a:t>
            </a:r>
            <a:r>
              <a:rPr lang="ko-KR" altLang="en-US" sz="1600" dirty="0" smtClean="0"/>
              <a:t>인덱스가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인 항목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네번째 항목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을 출력</a:t>
            </a:r>
            <a:endParaRPr lang="fr-FR" altLang="ko-KR" sz="1600" dirty="0"/>
          </a:p>
          <a:p>
            <a:pPr latinLnBrk="1"/>
            <a:r>
              <a:rPr lang="fr-FR" altLang="ko-KR" sz="1600" dirty="0" smtClean="0"/>
              <a:t>35</a:t>
            </a:r>
          </a:p>
          <a:p>
            <a:pPr latinLnBrk="1"/>
            <a:endParaRPr lang="fr-FR" altLang="ko-KR" sz="1600" dirty="0"/>
          </a:p>
          <a:p>
            <a:pPr latinLnBrk="1"/>
            <a:endParaRPr lang="fr-FR" altLang="ko-KR" sz="1600" dirty="0" smtClean="0"/>
          </a:p>
          <a:p>
            <a:pPr latinLnBrk="1"/>
            <a:r>
              <a:rPr lang="fr-FR" altLang="ko-KR" sz="1600" dirty="0"/>
              <a:t>&gt;&gt;&gt; </a:t>
            </a:r>
            <a:r>
              <a:rPr lang="fr-FR" altLang="ko-KR" sz="1600" dirty="0" smtClean="0"/>
              <a:t>temps[3] = 36		# </a:t>
            </a:r>
            <a:r>
              <a:rPr lang="ko-KR" altLang="en-US" sz="1600" dirty="0" smtClean="0"/>
              <a:t>항목의 값 변경</a:t>
            </a:r>
            <a:endParaRPr lang="fr-FR" altLang="ko-KR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3810"/>
          <a:stretch/>
        </p:blipFill>
        <p:spPr>
          <a:xfrm>
            <a:off x="3571886" y="4182055"/>
            <a:ext cx="4949814" cy="22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2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함축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리스트 함축에는 </a:t>
            </a:r>
            <a:r>
              <a:rPr lang="en-US" altLang="ko-KR" dirty="0"/>
              <a:t>if</a:t>
            </a:r>
            <a:r>
              <a:rPr lang="ko-KR" altLang="en-US" dirty="0"/>
              <a:t>를 사용하여 조건이 추가될 수 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endParaRPr lang="en-US" altLang="ko-KR" dirty="0" smtClean="0"/>
          </a:p>
          <a:p>
            <a:pPr marL="365760" lvl="1" indent="0">
              <a:buNone/>
            </a:pP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 smtClean="0"/>
              <a:t>squares = [0, 4, 16, 36, 64]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C43C7C-A895-4C59-BAB6-562A981C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036" y="2093828"/>
            <a:ext cx="5139764" cy="11462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245C81-3EBB-4BC3-BFBD-FBF021F4E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001" y="3795604"/>
            <a:ext cx="6842999" cy="22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리스트 </a:t>
            </a:r>
            <a:r>
              <a:rPr lang="ko-KR" altLang="en-US" dirty="0" smtClean="0"/>
              <a:t>함축</a:t>
            </a:r>
            <a:r>
              <a:rPr lang="en-US" altLang="ko-KR" dirty="0" smtClean="0"/>
              <a:t>. p247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8" y="1747395"/>
            <a:ext cx="81534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&gt;&gt;&gt; prices = [135, -545, 922, 356, -992, 217]</a:t>
            </a:r>
          </a:p>
          <a:p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mprices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= [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if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&gt; 0 else 0 for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i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in prices]</a:t>
            </a:r>
          </a:p>
          <a:p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&gt;&gt;&gt; 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mprices</a:t>
            </a:r>
            <a:endParaRPr lang="en-US" altLang="ko-KR" sz="1600" dirty="0"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[135, 0, 922, 356, 0, 217]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648" y="3049324"/>
            <a:ext cx="81534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&gt;&gt;&gt; words = ["All", "good", "things", "must", "come", "to", "an", "end."]</a:t>
            </a:r>
          </a:p>
          <a:p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&gt;&gt;&gt; letters = [ w[0] for w in words ]</a:t>
            </a:r>
          </a:p>
          <a:p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&gt;&gt;&gt; letters</a:t>
            </a:r>
          </a:p>
          <a:p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['A', 'g', 't', 'm', 'c', 't', 'a', 'e']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2648" y="4351253"/>
            <a:ext cx="8153400" cy="86177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&gt;&gt;&gt; numbers = [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x+y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 for x in ['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a','b','c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'] for y in ['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x','y','z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']]</a:t>
            </a:r>
          </a:p>
          <a:p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&gt;&gt;&gt; numbers</a:t>
            </a:r>
          </a:p>
          <a:p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['ax', 'ay', '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az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', '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bx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', 'by', '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bz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', 'cx', 'cy', '</a:t>
            </a:r>
            <a:r>
              <a:rPr lang="en-US" altLang="ko-KR" sz="1600" dirty="0" err="1">
                <a:latin typeface="Trebuchet MS" panose="020B0603020202020204" pitchFamily="34" charset="0"/>
                <a:ea typeface="굴림" panose="020B0600000101010101" pitchFamily="50" charset="-127"/>
              </a:rPr>
              <a:t>cz</a:t>
            </a:r>
            <a:r>
              <a:rPr lang="en-US" altLang="ko-KR" sz="1600" dirty="0">
                <a:latin typeface="Trebuchet MS" panose="020B0603020202020204" pitchFamily="34" charset="0"/>
                <a:ea typeface="굴림" panose="020B0600000101010101" pitchFamily="50" charset="-127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0834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함축의 단점</a:t>
            </a:r>
            <a:r>
              <a:rPr lang="en-US" altLang="ko-KR" dirty="0" smtClean="0"/>
              <a:t>. p248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24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Example 2</a:t>
            </a:r>
            <a:r>
              <a:rPr lang="ko-KR" altLang="en-US" dirty="0" smtClean="0"/>
              <a:t>의 배수이면서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의 배수인 수 찾기</a:t>
            </a:r>
            <a:r>
              <a:rPr lang="en-US" altLang="ko-KR" dirty="0" smtClean="0"/>
              <a:t>. p248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99</a:t>
            </a:r>
            <a:r>
              <a:rPr lang="ko-KR" altLang="en-US" dirty="0"/>
              <a:t>까지의 정수 중에서 </a:t>
            </a:r>
            <a:r>
              <a:rPr lang="en-US" altLang="ko-KR" dirty="0"/>
              <a:t>2</a:t>
            </a:r>
            <a:r>
              <a:rPr lang="ko-KR" altLang="en-US" dirty="0"/>
              <a:t>의 배수이고 동시에 </a:t>
            </a:r>
            <a:r>
              <a:rPr lang="en-US" altLang="ko-KR" dirty="0"/>
              <a:t>3</a:t>
            </a:r>
            <a:r>
              <a:rPr lang="ko-KR" altLang="en-US" dirty="0"/>
              <a:t>의 배수인 수들을 모아서 리스트로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017" y="2699366"/>
            <a:ext cx="7635665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[0, 6, 12, 18, 24, 30, 36, 42, 48, 54, 60, 66, 72, 78, 84, 90, 96]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27017" y="3263325"/>
            <a:ext cx="7635665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numbers = [x for x in range(100) if x % 2 == 0 and x % 3 == 0]</a:t>
            </a:r>
          </a:p>
          <a:p>
            <a:r>
              <a:rPr lang="en-US" altLang="ko-KR" sz="1600" dirty="0"/>
              <a:t>print(numbers)</a:t>
            </a:r>
          </a:p>
        </p:txBody>
      </p:sp>
    </p:spTree>
    <p:extLst>
      <p:ext uri="{BB962C8B-B14F-4D97-AF65-F5344CB8AC3E}">
        <p14:creationId xmlns:p14="http://schemas.microsoft.com/office/powerpoint/2010/main" val="5516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Example </a:t>
            </a:r>
            <a:r>
              <a:rPr lang="ko-KR" altLang="en-US" dirty="0" smtClean="0"/>
              <a:t>합계 </a:t>
            </a:r>
            <a:r>
              <a:rPr lang="ko-KR" altLang="en-US" dirty="0"/>
              <a:t>리스트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p249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i</a:t>
            </a:r>
            <a:r>
              <a:rPr lang="ko-KR" altLang="en-US" dirty="0"/>
              <a:t>번째 요소가 원래 리스트의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 err="1"/>
              <a:t>i</a:t>
            </a:r>
            <a:r>
              <a:rPr lang="ko-KR" altLang="en-US" dirty="0"/>
              <a:t>번째 요소까지의 합계인 리스트를 생성하는 프로그램을 작성하라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6937" y="2542354"/>
            <a:ext cx="7746663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원래 리스트</a:t>
            </a:r>
            <a:r>
              <a:rPr lang="en-US" altLang="ko-KR" sz="1600" dirty="0"/>
              <a:t>: [10, 20, 30, 40, 50]</a:t>
            </a:r>
          </a:p>
          <a:p>
            <a:r>
              <a:rPr lang="ko-KR" altLang="en-US" sz="1600" dirty="0"/>
              <a:t>새로운 리스트</a:t>
            </a:r>
            <a:r>
              <a:rPr lang="en-US" altLang="ko-KR" sz="1600" dirty="0"/>
              <a:t>: [10, 30, 60, 100, 150]</a:t>
            </a:r>
            <a:endParaRPr lang="ko-KR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736937" y="3495156"/>
            <a:ext cx="7746663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Trebuchet MS" panose="020B0603020202020204" pitchFamily="34" charset="0"/>
              </a:rPr>
              <a:t>list1=[10, 20, 30, 40, 50]</a:t>
            </a:r>
          </a:p>
          <a:p>
            <a:pPr latinLnBrk="1"/>
            <a:endParaRPr lang="en-US" altLang="ko-KR" sz="1600" dirty="0">
              <a:latin typeface="Trebuchet MS" panose="020B0603020202020204" pitchFamily="34" charset="0"/>
            </a:endParaRPr>
          </a:p>
          <a:p>
            <a:pPr latinLnBrk="1"/>
            <a:r>
              <a:rPr lang="en-US" altLang="ko-KR" sz="1600" dirty="0">
                <a:latin typeface="Trebuchet MS" panose="020B0603020202020204" pitchFamily="34" charset="0"/>
              </a:rPr>
              <a:t>list2=[sum(list1[0:x+1]) </a:t>
            </a:r>
            <a:r>
              <a:rPr lang="en-US" altLang="ko-KR" sz="1600" b="1" dirty="0"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latin typeface="Trebuchet MS" panose="020B0603020202020204" pitchFamily="34" charset="0"/>
              </a:rPr>
              <a:t> x</a:t>
            </a:r>
            <a:r>
              <a:rPr lang="en-US" altLang="ko-KR" sz="1600" b="1" dirty="0">
                <a:latin typeface="Trebuchet MS" panose="020B0603020202020204" pitchFamily="34" charset="0"/>
              </a:rPr>
              <a:t> in </a:t>
            </a:r>
            <a:r>
              <a:rPr lang="en-US" altLang="ko-KR" sz="1600" dirty="0">
                <a:latin typeface="Trebuchet MS" panose="020B0603020202020204" pitchFamily="34" charset="0"/>
              </a:rPr>
              <a:t>range(0, </a:t>
            </a:r>
            <a:r>
              <a:rPr lang="en-US" altLang="ko-KR" sz="1600" dirty="0" err="1">
                <a:latin typeface="Trebuchet MS" panose="020B0603020202020204" pitchFamily="34" charset="0"/>
              </a:rPr>
              <a:t>len</a:t>
            </a:r>
            <a:r>
              <a:rPr lang="en-US" altLang="ko-KR" sz="1600" dirty="0">
                <a:latin typeface="Trebuchet MS" panose="020B0603020202020204" pitchFamily="34" charset="0"/>
              </a:rPr>
              <a:t>(list1))]</a:t>
            </a:r>
          </a:p>
          <a:p>
            <a:pPr latinLnBrk="1"/>
            <a:endParaRPr lang="en-US" altLang="ko-KR" sz="1600" b="1" dirty="0">
              <a:latin typeface="Trebuchet MS" panose="020B0603020202020204" pitchFamily="34" charset="0"/>
            </a:endParaRPr>
          </a:p>
          <a:p>
            <a:pPr latinLnBrk="1"/>
            <a:r>
              <a:rPr lang="en-US" altLang="ko-KR" sz="1600" b="1" dirty="0">
                <a:latin typeface="Trebuchet MS" panose="020B0603020202020204" pitchFamily="34" charset="0"/>
              </a:rPr>
              <a:t>print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원래 리스트</a:t>
            </a:r>
            <a:r>
              <a:rPr lang="en-US" altLang="ko-KR" sz="1600" dirty="0">
                <a:latin typeface="Trebuchet MS" panose="020B0603020202020204" pitchFamily="34" charset="0"/>
              </a:rPr>
              <a:t>: ",list1)</a:t>
            </a:r>
          </a:p>
          <a:p>
            <a:pPr latinLnBrk="1"/>
            <a:r>
              <a:rPr lang="en-US" altLang="ko-KR" sz="1600" b="1" dirty="0">
                <a:latin typeface="Trebuchet MS" panose="020B0603020202020204" pitchFamily="34" charset="0"/>
              </a:rPr>
              <a:t>print</a:t>
            </a:r>
            <a:r>
              <a:rPr lang="en-US" altLang="ko-KR" sz="1600" dirty="0">
                <a:latin typeface="Trebuchet MS" panose="020B0603020202020204" pitchFamily="34" charset="0"/>
              </a:rPr>
              <a:t>("</a:t>
            </a:r>
            <a:r>
              <a:rPr lang="ko-KR" altLang="en-US" sz="1600" dirty="0">
                <a:latin typeface="Trebuchet MS" panose="020B0603020202020204" pitchFamily="34" charset="0"/>
              </a:rPr>
              <a:t>새로운 리스트</a:t>
            </a:r>
            <a:r>
              <a:rPr lang="en-US" altLang="ko-KR" sz="1600" dirty="0">
                <a:latin typeface="Trebuchet MS" panose="020B0603020202020204" pitchFamily="34" charset="0"/>
              </a:rPr>
              <a:t>: ",list2)</a:t>
            </a:r>
          </a:p>
        </p:txBody>
      </p:sp>
    </p:spTree>
    <p:extLst>
      <p:ext uri="{BB962C8B-B14F-4D97-AF65-F5344CB8AC3E}">
        <p14:creationId xmlns:p14="http://schemas.microsoft.com/office/powerpoint/2010/main" val="42951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Example </a:t>
            </a:r>
            <a:r>
              <a:rPr lang="ko-KR" altLang="en-US" dirty="0" smtClean="0"/>
              <a:t>직각</a:t>
            </a:r>
            <a:r>
              <a:rPr lang="en-US" altLang="ko-KR" dirty="0" smtClean="0"/>
              <a:t> </a:t>
            </a:r>
            <a:r>
              <a:rPr lang="ko-KR" altLang="en-US" dirty="0" smtClean="0"/>
              <a:t>삼각형 찾기</a:t>
            </a:r>
            <a:r>
              <a:rPr lang="en-US" altLang="ko-KR" dirty="0" smtClean="0"/>
              <a:t>. p249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피타고라스의 정리를 만족하는 삼각형들을 </a:t>
            </a:r>
            <a:r>
              <a:rPr lang="ko-KR" altLang="en-US" dirty="0" smtClean="0"/>
              <a:t>리스트 함축으로 찾아보자</a:t>
            </a:r>
            <a:r>
              <a:rPr lang="en-US" altLang="ko-KR" dirty="0"/>
              <a:t>. </a:t>
            </a:r>
            <a:r>
              <a:rPr lang="ko-KR" altLang="en-US" dirty="0"/>
              <a:t>삼각형 한 변의 길이는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30 </a:t>
            </a:r>
            <a:r>
              <a:rPr lang="ko-KR" altLang="en-US" dirty="0"/>
              <a:t>이하이다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447" y="2418067"/>
            <a:ext cx="7774653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[(3, 4, 5), (5, 12, 13), (6, 8, 10), (7, 24, 25), (8, 15, 17), (9, 12, 15), (10, 24, 26), (12, 16, 20), (15, 20, 25), (20, 21, 29)]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2447" y="3193295"/>
            <a:ext cx="7774653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[(</a:t>
            </a:r>
            <a:r>
              <a:rPr lang="en-US" altLang="ko-KR" sz="1600" dirty="0" err="1"/>
              <a:t>x,y,z</a:t>
            </a:r>
            <a:r>
              <a:rPr lang="en-US" altLang="ko-KR" sz="1600" dirty="0"/>
              <a:t>) for x in range(1,30) for y in range(x,30) for z in range(y,30) if</a:t>
            </a:r>
          </a:p>
          <a:p>
            <a:r>
              <a:rPr lang="pl-PL" altLang="ko-KR" sz="1600" dirty="0"/>
              <a:t>x**2 + y**2 == z**2]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446" y="4013705"/>
            <a:ext cx="7774653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new_list</a:t>
            </a:r>
            <a:r>
              <a:rPr lang="en-US" altLang="ko-KR" sz="1600" dirty="0"/>
              <a:t> = []</a:t>
            </a:r>
          </a:p>
          <a:p>
            <a:r>
              <a:rPr lang="en-US" altLang="ko-KR" sz="1600" dirty="0"/>
              <a:t>for x in range(1, 30):</a:t>
            </a:r>
          </a:p>
          <a:p>
            <a:r>
              <a:rPr lang="en-US" altLang="ko-KR" sz="1600" dirty="0"/>
              <a:t>	for y in range(x, 30):</a:t>
            </a:r>
          </a:p>
          <a:p>
            <a:r>
              <a:rPr lang="en-US" altLang="ko-KR" sz="1600" dirty="0"/>
              <a:t>		for z in range(y, 30):</a:t>
            </a:r>
          </a:p>
          <a:p>
            <a:r>
              <a:rPr lang="en-US" altLang="ko-KR" sz="1600" dirty="0"/>
              <a:t>		    if x**2+y**2==z**2:</a:t>
            </a:r>
          </a:p>
          <a:p>
            <a:r>
              <a:rPr lang="en-US" altLang="ko-KR" sz="1600" dirty="0"/>
              <a:t>		        </a:t>
            </a:r>
            <a:r>
              <a:rPr lang="en-US" altLang="ko-KR" sz="1600" dirty="0" err="1"/>
              <a:t>new_list.append</a:t>
            </a:r>
            <a:r>
              <a:rPr lang="en-US" altLang="ko-KR" sz="1600" dirty="0"/>
              <a:t>((x, y, z))</a:t>
            </a:r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new_list</a:t>
            </a:r>
            <a:r>
              <a:rPr lang="en-US" altLang="ko-KR" sz="1600" dirty="0"/>
              <a:t>)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931C5-69B0-4579-B054-1E65087B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주사위</a:t>
            </a:r>
            <a:r>
              <a:rPr lang="en-US" altLang="ko-KR" dirty="0"/>
              <a:t> </a:t>
            </a:r>
            <a:r>
              <a:rPr lang="ko-KR" altLang="en-US" dirty="0" smtClean="0"/>
              <a:t>시뮬레이션</a:t>
            </a:r>
            <a:r>
              <a:rPr lang="en-US" altLang="ko-KR" dirty="0" smtClean="0"/>
              <a:t>. p250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8E12F-A423-40D6-BAB1-47C83D6D88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주사위를 </a:t>
            </a:r>
            <a:r>
              <a:rPr lang="en-US" altLang="ko-KR" dirty="0"/>
              <a:t>600</a:t>
            </a:r>
            <a:r>
              <a:rPr lang="ko-KR" altLang="en-US" dirty="0"/>
              <a:t>번 던졌을 때 각 면이 몇 번이나 나오는지를 데이터로 정리하고 이 데이터를 막대 그래프로 </a:t>
            </a:r>
            <a:r>
              <a:rPr lang="ko-KR" altLang="en-US" dirty="0" err="1"/>
              <a:t>시각화하여</a:t>
            </a:r>
            <a:r>
              <a:rPr lang="ko-KR" altLang="en-US" dirty="0"/>
              <a:t> 보자</a:t>
            </a:r>
            <a:r>
              <a:rPr lang="en-US" altLang="ko-KR" dirty="0"/>
              <a:t>. </a:t>
            </a:r>
            <a:r>
              <a:rPr lang="ko-KR" altLang="en-US" dirty="0"/>
              <a:t>리스트 함축도 연습해보자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6448" y="2703638"/>
            <a:ext cx="8011398" cy="32932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r>
              <a:rPr lang="en-US" altLang="ko-KR" sz="1600" dirty="0"/>
              <a:t>import random</a:t>
            </a:r>
          </a:p>
          <a:p>
            <a:endParaRPr lang="en-US" altLang="ko-KR" sz="1600" dirty="0"/>
          </a:p>
          <a:p>
            <a:r>
              <a:rPr lang="en-US" altLang="ko-KR" sz="1600" dirty="0"/>
              <a:t>values = [</a:t>
            </a:r>
            <a:r>
              <a:rPr lang="en-US" altLang="ko-KR" sz="1600" dirty="0" err="1"/>
              <a:t>random.randint</a:t>
            </a:r>
            <a:r>
              <a:rPr lang="en-US" altLang="ko-KR" sz="1600" dirty="0"/>
              <a:t>(0, 5)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range(600)]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faces = [ 1, 2, 3, 4, 5, 6 ]</a:t>
            </a:r>
          </a:p>
          <a:p>
            <a:r>
              <a:rPr lang="en-US" altLang="ko-KR" sz="1600" dirty="0"/>
              <a:t>rolls = [ 0, 0, 0, 0, 0, 0 ]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x in values :</a:t>
            </a:r>
          </a:p>
          <a:p>
            <a:r>
              <a:rPr lang="en-US" altLang="ko-KR" sz="1600" dirty="0"/>
              <a:t>	rolls[x] = rolls[x] + 1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plt.bar</a:t>
            </a:r>
            <a:r>
              <a:rPr lang="en-US" altLang="ko-KR" sz="1600" dirty="0"/>
              <a:t>(faces, rolls)			# </a:t>
            </a:r>
            <a:r>
              <a:rPr lang="ko-KR" altLang="en-US" sz="1600" dirty="0"/>
              <a:t>리스트에 저장된 값으로 그래프를 그린다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err="1"/>
              <a:t>plt.show</a:t>
            </a:r>
            <a:r>
              <a:rPr lang="en-US" altLang="ko-KR" sz="1600" dirty="0"/>
              <a:t>()				# </a:t>
            </a:r>
            <a:r>
              <a:rPr lang="ko-KR" altLang="en-US" sz="1600" dirty="0"/>
              <a:t>그래프를 화면에 출력한다</a:t>
            </a:r>
            <a:r>
              <a:rPr lang="en-US" altLang="ko-KR" sz="1600" dirty="0"/>
              <a:t>. </a:t>
            </a:r>
            <a:endParaRPr lang="en-US" altLang="ko-KR" sz="1600" dirty="0">
              <a:latin typeface="Trebuchet MS" panose="020B0603020202020204" pitchFamily="34" charset="0"/>
            </a:endParaRPr>
          </a:p>
        </p:txBody>
      </p:sp>
      <p:pic>
        <p:nvPicPr>
          <p:cNvPr id="3073" name="_x486741352">
            <a:extLst>
              <a:ext uri="{FF2B5EF4-FFF2-40B4-BE49-F238E27FC236}">
                <a16:creationId xmlns:a16="http://schemas.microsoft.com/office/drawing/2014/main" id="{40D71E04-6498-4EE7-A844-18872C297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699" y="2824287"/>
            <a:ext cx="2274047" cy="174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6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. p251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</a:t>
            </a:r>
            <a:r>
              <a:rPr lang="en-US" altLang="ko-KR" dirty="0"/>
              <a:t>== 2</a:t>
            </a:r>
            <a:r>
              <a:rPr lang="ko-KR" altLang="en-US" dirty="0"/>
              <a:t>차원 테이블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EC3B18-C2F8-4AC7-A57C-76B6B82EB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753" y="1953175"/>
            <a:ext cx="7366747" cy="2339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027" y="4292615"/>
            <a:ext cx="4135874" cy="19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3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</a:t>
            </a:r>
            <a:r>
              <a:rPr lang="en-US" altLang="ko-KR" dirty="0"/>
              <a:t>. p251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동적으로 </a:t>
            </a:r>
            <a:r>
              <a:rPr lang="en-US" altLang="ko-KR" dirty="0"/>
              <a:t>2</a:t>
            </a:r>
            <a:r>
              <a:rPr lang="ko-KR" altLang="en-US" dirty="0"/>
              <a:t>차원 리스트를 생성하는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다음과</a:t>
            </a:r>
            <a:r>
              <a:rPr lang="en-US" altLang="ko-KR" dirty="0" smtClean="0"/>
              <a:t> </a:t>
            </a:r>
            <a:r>
              <a:rPr lang="ko-KR" altLang="en-US" dirty="0"/>
              <a:t>같이 하면 </a:t>
            </a:r>
            <a:r>
              <a:rPr lang="en-US" altLang="ko-KR" dirty="0"/>
              <a:t>1</a:t>
            </a:r>
            <a:r>
              <a:rPr lang="ko-KR" altLang="en-US" dirty="0"/>
              <a:t>차원 리스트가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124" y="2043549"/>
            <a:ext cx="8083924" cy="233910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# </a:t>
            </a:r>
            <a:r>
              <a:rPr lang="ko-KR" altLang="en-US" sz="1600" dirty="0"/>
              <a:t>동적으로 </a:t>
            </a:r>
            <a:r>
              <a:rPr lang="en-US" altLang="ko-KR" sz="1600" dirty="0"/>
              <a:t>2</a:t>
            </a:r>
            <a:r>
              <a:rPr lang="ko-KR" altLang="en-US" sz="1600" dirty="0"/>
              <a:t>차원 리스트를 생성한다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/>
              <a:t>rows = 3</a:t>
            </a:r>
          </a:p>
          <a:p>
            <a:pPr latinLnBrk="1"/>
            <a:r>
              <a:rPr lang="en-US" altLang="ko-KR" sz="1600" dirty="0"/>
              <a:t>cols = 5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s = [ ]</a:t>
            </a:r>
          </a:p>
          <a:p>
            <a:pPr latinLnBrk="1"/>
            <a:r>
              <a:rPr lang="en-US" altLang="ko-KR" sz="1600" dirty="0"/>
              <a:t>for row in range(rows): </a:t>
            </a:r>
          </a:p>
          <a:p>
            <a:pPr latinLnBrk="1"/>
            <a:r>
              <a:rPr lang="en-US" altLang="ko-KR" sz="1600" dirty="0"/>
              <a:t>	s += [[0]*cols]		# 2</a:t>
            </a:r>
            <a:r>
              <a:rPr lang="ko-KR" altLang="en-US" sz="1600" dirty="0"/>
              <a:t>차원 </a:t>
            </a:r>
            <a:r>
              <a:rPr lang="ko-KR" altLang="en-US" sz="1600" dirty="0" err="1"/>
              <a:t>리스트끼리</a:t>
            </a:r>
            <a:r>
              <a:rPr lang="ko-KR" altLang="en-US" sz="1600" dirty="0"/>
              <a:t> 합쳐진다</a:t>
            </a:r>
            <a:r>
              <a:rPr lang="en-US" altLang="ko-KR" sz="1600" dirty="0"/>
              <a:t>. 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print("s =", s)</a:t>
            </a:r>
            <a:endParaRPr lang="ko-KR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311024" y="4144936"/>
            <a:ext cx="5045576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s = [[0, 0, 0, 0, 0], [0, 0, 0, 0, 0], [0, 0, 0, 0, 0]]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2124" y="5220459"/>
            <a:ext cx="8083924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/>
              <a:t>…</a:t>
            </a:r>
          </a:p>
          <a:p>
            <a:pPr latinLnBrk="1"/>
            <a:r>
              <a:rPr lang="en-US" altLang="ko-KR" sz="1600" dirty="0" smtClean="0"/>
              <a:t>for </a:t>
            </a:r>
            <a:r>
              <a:rPr lang="en-US" altLang="ko-KR" sz="1600" dirty="0"/>
              <a:t>row in range(rows): </a:t>
            </a:r>
          </a:p>
          <a:p>
            <a:pPr latinLnBrk="1"/>
            <a:r>
              <a:rPr lang="en-US" altLang="ko-KR" sz="1600" dirty="0"/>
              <a:t>	s += [0]*cols		# 1</a:t>
            </a:r>
            <a:r>
              <a:rPr lang="ko-KR" altLang="en-US" sz="1600" dirty="0"/>
              <a:t>차원 </a:t>
            </a:r>
            <a:r>
              <a:rPr lang="ko-KR" altLang="en-US" sz="1600" dirty="0" err="1"/>
              <a:t>리스트끼리</a:t>
            </a:r>
            <a:r>
              <a:rPr lang="ko-KR" altLang="en-US" sz="1600" dirty="0"/>
              <a:t> 합쳐진다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pPr latinLnBrk="1"/>
            <a:r>
              <a:rPr lang="en-US" altLang="ko-KR" sz="1600" dirty="0" smtClean="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11024" y="6094180"/>
            <a:ext cx="5045576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s = [0, 0, 0, 0, 0, 0, 0, 0, 0, 0, 0, 0, 0, 0, 0]</a:t>
            </a:r>
          </a:p>
        </p:txBody>
      </p:sp>
    </p:spTree>
    <p:extLst>
      <p:ext uri="{BB962C8B-B14F-4D97-AF65-F5344CB8AC3E}">
        <p14:creationId xmlns:p14="http://schemas.microsoft.com/office/powerpoint/2010/main" val="156416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</a:t>
            </a:r>
            <a:r>
              <a:rPr lang="en-US" altLang="ko-KR" dirty="0"/>
              <a:t>. </a:t>
            </a:r>
            <a:r>
              <a:rPr lang="en-US" altLang="ko-KR" dirty="0" smtClean="0"/>
              <a:t>p252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)  </a:t>
            </a:r>
            <a:r>
              <a:rPr lang="ko-KR" altLang="en-US" dirty="0" smtClean="0"/>
              <a:t>리스트 함축을 이용하여 동적으로 </a:t>
            </a:r>
            <a:r>
              <a:rPr lang="en-US" altLang="ko-KR" dirty="0"/>
              <a:t>2</a:t>
            </a:r>
            <a:r>
              <a:rPr lang="ko-KR" altLang="en-US" dirty="0"/>
              <a:t>차원 리스트를 생성하는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4548" y="2488173"/>
            <a:ext cx="82296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rows = 3</a:t>
            </a:r>
          </a:p>
          <a:p>
            <a:pPr latinLnBrk="1"/>
            <a:r>
              <a:rPr lang="en-US" altLang="ko-KR" sz="1600" dirty="0"/>
              <a:t>cols = 5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s = [ ([0] * cols) for row in range(rows) 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print("s =", 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748" y="3848100"/>
            <a:ext cx="48102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s = [[0, 0, 0, 0, 0], [0, 0, 0, 0, 0], [0, 0, 0, 0, 0]]</a:t>
            </a:r>
          </a:p>
        </p:txBody>
      </p:sp>
    </p:spTree>
    <p:extLst>
      <p:ext uri="{BB962C8B-B14F-4D97-AF65-F5344CB8AC3E}">
        <p14:creationId xmlns:p14="http://schemas.microsoft.com/office/powerpoint/2010/main" val="278275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음수 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. p228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음수 인덱스는 리스트의 끝에서부터 매겨진다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리스트에서 가장 마지막 항목의 인덱스는 </a:t>
            </a:r>
            <a:r>
              <a:rPr lang="en-US" altLang="ko-KR" dirty="0" smtClean="0"/>
              <a:t>-1.</a:t>
            </a:r>
          </a:p>
          <a:p>
            <a:r>
              <a:rPr lang="ko-KR" altLang="en-US" dirty="0" smtClean="0"/>
              <a:t>마지막 요소 접근 </a:t>
            </a:r>
            <a:r>
              <a:rPr lang="en-US" altLang="ko-KR" dirty="0" smtClean="0"/>
              <a:t>: temps[-</a:t>
            </a:r>
            <a:r>
              <a:rPr lang="en-US" altLang="ko-KR" dirty="0"/>
              <a:t>1</a:t>
            </a:r>
            <a:r>
              <a:rPr lang="en-US" altLang="ko-KR" dirty="0" smtClean="0"/>
              <a:t>]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temps[</a:t>
            </a:r>
            <a:r>
              <a:rPr lang="en-US" altLang="ko-KR" dirty="0" err="1" smtClean="0"/>
              <a:t>len</a:t>
            </a:r>
            <a:r>
              <a:rPr lang="en-US" altLang="ko-KR" dirty="0" smtClean="0"/>
              <a:t>(temps)-1] </a:t>
            </a:r>
            <a:r>
              <a:rPr lang="ko-KR" altLang="en-US" dirty="0" smtClean="0"/>
              <a:t>보다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휠씬 간결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98" y="3111500"/>
            <a:ext cx="6874002" cy="186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요소 접근</a:t>
            </a:r>
            <a:r>
              <a:rPr lang="en-US" altLang="ko-KR" dirty="0" smtClean="0"/>
              <a:t>. p252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548" y="2446228"/>
            <a:ext cx="8048752" cy="31085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s = [ 	[ 1, 2, 3, 4, 5 ] ,</a:t>
            </a:r>
          </a:p>
          <a:p>
            <a:pPr latinLnBrk="1"/>
            <a:r>
              <a:rPr lang="en-US" altLang="ko-KR" sz="1600" dirty="0"/>
              <a:t>	[ 6, 7, 8, 9, 10 ], </a:t>
            </a:r>
          </a:p>
          <a:p>
            <a:pPr latinLnBrk="1"/>
            <a:r>
              <a:rPr lang="en-US" altLang="ko-KR" sz="1600" dirty="0"/>
              <a:t>	[11, 12, 13, 14, 15 ] ]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# </a:t>
            </a:r>
            <a:r>
              <a:rPr lang="ko-KR" altLang="en-US" sz="1600" dirty="0"/>
              <a:t>행과 열의 개수를 구한다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/>
              <a:t>rows =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(s)</a:t>
            </a:r>
          </a:p>
          <a:p>
            <a:pPr latinLnBrk="1"/>
            <a:r>
              <a:rPr lang="en-US" altLang="ko-KR" sz="1600" dirty="0"/>
              <a:t>cols =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(s[0])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for r in range(rows):</a:t>
            </a:r>
          </a:p>
          <a:p>
            <a:pPr latinLnBrk="1"/>
            <a:r>
              <a:rPr lang="en-US" altLang="ko-KR" sz="1600" dirty="0"/>
              <a:t>	for c in range(cols):</a:t>
            </a:r>
          </a:p>
          <a:p>
            <a:pPr latinLnBrk="1"/>
            <a:r>
              <a:rPr lang="en-US" altLang="ko-KR" sz="1600" dirty="0"/>
              <a:t>		</a:t>
            </a:r>
            <a:r>
              <a:rPr lang="en-US" altLang="ko-KR" sz="1600" dirty="0" smtClean="0"/>
              <a:t>print(</a:t>
            </a:r>
            <a:r>
              <a:rPr lang="en-US" altLang="ko-KR" sz="1600" dirty="0" smtClean="0">
                <a:solidFill>
                  <a:srgbClr val="FF0000"/>
                </a:solidFill>
              </a:rPr>
              <a:t>s[r</a:t>
            </a:r>
            <a:r>
              <a:rPr lang="en-US" altLang="ko-KR" sz="1600" dirty="0">
                <a:solidFill>
                  <a:srgbClr val="FF0000"/>
                </a:solidFill>
              </a:rPr>
              <a:t>][c</a:t>
            </a:r>
            <a:r>
              <a:rPr lang="en-US" altLang="ko-KR" sz="1600" dirty="0" smtClean="0">
                <a:solidFill>
                  <a:srgbClr val="FF0000"/>
                </a:solidFill>
              </a:rPr>
              <a:t>]</a:t>
            </a:r>
            <a:r>
              <a:rPr lang="en-US" altLang="ko-KR" sz="1600" dirty="0" smtClean="0"/>
              <a:t>, </a:t>
            </a:r>
            <a:r>
              <a:rPr lang="en-US" altLang="ko-KR" sz="1600" dirty="0"/>
              <a:t>end=",")</a:t>
            </a:r>
          </a:p>
          <a:p>
            <a:pPr latinLnBrk="1"/>
            <a:r>
              <a:rPr lang="en-US" altLang="ko-KR" sz="1600" dirty="0"/>
              <a:t>	print()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24348" y="4963612"/>
            <a:ext cx="2765552" cy="86177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1,2,3,4,5,</a:t>
            </a:r>
          </a:p>
          <a:p>
            <a:r>
              <a:rPr lang="en-US" altLang="ko-KR" sz="1600" dirty="0"/>
              <a:t>6,7,8,9,10,</a:t>
            </a:r>
          </a:p>
          <a:p>
            <a:r>
              <a:rPr lang="en-US" altLang="ko-KR" sz="1600" dirty="0"/>
              <a:t>11,12,13,14,15,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587248" y="16002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ko-KR" dirty="0" smtClean="0"/>
              <a:t>2</a:t>
            </a:r>
            <a:r>
              <a:rPr lang="ko-KR" altLang="en-US" dirty="0" smtClean="0"/>
              <a:t>차원 리스트에서 요소에 접근하려면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인덱스 번호를 지정하여야 한다</a:t>
            </a:r>
            <a:r>
              <a:rPr lang="en-US" altLang="ko-KR" dirty="0" smtClean="0"/>
              <a:t>.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425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smtClean="0"/>
              <a:t>Lab </a:t>
            </a:r>
            <a:r>
              <a:rPr lang="ko-KR" altLang="en-US" dirty="0"/>
              <a:t>전치 행렬 </a:t>
            </a:r>
            <a:r>
              <a:rPr lang="ko-KR" altLang="en-US" dirty="0" smtClean="0"/>
              <a:t>계산</a:t>
            </a:r>
            <a:r>
              <a:rPr lang="en-US" altLang="ko-KR" dirty="0" smtClean="0"/>
              <a:t>. p254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행렬의 전치 연산을 </a:t>
            </a:r>
            <a:r>
              <a:rPr lang="ko-KR" altLang="en-US" dirty="0" err="1"/>
              <a:t>파이썬으로</a:t>
            </a:r>
            <a:r>
              <a:rPr lang="ko-KR" altLang="en-US" dirty="0"/>
              <a:t> 구현해보자</a:t>
            </a:r>
            <a:r>
              <a:rPr lang="en-US" altLang="ko-KR" dirty="0"/>
              <a:t>. </a:t>
            </a:r>
            <a:r>
              <a:rPr lang="ko-KR" altLang="en-US" dirty="0"/>
              <a:t>인공 지능을 하려면 행렬에 대하여 잘 알아야 한다</a:t>
            </a:r>
            <a:r>
              <a:rPr lang="en-US" altLang="ko-KR" dirty="0"/>
              <a:t>. </a:t>
            </a:r>
            <a:r>
              <a:rPr lang="ko-KR" altLang="en-US" dirty="0"/>
              <a:t>중첩 된 </a:t>
            </a:r>
            <a:r>
              <a:rPr lang="en-US" altLang="ko-KR" b="1" dirty="0"/>
              <a:t>for</a:t>
            </a:r>
            <a:r>
              <a:rPr lang="ko-KR" altLang="en-US" dirty="0"/>
              <a:t> 루프를 이용하면 행렬의 전치를 계산할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5613" y="4238296"/>
            <a:ext cx="7666887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원래 행렬</a:t>
            </a:r>
            <a:r>
              <a:rPr lang="en-US" altLang="ko-KR" sz="1600" dirty="0"/>
              <a:t>= [[1, 2, 3], [4, 5, 6], [7, 8, 9]]</a:t>
            </a:r>
            <a:endParaRPr lang="ko-KR" altLang="en-US" sz="1600" dirty="0"/>
          </a:p>
          <a:p>
            <a:r>
              <a:rPr lang="ko-KR" altLang="en-US" sz="1600" dirty="0"/>
              <a:t>전치 행렬</a:t>
            </a:r>
            <a:r>
              <a:rPr lang="en-US" altLang="ko-KR" sz="1600" dirty="0"/>
              <a:t>= [[1, 4, 7], [2, 5, 8], [3, 6, 9]]</a:t>
            </a:r>
            <a:endParaRPr lang="ko-KR" altLang="en-US" sz="16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112" y="2628900"/>
            <a:ext cx="27717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81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34561-B0C8-4B72-B16F-3FB46C4E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 </a:t>
            </a:r>
            <a:r>
              <a:rPr lang="ko-KR" altLang="en-US" dirty="0"/>
              <a:t>지뢰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. p255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EC1D4-ED70-4B4C-A9DD-DC97722356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지뢰찾기</a:t>
            </a:r>
            <a:r>
              <a:rPr lang="ko-KR" altLang="en-US" dirty="0"/>
              <a:t> 게임을 작성해보자</a:t>
            </a:r>
            <a:r>
              <a:rPr lang="en-US" altLang="ko-KR" dirty="0"/>
              <a:t>. 10×10 </a:t>
            </a:r>
            <a:r>
              <a:rPr lang="ko-KR" altLang="en-US" dirty="0"/>
              <a:t>크기의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ko-KR" altLang="en-US" dirty="0" err="1"/>
              <a:t>리스트을</a:t>
            </a:r>
            <a:r>
              <a:rPr lang="ko-KR" altLang="en-US" dirty="0"/>
              <a:t> 만들고 여기에 지뢰를 숨긴다</a:t>
            </a:r>
            <a:r>
              <a:rPr lang="en-US" altLang="ko-KR" dirty="0"/>
              <a:t>. </a:t>
            </a:r>
            <a:r>
              <a:rPr lang="ko-KR" altLang="en-US" dirty="0"/>
              <a:t>지뢰가 아닌 곳은 </a:t>
            </a:r>
            <a:r>
              <a:rPr lang="en-US" altLang="ko-KR" dirty="0"/>
              <a:t>.</a:t>
            </a:r>
            <a:r>
              <a:rPr lang="ko-KR" altLang="en-US" dirty="0"/>
              <a:t>으로 표시하고 지뢰인 곳은 </a:t>
            </a:r>
            <a:r>
              <a:rPr lang="en-US" altLang="ko-KR" dirty="0"/>
              <a:t>#</a:t>
            </a:r>
            <a:r>
              <a:rPr lang="ko-KR" altLang="en-US" dirty="0"/>
              <a:t>로 표시하여 보자</a:t>
            </a:r>
            <a:r>
              <a:rPr lang="en-US" altLang="ko-KR" dirty="0"/>
              <a:t>. </a:t>
            </a:r>
            <a:r>
              <a:rPr lang="ko-KR" altLang="en-US" dirty="0"/>
              <a:t>어떤 칸이 지뢰일 확률은 난수를 발생시켜서 결정한다</a:t>
            </a:r>
            <a:r>
              <a:rPr lang="en-US" altLang="ko-KR" dirty="0"/>
              <a:t>. </a:t>
            </a:r>
            <a:r>
              <a:rPr lang="ko-KR" altLang="en-US" dirty="0"/>
              <a:t>전체의 </a:t>
            </a:r>
            <a:r>
              <a:rPr lang="en-US" altLang="ko-KR" dirty="0"/>
              <a:t>30%</a:t>
            </a:r>
            <a:r>
              <a:rPr lang="ko-KR" altLang="en-US" dirty="0"/>
              <a:t>를 지뢰로 하고 싶으면 발생된 난수가 </a:t>
            </a:r>
            <a:r>
              <a:rPr lang="en-US" altLang="ko-KR" dirty="0"/>
              <a:t>0.3</a:t>
            </a:r>
            <a:r>
              <a:rPr lang="ko-KR" altLang="en-US" dirty="0"/>
              <a:t>보다 적은 경우에 현재 칸에 지뢰를 놓으면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846FA5-BE5E-4DFA-BD02-985AC0092D3A}"/>
              </a:ext>
            </a:extLst>
          </p:cNvPr>
          <p:cNvSpPr txBox="1"/>
          <p:nvPr/>
        </p:nvSpPr>
        <p:spPr>
          <a:xfrm>
            <a:off x="868604" y="3414455"/>
            <a:ext cx="7641487" cy="255454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. . # . . . # # . . </a:t>
            </a:r>
          </a:p>
          <a:p>
            <a:r>
              <a:rPr lang="en-US" altLang="ko-KR" sz="1600" dirty="0"/>
              <a:t>. . # . # # # . . . </a:t>
            </a:r>
          </a:p>
          <a:p>
            <a:r>
              <a:rPr lang="en-US" altLang="ko-KR" sz="1600" dirty="0"/>
              <a:t>. . # . . . . # . . </a:t>
            </a:r>
          </a:p>
          <a:p>
            <a:r>
              <a:rPr lang="en-US" altLang="ko-KR" sz="1600" dirty="0"/>
              <a:t># # . # # . # . # . </a:t>
            </a:r>
          </a:p>
          <a:p>
            <a:r>
              <a:rPr lang="en-US" altLang="ko-KR" sz="1600" dirty="0"/>
              <a:t>. # . . . . . . . # </a:t>
            </a:r>
          </a:p>
          <a:p>
            <a:r>
              <a:rPr lang="en-US" altLang="ko-KR" sz="1600" dirty="0"/>
              <a:t># . . # . # # . . . </a:t>
            </a:r>
          </a:p>
          <a:p>
            <a:r>
              <a:rPr lang="en-US" altLang="ko-KR" sz="1600" dirty="0"/>
              <a:t># # . # . # # . . . </a:t>
            </a:r>
          </a:p>
          <a:p>
            <a:r>
              <a:rPr lang="en-US" altLang="ko-KR" sz="1600" dirty="0"/>
              <a:t>. . # # . . . . # . </a:t>
            </a:r>
          </a:p>
          <a:p>
            <a:r>
              <a:rPr lang="en-US" altLang="ko-KR" sz="1600" dirty="0"/>
              <a:t>. . . . . . . . # . </a:t>
            </a:r>
          </a:p>
          <a:p>
            <a:r>
              <a:rPr lang="en-US" altLang="ko-KR" sz="1600" dirty="0"/>
              <a:t>. . . . # . . # # 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3781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34561-B0C8-4B72-B16F-3FB46C4E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 </a:t>
            </a:r>
            <a:r>
              <a:rPr lang="en-US" altLang="ko-KR" dirty="0" smtClean="0"/>
              <a:t>TIC-TAC-TOC </a:t>
            </a:r>
            <a:r>
              <a:rPr lang="ko-KR" altLang="en-US" dirty="0" smtClean="0"/>
              <a:t>게임</a:t>
            </a:r>
            <a:r>
              <a:rPr lang="en-US" altLang="ko-KR" dirty="0" smtClean="0"/>
              <a:t>. p256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656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34561-B0C8-4B72-B16F-3FB46C4E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. p258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101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34561-B0C8-4B72-B16F-3FB46C4E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Programming. p261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27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인덱스 </a:t>
            </a:r>
            <a:r>
              <a:rPr lang="ko-KR" altLang="en-US" dirty="0" smtClean="0"/>
              <a:t>오류</a:t>
            </a:r>
            <a:r>
              <a:rPr lang="en-US" altLang="ko-KR" dirty="0" smtClean="0"/>
              <a:t>. p229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인덱스를 사용할 때는 인덱스가 적정한 범위에 있는지를 항상 신경 써야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23621"/>
          <a:stretch/>
        </p:blipFill>
        <p:spPr>
          <a:xfrm>
            <a:off x="2996290" y="3483015"/>
            <a:ext cx="5207910" cy="2349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B1D6C3-E743-4321-B32D-2A912AFF1025}"/>
              </a:ext>
            </a:extLst>
          </p:cNvPr>
          <p:cNvSpPr txBox="1"/>
          <p:nvPr/>
        </p:nvSpPr>
        <p:spPr>
          <a:xfrm>
            <a:off x="977153" y="2389025"/>
            <a:ext cx="7481047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&gt;&gt;&gt; temps = [ 28, 31, 33, 35, 27, 26, 25]</a:t>
            </a:r>
          </a:p>
          <a:p>
            <a:pPr latinLnBrk="1"/>
            <a:r>
              <a:rPr lang="en-US" altLang="ko-KR" sz="1600" dirty="0"/>
              <a:t>&gt;&gt;&gt; temps[7] = 29</a:t>
            </a:r>
          </a:p>
          <a:p>
            <a:pPr latinLnBrk="1"/>
            <a:r>
              <a:rPr lang="en-US" altLang="ko-KR" sz="1600" dirty="0" err="1">
                <a:solidFill>
                  <a:srgbClr val="FF0000"/>
                </a:solidFill>
              </a:rPr>
              <a:t>IndexError</a:t>
            </a:r>
            <a:r>
              <a:rPr lang="en-US" altLang="ko-KR" sz="1600" dirty="0">
                <a:solidFill>
                  <a:srgbClr val="FF0000"/>
                </a:solidFill>
              </a:rPr>
              <a:t>: list index out of range</a:t>
            </a:r>
            <a:endParaRPr lang="fr-FR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97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smtClean="0"/>
              <a:t>방문</a:t>
            </a:r>
            <a:r>
              <a:rPr lang="en-US" altLang="ko-KR" dirty="0" smtClean="0"/>
              <a:t>. p229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48187"/>
            <a:ext cx="75057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fr-FR" altLang="ko-KR" sz="1600" dirty="0"/>
              <a:t>temps =[28,31,33,35,27,26,25] </a:t>
            </a:r>
          </a:p>
          <a:p>
            <a:pPr latinLnBrk="1"/>
            <a:endParaRPr lang="fr-FR" altLang="ko-KR" sz="1600" b="1" dirty="0"/>
          </a:p>
          <a:p>
            <a:pPr latinLnBrk="1"/>
            <a:r>
              <a:rPr lang="fr-FR" altLang="ko-KR" sz="1600" b="1" dirty="0"/>
              <a:t>for</a:t>
            </a:r>
            <a:r>
              <a:rPr lang="fr-FR" altLang="ko-KR" sz="1600" dirty="0"/>
              <a:t> i</a:t>
            </a:r>
            <a:r>
              <a:rPr lang="fr-FR" altLang="ko-KR" sz="1600" b="1" dirty="0"/>
              <a:t> in </a:t>
            </a:r>
            <a:r>
              <a:rPr lang="fr-FR" altLang="ko-KR" sz="1600" dirty="0"/>
              <a:t>range(len(temps)):</a:t>
            </a:r>
          </a:p>
          <a:p>
            <a:pPr latinLnBrk="1"/>
            <a:r>
              <a:rPr lang="fr-FR" altLang="ko-KR" sz="1600" dirty="0"/>
              <a:t>	</a:t>
            </a:r>
            <a:r>
              <a:rPr lang="fr-FR" altLang="ko-KR" sz="1600" b="1" dirty="0"/>
              <a:t>print</a:t>
            </a:r>
            <a:r>
              <a:rPr lang="fr-FR" altLang="ko-KR" sz="1600" dirty="0"/>
              <a:t>(temps[i], end=', 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7448" y="3456128"/>
            <a:ext cx="3248878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28, 31, 33, 35, 27, 26, 25,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461181"/>
            <a:ext cx="75057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fr-FR" altLang="ko-KR" sz="1600" dirty="0"/>
              <a:t>temps =[28,31,33,35,27,26,25] </a:t>
            </a:r>
          </a:p>
          <a:p>
            <a:pPr latinLnBrk="1"/>
            <a:endParaRPr lang="fr-FR" altLang="ko-KR" sz="1600" dirty="0"/>
          </a:p>
          <a:p>
            <a:pPr latinLnBrk="1"/>
            <a:r>
              <a:rPr lang="fr-FR" altLang="ko-KR" sz="1600" b="1" dirty="0"/>
              <a:t>for</a:t>
            </a:r>
            <a:r>
              <a:rPr lang="fr-FR" altLang="ko-KR" sz="1600" dirty="0"/>
              <a:t> element</a:t>
            </a:r>
            <a:r>
              <a:rPr lang="fr-FR" altLang="ko-KR" sz="1600" b="1" dirty="0"/>
              <a:t> in </a:t>
            </a:r>
            <a:r>
              <a:rPr lang="fr-FR" altLang="ko-KR" sz="1600" dirty="0"/>
              <a:t>temps:</a:t>
            </a:r>
          </a:p>
          <a:p>
            <a:pPr latinLnBrk="1"/>
            <a:r>
              <a:rPr lang="fr-FR" altLang="ko-KR" sz="1600" dirty="0"/>
              <a:t>	</a:t>
            </a:r>
            <a:r>
              <a:rPr lang="fr-FR" altLang="ko-KR" sz="1600" b="1" dirty="0"/>
              <a:t>print</a:t>
            </a:r>
            <a:r>
              <a:rPr lang="fr-FR" altLang="ko-KR" sz="1600" dirty="0"/>
              <a:t>(element, end=',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7448" y="5384510"/>
            <a:ext cx="3248878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28, 31, 33, 35, 27, 26, 25,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117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리스트 안에 저장된 요소들을 전부 방문하는 코드를 작성하는 방법</a:t>
            </a:r>
            <a:endParaRPr lang="en-US" altLang="ko-KR" dirty="0" smtClean="0"/>
          </a:p>
          <a:p>
            <a:r>
              <a:rPr lang="en-US" altLang="ko-KR" dirty="0" smtClean="0"/>
              <a:t>(1) </a:t>
            </a:r>
            <a:r>
              <a:rPr lang="ko-KR" altLang="en-US" dirty="0" smtClean="0"/>
              <a:t>인덱스를 이용하는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(2) for-in </a:t>
            </a:r>
            <a:r>
              <a:rPr lang="ko-KR" altLang="en-US" dirty="0" smtClean="0"/>
              <a:t>루프를 사용하는 방법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5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EC680-EF3E-48E6-AD97-568EAD08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리스트에 어떤 값이 있는지를 알고 </a:t>
            </a:r>
            <a:r>
              <a:rPr lang="ko-KR" altLang="en-US" dirty="0" smtClean="0"/>
              <a:t>싶다면</a:t>
            </a:r>
            <a:r>
              <a:rPr lang="en-US" altLang="ko-KR" dirty="0" smtClean="0"/>
              <a:t>. p230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46381-ACD1-4FEA-AEB4-0933929E5BCD}"/>
              </a:ext>
            </a:extLst>
          </p:cNvPr>
          <p:cNvSpPr txBox="1"/>
          <p:nvPr/>
        </p:nvSpPr>
        <p:spPr>
          <a:xfrm>
            <a:off x="612648" y="1663958"/>
            <a:ext cx="7743952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temps =[28,31,33,35,27,26,25] 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33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in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temps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		# 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값이 저장되어 있는지 확인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리스트에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33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있음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  <a:endParaRPr lang="fr-FR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46381-ACD1-4FEA-AEB4-0933929E5BCD}"/>
              </a:ext>
            </a:extLst>
          </p:cNvPr>
          <p:cNvSpPr txBox="1"/>
          <p:nvPr/>
        </p:nvSpPr>
        <p:spPr>
          <a:xfrm>
            <a:off x="612648" y="3797558"/>
            <a:ext cx="7743952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temps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=[28,31,33,35,27,26,25] 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99 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not in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temps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:		# 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값이 없다는 것을 확인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	print("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리스트에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99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가 없음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!")</a:t>
            </a:r>
            <a:endParaRPr lang="fr-FR" altLang="ko-KR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07722" y="2847380"/>
            <a:ext cx="3248878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리스트에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있음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altLang="ko-KR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107722" y="4965829"/>
            <a:ext cx="3248878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리스트에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99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가 없음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778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 연산들</a:t>
            </a:r>
            <a:r>
              <a:rPr lang="en-US" altLang="ko-KR" dirty="0" smtClean="0"/>
              <a:t>. p230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2104430"/>
            <a:ext cx="8023352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 = [ ] 				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공백 리스트를 생성한다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fruits.append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("apple")			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리스트에 ”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apple“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을 추가한다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fruits.append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("banana")		#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리스트에 ”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banana“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를 추가한다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print(fruits)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54448" y="3012371"/>
            <a:ext cx="33624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['apple', 'banana']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117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append() : </a:t>
            </a:r>
            <a:r>
              <a:rPr lang="ko-KR" altLang="en-US" dirty="0" smtClean="0"/>
              <a:t>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요소를 리스트 맨 끝에 추가한다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insert() : </a:t>
            </a:r>
            <a:r>
              <a:rPr lang="ko-KR" altLang="en-US" dirty="0" smtClean="0"/>
              <a:t>지정된 위치에 요소를 추가한다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A54C5-8CE7-4E32-8278-C1055FFBD805}"/>
              </a:ext>
            </a:extLst>
          </p:cNvPr>
          <p:cNvSpPr txBox="1"/>
          <p:nvPr/>
        </p:nvSpPr>
        <p:spPr>
          <a:xfrm>
            <a:off x="612648" y="4089589"/>
            <a:ext cx="8023352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fr-FR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 = ["apple", "banana", "grape"]</a:t>
            </a:r>
          </a:p>
          <a:p>
            <a:pPr latinLnBrk="1"/>
            <a:r>
              <a:rPr lang="fr-FR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fruits.insert(1, "cherry")</a:t>
            </a:r>
          </a:p>
          <a:p>
            <a:pPr latinLnBrk="1"/>
            <a:r>
              <a:rPr lang="fr-FR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print(fruits)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EAFE1-038C-4A77-92E5-19C3006D31FA}"/>
              </a:ext>
            </a:extLst>
          </p:cNvPr>
          <p:cNvSpPr txBox="1"/>
          <p:nvPr/>
        </p:nvSpPr>
        <p:spPr>
          <a:xfrm>
            <a:off x="4854448" y="4751309"/>
            <a:ext cx="33624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['apple', '</a:t>
            </a: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cherry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', 'banana', 'grape']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2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 </a:t>
            </a:r>
            <a:r>
              <a:rPr lang="ko-KR" altLang="en-US" dirty="0" smtClean="0"/>
              <a:t>탐색하기</a:t>
            </a:r>
            <a:r>
              <a:rPr lang="en-US" altLang="ko-KR" dirty="0" smtClean="0"/>
              <a:t>. p231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269F8-6129-48CD-B971-5FB43CE6704A}"/>
              </a:ext>
            </a:extLst>
          </p:cNvPr>
          <p:cNvSpPr txBox="1"/>
          <p:nvPr/>
        </p:nvSpPr>
        <p:spPr>
          <a:xfrm>
            <a:off x="612648" y="2115636"/>
            <a:ext cx="8023352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 = ["apple", "banana", "grape"]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n = 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fruits.index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("banana")		# n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은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이 된다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481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index() : </a:t>
            </a:r>
            <a:r>
              <a:rPr lang="ko-KR" altLang="en-US" dirty="0" smtClean="0"/>
              <a:t>특정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항목이 리스트의 어디에 있는지 알려면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항목이 리스트에 없다면 오류 발생</a:t>
            </a:r>
            <a:r>
              <a:rPr lang="en-US" altLang="ko-KR" dirty="0" smtClean="0"/>
              <a:t>.   </a:t>
            </a:r>
            <a:r>
              <a:rPr lang="ko-KR" altLang="en-US" dirty="0" smtClean="0"/>
              <a:t>따라서 탐색하기 전에 있는지 부터 확인하는 것이 안전하다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269F8-6129-48CD-B971-5FB43CE6704A}"/>
              </a:ext>
            </a:extLst>
          </p:cNvPr>
          <p:cNvSpPr txBox="1"/>
          <p:nvPr/>
        </p:nvSpPr>
        <p:spPr>
          <a:xfrm>
            <a:off x="612648" y="3966118"/>
            <a:ext cx="8023352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if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"banana" in fruits: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    print(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fruits.index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rPr>
              <a:t>("banana"))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2816</TotalTime>
  <Words>3463</Words>
  <Application>Microsoft Office PowerPoint</Application>
  <PresentationFormat>화면 슬라이드 쇼(4:3)</PresentationFormat>
  <Paragraphs>443</Paragraphs>
  <Slides>45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HY얕은샘물M</vt:lpstr>
      <vt:lpstr>굴림</vt:lpstr>
      <vt:lpstr>Arial</vt:lpstr>
      <vt:lpstr>Trebuchet MS</vt:lpstr>
      <vt:lpstr>Wingdings</vt:lpstr>
      <vt:lpstr>가을</vt:lpstr>
      <vt:lpstr>7장 리스트</vt:lpstr>
      <vt:lpstr>리스트의 개요. p227</vt:lpstr>
      <vt:lpstr>리스트의 항목 접근하기. p228</vt:lpstr>
      <vt:lpstr>음수 인덱스. p228</vt:lpstr>
      <vt:lpstr>인덱스 오류. p229</vt:lpstr>
      <vt:lpstr>리스트 방문. p229</vt:lpstr>
      <vt:lpstr>리스트에 어떤 값이 있는지를 알고 싶다면. p230</vt:lpstr>
      <vt:lpstr>리스트 연산들. p230</vt:lpstr>
      <vt:lpstr>리스트 탐색하기. p231</vt:lpstr>
      <vt:lpstr>요소 삭제하기. p232</vt:lpstr>
      <vt:lpstr>리스트 연산 정리. p233</vt:lpstr>
      <vt:lpstr>최소값, 최대값, 합계. p233</vt:lpstr>
      <vt:lpstr>정렬. p234</vt:lpstr>
      <vt:lpstr>리스트에서 랜덤으로 선택하기. p234</vt:lpstr>
      <vt:lpstr>Example 두번째로 큰 수 계산하기. p235</vt:lpstr>
      <vt:lpstr>Example 최대값 최소값 제외하기. p236</vt:lpstr>
      <vt:lpstr>Lab 성적 처리 프로그램. p237</vt:lpstr>
      <vt:lpstr>리스트 합병과 복제. p238</vt:lpstr>
      <vt:lpstr>리스트 비교. p238</vt:lpstr>
      <vt:lpstr>리스트 복사하기. p239</vt:lpstr>
      <vt:lpstr>리스트 복사하기. p239</vt:lpstr>
      <vt:lpstr>슬라이싱. p241</vt:lpstr>
      <vt:lpstr>고급 슬라이싱. p242</vt:lpstr>
      <vt:lpstr>고급 슬라이싱. p242</vt:lpstr>
      <vt:lpstr>고급 슬라이싱. p243</vt:lpstr>
      <vt:lpstr>고급 슬라이싱. p244</vt:lpstr>
      <vt:lpstr>문자열과 리스트. p244</vt:lpstr>
      <vt:lpstr>Example 리스트 슬라이싱 연습. p245</vt:lpstr>
      <vt:lpstr>리스트 함축. p246</vt:lpstr>
      <vt:lpstr>리스트 함축</vt:lpstr>
      <vt:lpstr>다양한 리스트 함축. p247</vt:lpstr>
      <vt:lpstr>리스트 함축의 단점. p248</vt:lpstr>
      <vt:lpstr>Example 2의 배수이면서 3의 배수인 수 찾기. p248</vt:lpstr>
      <vt:lpstr>Example 합계 리스트 생성. p249</vt:lpstr>
      <vt:lpstr>Example 직각 삼각형 찾기. p249</vt:lpstr>
      <vt:lpstr>Lab 주사위 시뮬레이션. p250</vt:lpstr>
      <vt:lpstr>2차원 리스트. p251</vt:lpstr>
      <vt:lpstr>2차원 리스트. p251</vt:lpstr>
      <vt:lpstr>2차원 리스트. p252</vt:lpstr>
      <vt:lpstr>요소 접근. p252</vt:lpstr>
      <vt:lpstr>Lab 전치 행렬 계산. p254</vt:lpstr>
      <vt:lpstr>Mini Project 지뢰 찾기. p255</vt:lpstr>
      <vt:lpstr>Mini Project TIC-TAC-TOC 게임. p256</vt:lpstr>
      <vt:lpstr>연습문제. p258</vt:lpstr>
      <vt:lpstr>Programming. p261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743</cp:revision>
  <dcterms:created xsi:type="dcterms:W3CDTF">2007-06-29T06:43:39Z</dcterms:created>
  <dcterms:modified xsi:type="dcterms:W3CDTF">2023-01-16T01:20:43Z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