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notesMasterIdLst>
    <p:notesMasterId r:id="rId37"/>
  </p:notesMasterIdLst>
  <p:handoutMasterIdLst>
    <p:handoutMasterId r:id="rId38"/>
  </p:handoutMasterIdLst>
  <p:sldIdLst>
    <p:sldId id="566" r:id="rId2"/>
    <p:sldId id="567" r:id="rId3"/>
    <p:sldId id="486" r:id="rId4"/>
    <p:sldId id="488" r:id="rId5"/>
    <p:sldId id="490" r:id="rId6"/>
    <p:sldId id="491" r:id="rId7"/>
    <p:sldId id="492" r:id="rId8"/>
    <p:sldId id="493" r:id="rId9"/>
    <p:sldId id="485" r:id="rId10"/>
    <p:sldId id="494" r:id="rId11"/>
    <p:sldId id="495" r:id="rId12"/>
    <p:sldId id="496" r:id="rId13"/>
    <p:sldId id="498" r:id="rId14"/>
    <p:sldId id="500" r:id="rId15"/>
    <p:sldId id="502" r:id="rId16"/>
    <p:sldId id="503" r:id="rId17"/>
    <p:sldId id="504" r:id="rId18"/>
    <p:sldId id="506" r:id="rId19"/>
    <p:sldId id="509" r:id="rId20"/>
    <p:sldId id="510" r:id="rId21"/>
    <p:sldId id="512" r:id="rId22"/>
    <p:sldId id="514" r:id="rId23"/>
    <p:sldId id="516" r:id="rId24"/>
    <p:sldId id="518" r:id="rId25"/>
    <p:sldId id="519" r:id="rId26"/>
    <p:sldId id="520" r:id="rId27"/>
    <p:sldId id="521" r:id="rId28"/>
    <p:sldId id="568" r:id="rId29"/>
    <p:sldId id="523" r:id="rId30"/>
    <p:sldId id="525" r:id="rId31"/>
    <p:sldId id="527" r:id="rId32"/>
    <p:sldId id="533" r:id="rId33"/>
    <p:sldId id="530" r:id="rId34"/>
    <p:sldId id="569" r:id="rId35"/>
    <p:sldId id="570" r:id="rId36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FFCC"/>
    <a:srgbClr val="008000"/>
    <a:srgbClr val="CCFFFF"/>
    <a:srgbClr val="FFFFCC"/>
    <a:srgbClr val="CCCCFF"/>
    <a:srgbClr val="FF9999"/>
    <a:srgbClr val="009900"/>
    <a:srgbClr val="FF9933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05" autoAdjust="0"/>
    <p:restoredTop sz="94859" autoAdjust="0"/>
  </p:normalViewPr>
  <p:slideViewPr>
    <p:cSldViewPr snapToGrid="0">
      <p:cViewPr varScale="1">
        <p:scale>
          <a:sx n="81" d="100"/>
          <a:sy n="81" d="100"/>
        </p:scale>
        <p:origin x="55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8383B835-3BFE-4B85-82D8-1BE647A4113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559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FB19F679-FC61-4ED7-B113-A17BF1221A8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5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>
                <a:latin typeface="HY얕은샘물M" panose="02030600000101010101" pitchFamily="18" charset="-127"/>
                <a:ea typeface="HY얕은샘물M" panose="02030600000101010101" pitchFamily="18" charset="-127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B0D056-06C1-427C-B095-DD5CAE33F6F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1/16/2023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 marL="320040" indent="-320040">
              <a:buFont typeface="Wingdings" panose="05000000000000000000" pitchFamily="2" charset="2"/>
              <a:buChar char="l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23641FA-DE40-40E6-97AC-DB6804CCDCE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7" y="315696"/>
            <a:ext cx="443085" cy="7980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HY얕은샘물M" panose="02030600000101010101" pitchFamily="18" charset="-127"/>
          <a:ea typeface="HY얕은샘물M" panose="02030600000101010101" pitchFamily="18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6477000" cy="1828800"/>
          </a:xfrm>
        </p:spPr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/>
              <a:t>장 </a:t>
            </a:r>
            <a:r>
              <a:rPr lang="ko-KR" altLang="en-US" dirty="0" err="1"/>
              <a:t>튜플</a:t>
            </a:r>
            <a:r>
              <a:rPr lang="en-US" altLang="ko-KR" dirty="0"/>
              <a:t>, </a:t>
            </a:r>
            <a:r>
              <a:rPr lang="ko-KR" altLang="en-US" dirty="0"/>
              <a:t>세트</a:t>
            </a:r>
            <a:r>
              <a:rPr lang="en-US" altLang="ko-KR" dirty="0"/>
              <a:t>,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793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enumerate() </a:t>
            </a:r>
            <a:r>
              <a:rPr lang="ko-KR" altLang="en-US" dirty="0" smtClean="0"/>
              <a:t>사용하기</a:t>
            </a:r>
            <a:r>
              <a:rPr lang="en-US" altLang="ko-KR" dirty="0" smtClean="0"/>
              <a:t>. p274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21363"/>
          <a:stretch/>
        </p:blipFill>
        <p:spPr>
          <a:xfrm>
            <a:off x="931672" y="2454945"/>
            <a:ext cx="7324852" cy="11983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1672" y="4036434"/>
            <a:ext cx="7615428" cy="86177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fruits =["</a:t>
            </a:r>
            <a:r>
              <a:rPr lang="en-US" altLang="ko-KR" sz="1600" dirty="0" err="1"/>
              <a:t>apple","banana","grape</a:t>
            </a:r>
            <a:r>
              <a:rPr lang="en-US" altLang="ko-KR" sz="1600" dirty="0"/>
              <a:t>"]</a:t>
            </a:r>
          </a:p>
          <a:p>
            <a:r>
              <a:rPr lang="en-US" altLang="ko-KR" sz="1600" dirty="0"/>
              <a:t>for index, value in enumerate(fruits):</a:t>
            </a:r>
          </a:p>
          <a:p>
            <a:r>
              <a:rPr lang="en-US" altLang="ko-KR" sz="1600" dirty="0"/>
              <a:t>	print(index, value)</a:t>
            </a:r>
            <a:endParaRPr lang="ko-KR" altLang="en-US" sz="16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ko-KR" altLang="en-US" dirty="0" smtClean="0"/>
              <a:t>반복 가능한 객체</a:t>
            </a:r>
            <a:r>
              <a:rPr lang="en-US" altLang="ko-KR" dirty="0" smtClean="0"/>
              <a:t>(</a:t>
            </a:r>
            <a:r>
              <a:rPr lang="ko-KR" altLang="en-US" dirty="0" smtClean="0"/>
              <a:t>리스트나 </a:t>
            </a:r>
            <a:r>
              <a:rPr lang="ko-KR" altLang="en-US" dirty="0" err="1" smtClean="0"/>
              <a:t>튜플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받아서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요소에 대해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인덱스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) </a:t>
            </a:r>
            <a:r>
              <a:rPr lang="ko-KR" altLang="en-US" dirty="0" smtClean="0"/>
              <a:t>형태의 </a:t>
            </a:r>
            <a:r>
              <a:rPr lang="ko-KR" altLang="en-US" dirty="0" err="1" smtClean="0"/>
              <a:t>튜플을</a:t>
            </a:r>
            <a:r>
              <a:rPr lang="ko-KR" altLang="en-US" dirty="0" smtClean="0"/>
              <a:t> 반환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56098" y="4643577"/>
            <a:ext cx="2581402" cy="86177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0 apple</a:t>
            </a:r>
          </a:p>
          <a:p>
            <a:r>
              <a:rPr lang="en-US" altLang="ko-KR" sz="1600" dirty="0"/>
              <a:t>1 banana</a:t>
            </a:r>
          </a:p>
          <a:p>
            <a:r>
              <a:rPr lang="en-US" altLang="ko-KR" sz="1600" dirty="0"/>
              <a:t>2 grape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5060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튜플의</a:t>
            </a:r>
            <a:r>
              <a:rPr lang="ko-KR" altLang="en-US" dirty="0"/>
              <a:t> </a:t>
            </a:r>
            <a:r>
              <a:rPr lang="ko-KR" altLang="en-US" dirty="0" smtClean="0"/>
              <a:t>장점</a:t>
            </a:r>
            <a:r>
              <a:rPr lang="en-US" altLang="ko-KR" dirty="0" smtClean="0"/>
              <a:t>. p274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64074" y="1701164"/>
            <a:ext cx="8153400" cy="205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66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세트</a:t>
            </a:r>
            <a:r>
              <a:rPr lang="en-US" altLang="ko-KR" dirty="0" smtClean="0"/>
              <a:t>. p275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세트</a:t>
            </a:r>
            <a:r>
              <a:rPr lang="en-US" altLang="ko-KR" dirty="0"/>
              <a:t>(set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집합</a:t>
            </a:r>
            <a:r>
              <a:rPr lang="en-US" altLang="ko-KR" dirty="0" smtClean="0"/>
              <a:t>.  </a:t>
            </a:r>
          </a:p>
          <a:p>
            <a:r>
              <a:rPr lang="ko-KR" altLang="en-US" dirty="0" smtClean="0"/>
              <a:t>고유한 </a:t>
            </a:r>
            <a:r>
              <a:rPr lang="ko-KR" altLang="en-US" dirty="0"/>
              <a:t>값들을 저장하는 </a:t>
            </a:r>
            <a:r>
              <a:rPr lang="ko-KR" altLang="en-US" dirty="0" smtClean="0"/>
              <a:t>자료구조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중복이 없다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r>
              <a:rPr lang="ko-KR" altLang="en-US" dirty="0" smtClean="0"/>
              <a:t>순서를 가지지 않는다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264" y="2935777"/>
            <a:ext cx="5412912" cy="182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31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세트 </a:t>
            </a:r>
            <a:r>
              <a:rPr lang="ko-KR" altLang="en-US" dirty="0" smtClean="0"/>
              <a:t>생성하기</a:t>
            </a:r>
            <a:r>
              <a:rPr lang="en-US" altLang="ko-KR" dirty="0" smtClean="0"/>
              <a:t>. p276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612648" y="1502909"/>
            <a:ext cx="7172452" cy="2028517"/>
            <a:chOff x="612648" y="1527483"/>
            <a:chExt cx="7772400" cy="227604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F638F66-1D73-4B36-8C0E-4B541FAAA4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000"/>
            <a:stretch/>
          </p:blipFill>
          <p:spPr>
            <a:xfrm>
              <a:off x="612648" y="1527483"/>
              <a:ext cx="7772400" cy="2276046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612648" y="1540183"/>
              <a:ext cx="860552" cy="3902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11200" y="3827009"/>
            <a:ext cx="7632700" cy="58477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numbers =set([1,2,3,1,2,3])</a:t>
            </a:r>
          </a:p>
          <a:p>
            <a:r>
              <a:rPr lang="en-US" altLang="ko-KR" sz="1600" dirty="0"/>
              <a:t>print(numbers)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1200" y="4844439"/>
            <a:ext cx="7632700" cy="58477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letters = set("</a:t>
            </a:r>
            <a:r>
              <a:rPr lang="en-US" altLang="ko-KR" sz="1600" dirty="0" err="1"/>
              <a:t>abc</a:t>
            </a:r>
            <a:r>
              <a:rPr lang="en-US" altLang="ko-KR" sz="1600" dirty="0" smtClean="0"/>
              <a:t>")</a:t>
            </a:r>
          </a:p>
          <a:p>
            <a:r>
              <a:rPr lang="en-US" altLang="ko-KR" sz="1600" dirty="0" smtClean="0"/>
              <a:t>print(letters)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197348" y="4242507"/>
            <a:ext cx="2067052" cy="33855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{ 1, 2, 3}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5197348" y="5277838"/>
            <a:ext cx="2067052" cy="33855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{ </a:t>
            </a:r>
            <a:r>
              <a:rPr lang="en-US" altLang="ko-KR" sz="1600" dirty="0" smtClean="0"/>
              <a:t>‘a’, ‘b’, ‘c’}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1205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세트의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. p276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all(), any(), enumerate(), </a:t>
            </a:r>
            <a:r>
              <a:rPr lang="en-US" altLang="ko-KR" dirty="0" err="1"/>
              <a:t>len</a:t>
            </a:r>
            <a:r>
              <a:rPr lang="en-US" altLang="ko-KR" dirty="0"/>
              <a:t>(), max(), min(), sorted(), sum() </a:t>
            </a:r>
            <a:r>
              <a:rPr lang="ko-KR" altLang="en-US" dirty="0" smtClean="0"/>
              <a:t>등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2547" y="2064983"/>
            <a:ext cx="7930753" cy="58477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fruits ={"</a:t>
            </a:r>
            <a:r>
              <a:rPr lang="en-US" altLang="ko-KR" sz="1600" dirty="0" err="1"/>
              <a:t>apple","banana","grape</a:t>
            </a:r>
            <a:r>
              <a:rPr lang="en-US" altLang="ko-KR" sz="1600" dirty="0"/>
              <a:t>"}</a:t>
            </a:r>
          </a:p>
          <a:p>
            <a:r>
              <a:rPr lang="en-US" altLang="ko-KR" sz="1600" dirty="0"/>
              <a:t>size =</a:t>
            </a:r>
            <a:r>
              <a:rPr lang="en-US" altLang="ko-KR" sz="1600" dirty="0" err="1"/>
              <a:t>len</a:t>
            </a:r>
            <a:r>
              <a:rPr lang="en-US" altLang="ko-KR" sz="1600" dirty="0"/>
              <a:t>(fruits) 			# size</a:t>
            </a:r>
            <a:r>
              <a:rPr lang="ko-KR" altLang="en-US" sz="1600" dirty="0"/>
              <a:t>는 </a:t>
            </a:r>
            <a:r>
              <a:rPr lang="en-US" altLang="ko-KR" sz="1600" dirty="0"/>
              <a:t>3</a:t>
            </a:r>
            <a:r>
              <a:rPr lang="ko-KR" altLang="en-US" sz="1600" dirty="0"/>
              <a:t>이 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692547" y="2829295"/>
            <a:ext cx="7930753" cy="86177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/>
              <a:t>fruits = { "apple", "banana", "grape" }</a:t>
            </a:r>
          </a:p>
          <a:p>
            <a:pPr latinLnBrk="1"/>
            <a:r>
              <a:rPr lang="en-US" altLang="ko-KR" sz="1600" b="1" dirty="0"/>
              <a:t>if</a:t>
            </a:r>
            <a:r>
              <a:rPr lang="en-US" altLang="ko-KR" sz="1600" dirty="0"/>
              <a:t> "apple" </a:t>
            </a:r>
            <a:r>
              <a:rPr lang="en-US" altLang="ko-KR" sz="1600" b="1" dirty="0"/>
              <a:t>in</a:t>
            </a:r>
            <a:r>
              <a:rPr lang="en-US" altLang="ko-KR" sz="1600" dirty="0"/>
              <a:t> fruits:</a:t>
            </a:r>
          </a:p>
          <a:p>
            <a:pPr latinLnBrk="1"/>
            <a:r>
              <a:rPr lang="en-US" altLang="ko-KR" sz="1600" dirty="0"/>
              <a:t>	</a:t>
            </a:r>
            <a:r>
              <a:rPr lang="en-US" altLang="ko-KR" sz="1600" b="1" dirty="0"/>
              <a:t>print</a:t>
            </a:r>
            <a:r>
              <a:rPr lang="en-US" altLang="ko-KR" sz="1600" dirty="0"/>
              <a:t>("</a:t>
            </a:r>
            <a:r>
              <a:rPr lang="ko-KR" altLang="en-US" sz="1600" dirty="0"/>
              <a:t>집합 안에 </a:t>
            </a:r>
            <a:r>
              <a:rPr lang="en-US" altLang="ko-KR" sz="1600" dirty="0"/>
              <a:t>apple</a:t>
            </a:r>
            <a:r>
              <a:rPr lang="ko-KR" altLang="en-US" sz="1600" dirty="0"/>
              <a:t>이 있습니다</a:t>
            </a:r>
            <a:r>
              <a:rPr lang="en-US" altLang="ko-KR" sz="1600" dirty="0"/>
              <a:t>.")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348621" y="3521792"/>
            <a:ext cx="3058779" cy="33855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sz="1600" dirty="0"/>
              <a:t>집합 안에 </a:t>
            </a:r>
            <a:r>
              <a:rPr lang="en-US" altLang="ko-KR" sz="1600" dirty="0"/>
              <a:t>apple</a:t>
            </a:r>
            <a:r>
              <a:rPr lang="ko-KR" altLang="en-US" sz="1600" dirty="0"/>
              <a:t>이 있습니다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92547" y="4058456"/>
            <a:ext cx="7930753" cy="86177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/>
              <a:t>fruits ={"</a:t>
            </a:r>
            <a:r>
              <a:rPr lang="en-US" altLang="ko-KR" sz="1600" dirty="0" err="1"/>
              <a:t>apple","banana","grape</a:t>
            </a:r>
            <a:r>
              <a:rPr lang="en-US" altLang="ko-KR" sz="1600" dirty="0"/>
              <a:t>"}</a:t>
            </a:r>
          </a:p>
          <a:p>
            <a:pPr latinLnBrk="1"/>
            <a:r>
              <a:rPr lang="en-US" altLang="ko-KR" sz="1600" b="1" dirty="0"/>
              <a:t>for</a:t>
            </a:r>
            <a:r>
              <a:rPr lang="en-US" altLang="ko-KR" sz="1600" dirty="0"/>
              <a:t> x </a:t>
            </a:r>
            <a:r>
              <a:rPr lang="en-US" altLang="ko-KR" sz="1600" b="1" dirty="0"/>
              <a:t>in</a:t>
            </a:r>
            <a:r>
              <a:rPr lang="en-US" altLang="ko-KR" sz="1600" dirty="0"/>
              <a:t> fruits:		 </a:t>
            </a:r>
            <a:r>
              <a:rPr lang="en-US" altLang="ko-KR" sz="1600" dirty="0" smtClean="0"/>
              <a:t>	# </a:t>
            </a:r>
            <a:r>
              <a:rPr lang="ko-KR" altLang="en-US" sz="1600" dirty="0" smtClean="0"/>
              <a:t>출력 순서가 </a:t>
            </a:r>
            <a:r>
              <a:rPr lang="ko-KR" altLang="en-US" sz="1600" dirty="0"/>
              <a:t>다를 수 </a:t>
            </a:r>
            <a:r>
              <a:rPr lang="ko-KR" altLang="en-US" sz="1600" dirty="0" smtClean="0"/>
              <a:t>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latinLnBrk="1"/>
            <a:r>
              <a:rPr lang="en-US" altLang="ko-KR" sz="1600" dirty="0"/>
              <a:t>	</a:t>
            </a:r>
            <a:r>
              <a:rPr lang="en-US" altLang="ko-KR" sz="1600" b="1" dirty="0"/>
              <a:t>print</a:t>
            </a:r>
            <a:r>
              <a:rPr lang="en-US" altLang="ko-KR" sz="1600" dirty="0"/>
              <a:t>(x, end=" </a:t>
            </a:r>
            <a:r>
              <a:rPr lang="en-US" altLang="ko-KR" sz="1600" dirty="0" smtClean="0"/>
              <a:t>")	.</a:t>
            </a:r>
            <a:endParaRPr lang="en-US" altLang="ko-KR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5389133" y="4750953"/>
            <a:ext cx="2977753" cy="33855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grape banana apple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2547" y="5303027"/>
            <a:ext cx="7930753" cy="83099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/>
              <a:t>fruits ={"</a:t>
            </a:r>
            <a:r>
              <a:rPr lang="en-US" altLang="ko-KR" sz="1600" dirty="0" err="1"/>
              <a:t>apple","banana","grape</a:t>
            </a:r>
            <a:r>
              <a:rPr lang="en-US" altLang="ko-KR" sz="1600" dirty="0"/>
              <a:t>"}</a:t>
            </a:r>
          </a:p>
          <a:p>
            <a:pPr latinLnBrk="1"/>
            <a:r>
              <a:rPr lang="en-US" altLang="ko-KR" sz="1600" b="1" dirty="0"/>
              <a:t>for</a:t>
            </a:r>
            <a:r>
              <a:rPr lang="en-US" altLang="ko-KR" sz="1600" dirty="0"/>
              <a:t> x </a:t>
            </a:r>
            <a:r>
              <a:rPr lang="en-US" altLang="ko-KR" sz="1600" b="1" dirty="0"/>
              <a:t>in</a:t>
            </a:r>
            <a:r>
              <a:rPr lang="en-US" altLang="ko-KR" sz="1600" dirty="0"/>
              <a:t> sorted(fruits):		# </a:t>
            </a:r>
            <a:r>
              <a:rPr lang="ko-KR" altLang="en-US" sz="1600" dirty="0" smtClean="0"/>
              <a:t>정렬된 순서로 출력한다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latinLnBrk="1"/>
            <a:r>
              <a:rPr lang="en-US" altLang="ko-KR" sz="1600" dirty="0"/>
              <a:t>	</a:t>
            </a:r>
            <a:r>
              <a:rPr lang="en-US" altLang="ko-KR" sz="1600" b="1" dirty="0"/>
              <a:t>print</a:t>
            </a:r>
            <a:r>
              <a:rPr lang="en-US" altLang="ko-KR" sz="1600" dirty="0"/>
              <a:t>(x, end=" ")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89133" y="5965039"/>
            <a:ext cx="2977753" cy="33855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apple banana grape</a:t>
            </a:r>
          </a:p>
        </p:txBody>
      </p:sp>
    </p:spTree>
    <p:extLst>
      <p:ext uri="{BB962C8B-B14F-4D97-AF65-F5344CB8AC3E}">
        <p14:creationId xmlns:p14="http://schemas.microsoft.com/office/powerpoint/2010/main" val="281036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요소 추가하고 삭제하기</a:t>
            </a:r>
            <a:r>
              <a:rPr lang="en-US" altLang="ko-KR" dirty="0" smtClean="0"/>
              <a:t>. p277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FF9F54-0EDD-47F6-BD07-DD922A049D2B}"/>
              </a:ext>
            </a:extLst>
          </p:cNvPr>
          <p:cNvSpPr txBox="1"/>
          <p:nvPr/>
        </p:nvSpPr>
        <p:spPr>
          <a:xfrm>
            <a:off x="614498" y="1621423"/>
            <a:ext cx="8008802" cy="58477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/>
              <a:t>fruits ={"</a:t>
            </a:r>
            <a:r>
              <a:rPr lang="en-US" altLang="ko-KR" sz="1600" dirty="0" err="1"/>
              <a:t>apple","banana","grape</a:t>
            </a:r>
            <a:r>
              <a:rPr lang="en-US" altLang="ko-KR" sz="1600" dirty="0"/>
              <a:t>"}</a:t>
            </a:r>
          </a:p>
          <a:p>
            <a:pPr latinLnBrk="1"/>
            <a:r>
              <a:rPr lang="en-US" altLang="ko-KR" sz="1600" dirty="0" err="1"/>
              <a:t>fruits.add</a:t>
            </a:r>
            <a:r>
              <a:rPr lang="en-US" altLang="ko-KR" sz="1600" dirty="0"/>
              <a:t>("kiwi</a:t>
            </a:r>
            <a:r>
              <a:rPr lang="en-US" altLang="ko-KR" sz="1600" dirty="0" smtClean="0"/>
              <a:t>") </a:t>
            </a:r>
            <a:r>
              <a:rPr lang="ko-KR" altLang="en-US" sz="1600" dirty="0" smtClean="0"/>
              <a:t>된다</a:t>
            </a:r>
            <a:r>
              <a:rPr lang="en-US" altLang="ko-KR" sz="1600" dirty="0"/>
              <a:t>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FF9F54-0EDD-47F6-BD07-DD922A049D2B}"/>
              </a:ext>
            </a:extLst>
          </p:cNvPr>
          <p:cNvSpPr txBox="1"/>
          <p:nvPr/>
        </p:nvSpPr>
        <p:spPr>
          <a:xfrm>
            <a:off x="614498" y="2565975"/>
            <a:ext cx="8008802" cy="83099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 smtClean="0"/>
              <a:t># </a:t>
            </a:r>
            <a:r>
              <a:rPr lang="ko-KR" altLang="en-US" sz="1600" dirty="0"/>
              <a:t>요소를 삭제할 때는 </a:t>
            </a:r>
            <a:r>
              <a:rPr lang="en-US" altLang="ko-KR" sz="1600" dirty="0"/>
              <a:t>remove() </a:t>
            </a:r>
            <a:r>
              <a:rPr lang="ko-KR" altLang="en-US" sz="1600" dirty="0"/>
              <a:t>메소드를 사용할 수 있다</a:t>
            </a:r>
            <a:r>
              <a:rPr lang="en-US" altLang="ko-KR" sz="1600" dirty="0"/>
              <a:t>. </a:t>
            </a:r>
          </a:p>
          <a:p>
            <a:pPr latinLnBrk="1"/>
            <a:r>
              <a:rPr lang="en-US" altLang="ko-KR" sz="1600" dirty="0"/>
              <a:t>fruits ={"</a:t>
            </a:r>
            <a:r>
              <a:rPr lang="en-US" altLang="ko-KR" sz="1600" dirty="0" err="1"/>
              <a:t>apple","banana","grape</a:t>
            </a:r>
            <a:r>
              <a:rPr lang="en-US" altLang="ko-KR" sz="1600" dirty="0"/>
              <a:t>", "kiwi"}</a:t>
            </a:r>
          </a:p>
          <a:p>
            <a:pPr latinLnBrk="1"/>
            <a:r>
              <a:rPr lang="en-US" altLang="ko-KR" sz="1600" dirty="0" err="1"/>
              <a:t>fruits.remove</a:t>
            </a:r>
            <a:r>
              <a:rPr lang="en-US" altLang="ko-KR" sz="1600" dirty="0"/>
              <a:t>("kiwi</a:t>
            </a:r>
            <a:r>
              <a:rPr lang="en-US" altLang="ko-KR" sz="1600" dirty="0" smtClean="0"/>
              <a:t>")</a:t>
            </a:r>
            <a:endParaRPr lang="en-US" altLang="ko-KR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FF9F54-0EDD-47F6-BD07-DD922A049D2B}"/>
              </a:ext>
            </a:extLst>
          </p:cNvPr>
          <p:cNvSpPr txBox="1"/>
          <p:nvPr/>
        </p:nvSpPr>
        <p:spPr>
          <a:xfrm>
            <a:off x="614498" y="3777972"/>
            <a:ext cx="8008802" cy="83099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 smtClean="0"/>
              <a:t>#</a:t>
            </a:r>
            <a:r>
              <a:rPr lang="ko-KR" altLang="en-US" sz="1600" dirty="0"/>
              <a:t>세트의 모든 요소를 삭제하려면 </a:t>
            </a:r>
            <a:r>
              <a:rPr lang="en-US" altLang="ko-KR" sz="1600" dirty="0"/>
              <a:t>clear() </a:t>
            </a:r>
            <a:r>
              <a:rPr lang="ko-KR" altLang="en-US" sz="1600" dirty="0"/>
              <a:t>메소드를 사용한다</a:t>
            </a:r>
            <a:r>
              <a:rPr lang="en-US" altLang="ko-KR" sz="1600" dirty="0"/>
              <a:t>. </a:t>
            </a:r>
          </a:p>
          <a:p>
            <a:pPr latinLnBrk="1"/>
            <a:r>
              <a:rPr lang="en-US" altLang="ko-KR" sz="1600" dirty="0"/>
              <a:t>fruits ={"</a:t>
            </a:r>
            <a:r>
              <a:rPr lang="en-US" altLang="ko-KR" sz="1600" dirty="0" err="1"/>
              <a:t>apple","banana","grape","kiwi</a:t>
            </a:r>
            <a:r>
              <a:rPr lang="en-US" altLang="ko-KR" sz="1600" dirty="0"/>
              <a:t>"}</a:t>
            </a:r>
          </a:p>
          <a:p>
            <a:pPr latinLnBrk="1"/>
            <a:r>
              <a:rPr lang="en-US" altLang="ko-KR" sz="1600" dirty="0" err="1"/>
              <a:t>fruits.clear</a:t>
            </a:r>
            <a:r>
              <a:rPr lang="en-US" altLang="ko-KR" sz="1600" dirty="0"/>
              <a:t>()		# </a:t>
            </a:r>
            <a:r>
              <a:rPr lang="ko-KR" altLang="en-US" sz="1600" dirty="0"/>
              <a:t>공백 세트가 된다</a:t>
            </a:r>
            <a:r>
              <a:rPr lang="en-US" altLang="ko-KR" sz="1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8689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세트 함축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. p278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E321BEF3-4D6A-45F6-8532-8430FD71466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903285" y="2242844"/>
            <a:ext cx="4903915" cy="137540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47EE5A-0E18-4799-9F09-FC0B2A2E7347}"/>
              </a:ext>
            </a:extLst>
          </p:cNvPr>
          <p:cNvSpPr txBox="1"/>
          <p:nvPr/>
        </p:nvSpPr>
        <p:spPr>
          <a:xfrm>
            <a:off x="612648" y="3840930"/>
            <a:ext cx="7972552" cy="86177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 err="1"/>
              <a:t>aList</a:t>
            </a:r>
            <a:r>
              <a:rPr lang="en-US" altLang="ko-KR" sz="1600" dirty="0"/>
              <a:t>  =[1,2,3,4,5,1,2 ]</a:t>
            </a:r>
          </a:p>
          <a:p>
            <a:pPr latinLnBrk="1"/>
            <a:r>
              <a:rPr lang="en-US" altLang="ko-KR" sz="1600" dirty="0"/>
              <a:t>result ={ x for x in </a:t>
            </a:r>
            <a:r>
              <a:rPr lang="en-US" altLang="ko-KR" sz="1600" dirty="0" err="1"/>
              <a:t>aList</a:t>
            </a:r>
            <a:r>
              <a:rPr lang="en-US" altLang="ko-KR" sz="1600" dirty="0"/>
              <a:t> if x%2==0 }</a:t>
            </a:r>
          </a:p>
          <a:p>
            <a:pPr latinLnBrk="1"/>
            <a:r>
              <a:rPr lang="en-US" altLang="ko-KR" sz="1600" dirty="0"/>
              <a:t>print(result)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79279C-879B-4E35-935A-CFCBFE581F2C}"/>
              </a:ext>
            </a:extLst>
          </p:cNvPr>
          <p:cNvSpPr txBox="1"/>
          <p:nvPr/>
        </p:nvSpPr>
        <p:spPr>
          <a:xfrm>
            <a:off x="5605598" y="4533427"/>
            <a:ext cx="1900102" cy="33855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{2, 4}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ko-KR" altLang="en-US" dirty="0" smtClean="0"/>
              <a:t>리스트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함축과 동일하고 </a:t>
            </a:r>
            <a:r>
              <a:rPr lang="en-US" altLang="ko-KR" dirty="0" smtClean="0"/>
              <a:t>[ … ] </a:t>
            </a:r>
            <a:r>
              <a:rPr lang="ko-KR" altLang="en-US" dirty="0" smtClean="0"/>
              <a:t>대신에 </a:t>
            </a:r>
            <a:r>
              <a:rPr lang="en-US" altLang="ko-KR" dirty="0" smtClean="0"/>
              <a:t>{ … } </a:t>
            </a:r>
            <a:r>
              <a:rPr lang="ko-KR" altLang="en-US" dirty="0" smtClean="0"/>
              <a:t>가 사용되는 것만 다른다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007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부분 집합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. p278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25974C-49D7-463F-9722-68FFF526DCD2}"/>
              </a:ext>
            </a:extLst>
          </p:cNvPr>
          <p:cNvSpPr txBox="1"/>
          <p:nvPr/>
        </p:nvSpPr>
        <p:spPr>
          <a:xfrm>
            <a:off x="536448" y="2234975"/>
            <a:ext cx="8037536" cy="132343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/>
              <a:t>A ={"</a:t>
            </a:r>
            <a:r>
              <a:rPr lang="en-US" altLang="ko-KR" sz="1600" dirty="0" err="1"/>
              <a:t>apple","banana","grape</a:t>
            </a:r>
            <a:r>
              <a:rPr lang="en-US" altLang="ko-KR" sz="1600" dirty="0"/>
              <a:t>"}</a:t>
            </a:r>
          </a:p>
          <a:p>
            <a:pPr latinLnBrk="1"/>
            <a:r>
              <a:rPr lang="en-US" altLang="ko-KR" sz="1600" dirty="0"/>
              <a:t>B ={"</a:t>
            </a:r>
            <a:r>
              <a:rPr lang="en-US" altLang="ko-KR" sz="1600" dirty="0" err="1"/>
              <a:t>apple","banana","grape","kiwi</a:t>
            </a:r>
            <a:r>
              <a:rPr lang="en-US" altLang="ko-KR" sz="1600" dirty="0"/>
              <a:t>"}</a:t>
            </a:r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dirty="0"/>
              <a:t>if A &lt; B : 			# </a:t>
            </a:r>
            <a:r>
              <a:rPr lang="ko-KR" altLang="en-US" sz="1600" dirty="0"/>
              <a:t>또는 </a:t>
            </a:r>
            <a:r>
              <a:rPr lang="en-US" altLang="ko-KR" sz="1600" dirty="0" err="1"/>
              <a:t>A.issubset</a:t>
            </a:r>
            <a:r>
              <a:rPr lang="en-US" altLang="ko-KR" sz="1600" dirty="0"/>
              <a:t>(B) :</a:t>
            </a:r>
          </a:p>
          <a:p>
            <a:pPr latinLnBrk="1"/>
            <a:r>
              <a:rPr lang="en-US" altLang="ko-KR" sz="1600" dirty="0"/>
              <a:t>	print("A</a:t>
            </a:r>
            <a:r>
              <a:rPr lang="ko-KR" altLang="en-US" sz="1600" dirty="0"/>
              <a:t>는 </a:t>
            </a:r>
            <a:r>
              <a:rPr lang="en-US" altLang="ko-KR" sz="1600" dirty="0"/>
              <a:t>B</a:t>
            </a:r>
            <a:r>
              <a:rPr lang="ko-KR" altLang="en-US" sz="1600" dirty="0"/>
              <a:t>의 부분 집합입니다</a:t>
            </a:r>
            <a:r>
              <a:rPr lang="en-US" altLang="ko-KR" sz="1600" dirty="0"/>
              <a:t>.")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21081A-DF5B-4A00-949D-6146A6DCE15C}"/>
              </a:ext>
            </a:extLst>
          </p:cNvPr>
          <p:cNvSpPr txBox="1"/>
          <p:nvPr/>
        </p:nvSpPr>
        <p:spPr>
          <a:xfrm>
            <a:off x="5514848" y="3389137"/>
            <a:ext cx="2765552" cy="33855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A</a:t>
            </a:r>
            <a:r>
              <a:rPr lang="ko-KR" altLang="en-US" sz="1600" dirty="0"/>
              <a:t>는 </a:t>
            </a:r>
            <a:r>
              <a:rPr lang="en-US" altLang="ko-KR" sz="1600" dirty="0"/>
              <a:t>B</a:t>
            </a:r>
            <a:r>
              <a:rPr lang="ko-KR" altLang="en-US" sz="1600" dirty="0"/>
              <a:t>의 부분 집합입니다</a:t>
            </a:r>
            <a:r>
              <a:rPr lang="en-US" altLang="ko-KR" sz="1600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73B287-C5EA-45AC-AF6C-974A30CD1924}"/>
              </a:ext>
            </a:extLst>
          </p:cNvPr>
          <p:cNvSpPr txBox="1"/>
          <p:nvPr/>
        </p:nvSpPr>
        <p:spPr>
          <a:xfrm>
            <a:off x="536448" y="4201824"/>
            <a:ext cx="8037536" cy="156966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/>
              <a:t>A ={"</a:t>
            </a:r>
            <a:r>
              <a:rPr lang="en-US" altLang="ko-KR" sz="1600" dirty="0" err="1"/>
              <a:t>apple","banana","grape</a:t>
            </a:r>
            <a:r>
              <a:rPr lang="en-US" altLang="ko-KR" sz="1600" dirty="0"/>
              <a:t>"}</a:t>
            </a:r>
          </a:p>
          <a:p>
            <a:pPr latinLnBrk="1"/>
            <a:r>
              <a:rPr lang="en-US" altLang="ko-KR" sz="1600" dirty="0"/>
              <a:t>B ={"</a:t>
            </a:r>
            <a:r>
              <a:rPr lang="en-US" altLang="ko-KR" sz="1600" dirty="0" err="1"/>
              <a:t>apple","banana","grape","kiwi</a:t>
            </a:r>
            <a:r>
              <a:rPr lang="en-US" altLang="ko-KR" sz="1600" dirty="0"/>
              <a:t>"}</a:t>
            </a:r>
          </a:p>
          <a:p>
            <a:pPr latinLnBrk="1"/>
            <a:r>
              <a:rPr lang="en-US" altLang="ko-KR" sz="1600" dirty="0"/>
              <a:t>if A == B :</a:t>
            </a:r>
          </a:p>
          <a:p>
            <a:pPr latinLnBrk="1"/>
            <a:r>
              <a:rPr lang="en-US" altLang="ko-KR" sz="1600" dirty="0"/>
              <a:t>	print("A</a:t>
            </a:r>
            <a:r>
              <a:rPr lang="ko-KR" altLang="en-US" sz="1600" dirty="0"/>
              <a:t>와 </a:t>
            </a:r>
            <a:r>
              <a:rPr lang="en-US" altLang="ko-KR" sz="1600" dirty="0"/>
              <a:t>B</a:t>
            </a:r>
            <a:r>
              <a:rPr lang="ko-KR" altLang="en-US" sz="1600" dirty="0"/>
              <a:t>는 같습니다</a:t>
            </a:r>
            <a:r>
              <a:rPr lang="en-US" altLang="ko-KR" sz="1600" dirty="0"/>
              <a:t>.")</a:t>
            </a:r>
          </a:p>
          <a:p>
            <a:pPr latinLnBrk="1"/>
            <a:r>
              <a:rPr lang="en-US" altLang="ko-KR" sz="1600" dirty="0"/>
              <a:t>else :</a:t>
            </a:r>
          </a:p>
          <a:p>
            <a:pPr latinLnBrk="1"/>
            <a:r>
              <a:rPr lang="en-US" altLang="ko-KR" sz="1600" dirty="0"/>
              <a:t>	print("A</a:t>
            </a:r>
            <a:r>
              <a:rPr lang="ko-KR" altLang="en-US" sz="1600" dirty="0"/>
              <a:t>와 </a:t>
            </a:r>
            <a:r>
              <a:rPr lang="en-US" altLang="ko-KR" sz="1600" dirty="0"/>
              <a:t>B</a:t>
            </a:r>
            <a:r>
              <a:rPr lang="ko-KR" altLang="en-US" sz="1600" dirty="0"/>
              <a:t>는 같지 않습니다</a:t>
            </a:r>
            <a:r>
              <a:rPr lang="en-US" altLang="ko-KR" sz="1600" dirty="0"/>
              <a:t>.")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7F70BC-E198-44F5-B692-84282012BED5}"/>
              </a:ext>
            </a:extLst>
          </p:cNvPr>
          <p:cNvSpPr txBox="1"/>
          <p:nvPr/>
        </p:nvSpPr>
        <p:spPr>
          <a:xfrm>
            <a:off x="5514848" y="5602207"/>
            <a:ext cx="2765552" cy="33855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A</a:t>
            </a:r>
            <a:r>
              <a:rPr lang="ko-KR" altLang="en-US" sz="1600" dirty="0"/>
              <a:t>와 </a:t>
            </a:r>
            <a:r>
              <a:rPr lang="en-US" altLang="ko-KR" sz="1600" dirty="0"/>
              <a:t>B</a:t>
            </a:r>
            <a:r>
              <a:rPr lang="ko-KR" altLang="en-US" sz="1600" dirty="0"/>
              <a:t>는 같지 않습니다</a:t>
            </a:r>
            <a:r>
              <a:rPr lang="en-US" altLang="ko-KR" sz="1600" dirty="0"/>
              <a:t>.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ko-KR" dirty="0" smtClean="0"/>
              <a:t>&lt; </a:t>
            </a:r>
            <a:r>
              <a:rPr lang="ko-KR" altLang="en-US" dirty="0" smtClean="0"/>
              <a:t>연산자나 </a:t>
            </a:r>
            <a:r>
              <a:rPr lang="en-US" altLang="ko-KR" dirty="0" err="1" smtClean="0"/>
              <a:t>issubset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099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교집합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합집합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차집합</a:t>
            </a:r>
            <a:r>
              <a:rPr lang="ko-KR" altLang="en-US" dirty="0" smtClean="0"/>
              <a:t> 연산</a:t>
            </a:r>
            <a:r>
              <a:rPr lang="en-US" altLang="ko-KR" dirty="0" smtClean="0"/>
              <a:t>. p279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A2D7BE-0C8E-4E60-91EB-3F40A361ADEC}"/>
              </a:ext>
            </a:extLst>
          </p:cNvPr>
          <p:cNvSpPr txBox="1"/>
          <p:nvPr/>
        </p:nvSpPr>
        <p:spPr>
          <a:xfrm>
            <a:off x="612648" y="1606805"/>
            <a:ext cx="7921752" cy="58477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/>
              <a:t>A = {"apple", "banana", "grape"}</a:t>
            </a:r>
          </a:p>
          <a:p>
            <a:pPr latinLnBrk="1"/>
            <a:r>
              <a:rPr lang="en-US" altLang="ko-KR" sz="1600" dirty="0"/>
              <a:t>B = {"apple", "banana", "kiwi</a:t>
            </a:r>
            <a:r>
              <a:rPr lang="en-US" altLang="ko-KR" sz="1600" dirty="0" smtClean="0"/>
              <a:t>"}</a:t>
            </a:r>
            <a:endParaRPr lang="en-US" altLang="ko-KR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A2D7BE-0C8E-4E60-91EB-3F40A361ADEC}"/>
              </a:ext>
            </a:extLst>
          </p:cNvPr>
          <p:cNvSpPr txBox="1"/>
          <p:nvPr/>
        </p:nvSpPr>
        <p:spPr>
          <a:xfrm>
            <a:off x="612648" y="2341317"/>
            <a:ext cx="7921752" cy="83099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 smtClean="0"/>
              <a:t># </a:t>
            </a:r>
            <a:r>
              <a:rPr lang="ko-KR" altLang="en-US" sz="1600" dirty="0" smtClean="0"/>
              <a:t>합집합</a:t>
            </a:r>
            <a:endParaRPr lang="en-US" altLang="ko-KR" sz="1600" dirty="0" smtClean="0"/>
          </a:p>
          <a:p>
            <a:pPr latinLnBrk="1"/>
            <a:r>
              <a:rPr lang="en-US" altLang="ko-KR" sz="1600" dirty="0" smtClean="0"/>
              <a:t>C </a:t>
            </a:r>
            <a:r>
              <a:rPr lang="en-US" altLang="ko-KR" sz="1600" dirty="0"/>
              <a:t>= A | B			# </a:t>
            </a:r>
            <a:r>
              <a:rPr lang="ko-KR" altLang="en-US" sz="1600" dirty="0"/>
              <a:t>또는 </a:t>
            </a:r>
            <a:r>
              <a:rPr lang="en-US" altLang="ko-KR" sz="1600" dirty="0"/>
              <a:t>C = </a:t>
            </a:r>
            <a:r>
              <a:rPr lang="en-US" altLang="ko-KR" sz="1600" dirty="0" err="1"/>
              <a:t>A.union</a:t>
            </a:r>
            <a:r>
              <a:rPr lang="en-US" altLang="ko-KR" sz="1600" dirty="0"/>
              <a:t>(B)</a:t>
            </a:r>
          </a:p>
          <a:p>
            <a:pPr latinLnBrk="1"/>
            <a:r>
              <a:rPr lang="en-US" altLang="ko-KR" sz="1600" dirty="0"/>
              <a:t>print(C)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B6D24B-77D7-4EB4-ADF8-8463F31A4405}"/>
              </a:ext>
            </a:extLst>
          </p:cNvPr>
          <p:cNvSpPr txBox="1"/>
          <p:nvPr/>
        </p:nvSpPr>
        <p:spPr>
          <a:xfrm>
            <a:off x="612648" y="3217292"/>
            <a:ext cx="7921752" cy="33855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{'banana', 'grape', 'apple', 'kiwi'}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l="37895" t="26667" r="5310"/>
          <a:stretch/>
        </p:blipFill>
        <p:spPr>
          <a:xfrm>
            <a:off x="6291067" y="2438782"/>
            <a:ext cx="1552966" cy="10603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EF3760-1930-4C73-A0A1-9878A1E0D661}"/>
              </a:ext>
            </a:extLst>
          </p:cNvPr>
          <p:cNvSpPr txBox="1"/>
          <p:nvPr/>
        </p:nvSpPr>
        <p:spPr>
          <a:xfrm>
            <a:off x="612648" y="3753224"/>
            <a:ext cx="7921752" cy="83099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 smtClean="0"/>
              <a:t># </a:t>
            </a:r>
            <a:r>
              <a:rPr lang="ko-KR" altLang="en-US" sz="1600" dirty="0" smtClean="0"/>
              <a:t>교집합</a:t>
            </a:r>
            <a:endParaRPr lang="en-US" altLang="ko-KR" sz="1600" dirty="0" smtClean="0"/>
          </a:p>
          <a:p>
            <a:pPr latinLnBrk="1"/>
            <a:r>
              <a:rPr lang="en-US" altLang="ko-KR" sz="1600" dirty="0" smtClean="0"/>
              <a:t>C </a:t>
            </a:r>
            <a:r>
              <a:rPr lang="en-US" altLang="ko-KR" sz="1600" dirty="0"/>
              <a:t>= A &amp; B			# </a:t>
            </a:r>
            <a:r>
              <a:rPr lang="ko-KR" altLang="en-US" sz="1600" dirty="0"/>
              <a:t>또는 </a:t>
            </a:r>
            <a:r>
              <a:rPr lang="en-US" altLang="ko-KR" sz="1600" dirty="0"/>
              <a:t>C = </a:t>
            </a:r>
            <a:r>
              <a:rPr lang="en-US" altLang="ko-KR" sz="1600" dirty="0" err="1"/>
              <a:t>A.intersection</a:t>
            </a:r>
            <a:r>
              <a:rPr lang="en-US" altLang="ko-KR" sz="1600" dirty="0"/>
              <a:t>(B)</a:t>
            </a:r>
          </a:p>
          <a:p>
            <a:pPr latinLnBrk="1"/>
            <a:r>
              <a:rPr lang="en-US" altLang="ko-KR" sz="1600" dirty="0"/>
              <a:t>print(C)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F694A8-4DB4-42C6-BD20-D95FD0A4FA4D}"/>
              </a:ext>
            </a:extLst>
          </p:cNvPr>
          <p:cNvSpPr txBox="1"/>
          <p:nvPr/>
        </p:nvSpPr>
        <p:spPr>
          <a:xfrm>
            <a:off x="612648" y="4625346"/>
            <a:ext cx="7921752" cy="33855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{'banana', 'apple'}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l="15492" t="7110" r="6347" b="3126"/>
          <a:stretch/>
        </p:blipFill>
        <p:spPr>
          <a:xfrm>
            <a:off x="6291067" y="3843023"/>
            <a:ext cx="1552966" cy="10414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E7733AD-0A0A-4B3C-872A-D00F9C9A877C}"/>
              </a:ext>
            </a:extLst>
          </p:cNvPr>
          <p:cNvSpPr txBox="1"/>
          <p:nvPr/>
        </p:nvSpPr>
        <p:spPr>
          <a:xfrm>
            <a:off x="612648" y="5166180"/>
            <a:ext cx="7921752" cy="83099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 smtClean="0"/>
              <a:t># </a:t>
            </a:r>
            <a:r>
              <a:rPr lang="ko-KR" altLang="en-US" sz="1600" dirty="0" err="1" smtClean="0"/>
              <a:t>차집합</a:t>
            </a:r>
            <a:endParaRPr lang="en-US" altLang="ko-KR" sz="1600" dirty="0" smtClean="0"/>
          </a:p>
          <a:p>
            <a:pPr latinLnBrk="1"/>
            <a:r>
              <a:rPr lang="en-US" altLang="ko-KR" sz="1600" dirty="0" smtClean="0"/>
              <a:t>C </a:t>
            </a:r>
            <a:r>
              <a:rPr lang="en-US" altLang="ko-KR" sz="1600" dirty="0"/>
              <a:t>= A - B			# </a:t>
            </a:r>
            <a:r>
              <a:rPr lang="ko-KR" altLang="en-US" sz="1600" dirty="0"/>
              <a:t>또는 </a:t>
            </a:r>
            <a:r>
              <a:rPr lang="en-US" altLang="ko-KR" sz="1600" dirty="0"/>
              <a:t>C = </a:t>
            </a:r>
            <a:r>
              <a:rPr lang="en-US" altLang="ko-KR" sz="1600" dirty="0" err="1"/>
              <a:t>A.difference</a:t>
            </a:r>
            <a:r>
              <a:rPr lang="en-US" altLang="ko-KR" sz="1600" dirty="0"/>
              <a:t>(B)</a:t>
            </a:r>
          </a:p>
          <a:p>
            <a:pPr latinLnBrk="1"/>
            <a:r>
              <a:rPr lang="en-US" altLang="ko-KR" sz="1600" dirty="0"/>
              <a:t>print(C)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C28F8E-7394-4CA9-8741-C7EB7BB7A388}"/>
              </a:ext>
            </a:extLst>
          </p:cNvPr>
          <p:cNvSpPr txBox="1"/>
          <p:nvPr/>
        </p:nvSpPr>
        <p:spPr>
          <a:xfrm>
            <a:off x="612648" y="6030180"/>
            <a:ext cx="7921752" cy="33855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{'grape'}</a:t>
            </a:r>
          </a:p>
        </p:txBody>
      </p:sp>
    </p:spTree>
    <p:extLst>
      <p:ext uri="{BB962C8B-B14F-4D97-AF65-F5344CB8AC3E}">
        <p14:creationId xmlns:p14="http://schemas.microsoft.com/office/powerpoint/2010/main" val="392980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en-US" altLang="ko-KR" dirty="0"/>
              <a:t>&lt;-&gt; </a:t>
            </a:r>
            <a:r>
              <a:rPr lang="ko-KR" altLang="en-US" dirty="0" smtClean="0"/>
              <a:t>세트</a:t>
            </a:r>
            <a:r>
              <a:rPr lang="en-US" altLang="ko-KR" dirty="0" smtClean="0"/>
              <a:t>. p280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t="11040" b="6523"/>
          <a:stretch/>
        </p:blipFill>
        <p:spPr>
          <a:xfrm>
            <a:off x="1435131" y="1534784"/>
            <a:ext cx="3807929" cy="11142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2648" y="2786950"/>
            <a:ext cx="8036052" cy="107721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# </a:t>
            </a:r>
            <a:r>
              <a:rPr lang="ko-KR" altLang="en-US" sz="1600" dirty="0"/>
              <a:t>리스트 안에 서로 다른 정수가 몇 개 있을까</a:t>
            </a:r>
            <a:r>
              <a:rPr lang="en-US" altLang="ko-KR" sz="1600" dirty="0"/>
              <a:t>?</a:t>
            </a:r>
          </a:p>
          <a:p>
            <a:r>
              <a:rPr lang="en-US" altLang="ko-KR" sz="1600" dirty="0" smtClean="0"/>
              <a:t>&gt;&gt;&gt; </a:t>
            </a:r>
            <a:r>
              <a:rPr lang="en-US" altLang="ko-KR" sz="1600" dirty="0"/>
              <a:t>list1 =[1,2,3,4,5,1,2,4 ]</a:t>
            </a:r>
          </a:p>
          <a:p>
            <a:r>
              <a:rPr lang="en-US" altLang="ko-KR" sz="1600" dirty="0"/>
              <a:t>&gt;&gt;&gt; </a:t>
            </a:r>
            <a:r>
              <a:rPr lang="en-US" altLang="ko-KR" sz="1600" dirty="0" err="1"/>
              <a:t>len</a:t>
            </a:r>
            <a:r>
              <a:rPr lang="en-US" altLang="ko-KR" sz="1600" dirty="0"/>
              <a:t>(set(list1</a:t>
            </a:r>
            <a:r>
              <a:rPr lang="en-US" altLang="ko-KR" sz="1600" dirty="0" smtClean="0"/>
              <a:t>))		</a:t>
            </a:r>
          </a:p>
          <a:p>
            <a:r>
              <a:rPr lang="en-US" altLang="ko-KR" sz="1600" dirty="0" smtClean="0"/>
              <a:t>5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12648" y="3997353"/>
            <a:ext cx="8036052" cy="132343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#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개의 리스트에 공통적으로 들어 있는 숫자는 </a:t>
            </a:r>
            <a:r>
              <a:rPr lang="en-US" altLang="ko-KR" sz="1600" dirty="0" smtClean="0"/>
              <a:t>?</a:t>
            </a:r>
            <a:endParaRPr lang="en-US" altLang="ko-KR" sz="1600" dirty="0"/>
          </a:p>
          <a:p>
            <a:r>
              <a:rPr lang="en-US" altLang="ko-KR" sz="1600" dirty="0" smtClean="0"/>
              <a:t>&gt;&gt;&gt; </a:t>
            </a:r>
            <a:r>
              <a:rPr lang="en-US" altLang="ko-KR" sz="1600" dirty="0"/>
              <a:t>list1 =[1,2,3,4,5 ]</a:t>
            </a:r>
          </a:p>
          <a:p>
            <a:r>
              <a:rPr lang="en-US" altLang="ko-KR" sz="1600" dirty="0"/>
              <a:t>&gt;&gt;&gt; list2 =[3,4,5,6,7 ]</a:t>
            </a:r>
          </a:p>
          <a:p>
            <a:r>
              <a:rPr lang="en-US" altLang="ko-KR" sz="1600" dirty="0"/>
              <a:t>&gt;&gt;&gt; set(list1)&amp;set(list2)</a:t>
            </a:r>
          </a:p>
          <a:p>
            <a:r>
              <a:rPr lang="en-US" altLang="ko-KR" sz="1600" dirty="0"/>
              <a:t>{3, 4, 5}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12648" y="5470553"/>
            <a:ext cx="8036052" cy="107721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# </a:t>
            </a:r>
            <a:r>
              <a:rPr lang="en-US" altLang="ko-KR" sz="1600" dirty="0" smtClean="0">
                <a:solidFill>
                  <a:srgbClr val="FF0000"/>
                </a:solidFill>
              </a:rPr>
              <a:t>(</a:t>
            </a:r>
            <a:r>
              <a:rPr lang="ko-KR" altLang="en-US" sz="1600" dirty="0" smtClean="0">
                <a:solidFill>
                  <a:srgbClr val="FF0000"/>
                </a:solidFill>
              </a:rPr>
              <a:t>추가</a:t>
            </a:r>
            <a:r>
              <a:rPr lang="en-US" altLang="ko-KR" sz="1600" dirty="0" smtClean="0">
                <a:solidFill>
                  <a:srgbClr val="FF0000"/>
                </a:solidFill>
              </a:rPr>
              <a:t>) </a:t>
            </a:r>
            <a:r>
              <a:rPr lang="ko-KR" altLang="en-US" sz="1600" dirty="0" smtClean="0"/>
              <a:t>세트는 순서 관계가 없다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따라서 세트를 정렬하면 자동으로 리스트로 바뀐다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&gt;&gt;&gt; x = sorted({3, 4, 9, 7, 1})</a:t>
            </a:r>
            <a:endParaRPr lang="en-US" altLang="ko-KR" sz="1600" dirty="0"/>
          </a:p>
          <a:p>
            <a:r>
              <a:rPr lang="en-US" altLang="ko-KR" sz="1600" dirty="0"/>
              <a:t>&gt;&gt;&gt; x</a:t>
            </a:r>
          </a:p>
          <a:p>
            <a:r>
              <a:rPr lang="en-US" altLang="ko-KR" sz="1600" dirty="0" smtClean="0"/>
              <a:t>[1, 3, 4, 7, 9]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1114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자료구조란</a:t>
            </a:r>
            <a:r>
              <a:rPr lang="en-US" altLang="ko-KR" dirty="0" smtClean="0"/>
              <a:t>. p269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자료구</a:t>
            </a:r>
            <a:r>
              <a:rPr lang="ko-KR" altLang="en-US" b="1" dirty="0"/>
              <a:t>조</a:t>
            </a:r>
            <a:r>
              <a:rPr lang="en-US" altLang="ko-KR" b="1" dirty="0"/>
              <a:t>(data structure), </a:t>
            </a:r>
            <a:r>
              <a:rPr lang="ko-KR" altLang="en-US" b="1" dirty="0"/>
              <a:t>또는 </a:t>
            </a:r>
            <a:r>
              <a:rPr lang="ko-KR" altLang="en-US" b="1" dirty="0" smtClean="0"/>
              <a:t>데이터 구조 </a:t>
            </a:r>
            <a:r>
              <a:rPr lang="en-US" altLang="ko-KR" b="1" dirty="0" smtClean="0"/>
              <a:t>: </a:t>
            </a:r>
            <a:r>
              <a:rPr lang="ko-KR" altLang="en-US" dirty="0" smtClean="0"/>
              <a:t>자료들을 </a:t>
            </a:r>
            <a:r>
              <a:rPr lang="ko-KR" altLang="en-US" dirty="0"/>
              <a:t>저장하는 여러 가지 </a:t>
            </a:r>
            <a:r>
              <a:rPr lang="ko-KR" altLang="en-US" dirty="0" smtClean="0"/>
              <a:t>구조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A57B11-4238-44C2-AAAA-52AF4558A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127" y="2624137"/>
            <a:ext cx="736282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7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세트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. p281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56507" y="1552113"/>
            <a:ext cx="6218007" cy="465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8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 </a:t>
            </a:r>
            <a:r>
              <a:rPr lang="ko-KR" altLang="en-US" dirty="0"/>
              <a:t>간단한 표절 검사 </a:t>
            </a:r>
            <a:r>
              <a:rPr lang="ko-KR" altLang="en-US" dirty="0" smtClean="0"/>
              <a:t>프로그램</a:t>
            </a:r>
            <a:r>
              <a:rPr lang="en-US" altLang="ko-KR" dirty="0" smtClean="0"/>
              <a:t>. p282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39543" y="1600200"/>
            <a:ext cx="8153400" cy="4495800"/>
          </a:xfrm>
        </p:spPr>
        <p:txBody>
          <a:bodyPr/>
          <a:lstStyle/>
          <a:p>
            <a:r>
              <a:rPr lang="ko-KR" altLang="en-US" dirty="0"/>
              <a:t>사용자로부터 </a:t>
            </a:r>
            <a:r>
              <a:rPr lang="en-US" altLang="ko-KR" dirty="0"/>
              <a:t>2</a:t>
            </a:r>
            <a:r>
              <a:rPr lang="ko-KR" altLang="en-US" dirty="0"/>
              <a:t>개의 문자열을 받아서 두 </a:t>
            </a:r>
            <a:r>
              <a:rPr lang="ko-KR" altLang="en-US" dirty="0" smtClean="0"/>
              <a:t>문자열의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공통 단어를 </a:t>
            </a:r>
            <a:r>
              <a:rPr lang="ko-KR" altLang="en-US" dirty="0" err="1" smtClean="0"/>
              <a:t>카운팅하여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표절률을</a:t>
            </a:r>
            <a:r>
              <a:rPr lang="ko-KR" altLang="en-US" dirty="0" smtClean="0"/>
              <a:t> 계산해보자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2526615"/>
            <a:ext cx="8032588" cy="1631216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sz="1600" dirty="0"/>
              <a:t>첫 번째 문자열</a:t>
            </a:r>
            <a:r>
              <a:rPr lang="en-US" altLang="ko-KR" sz="1600" dirty="0"/>
              <a:t>:Alice was beginning to get very tired of sitting by her sister on the bank, and of having nothing to do</a:t>
            </a:r>
          </a:p>
          <a:p>
            <a:r>
              <a:rPr lang="ko-KR" altLang="en-US" sz="1600" dirty="0"/>
              <a:t>두 번째 문자열</a:t>
            </a:r>
            <a:r>
              <a:rPr lang="en-US" altLang="ko-KR" sz="1600" dirty="0"/>
              <a:t>:Kim was beginning to get very tired of sitting by her sister on the bank, and of having nothing to do</a:t>
            </a:r>
          </a:p>
          <a:p>
            <a:endParaRPr lang="en-US" altLang="ko-KR" sz="1600" dirty="0"/>
          </a:p>
          <a:p>
            <a:r>
              <a:rPr lang="ko-KR" altLang="en-US" sz="1600" dirty="0" err="1"/>
              <a:t>표절률</a:t>
            </a:r>
            <a:r>
              <a:rPr lang="ko-KR" altLang="en-US" sz="1600" dirty="0"/>
              <a:t> </a:t>
            </a:r>
            <a:r>
              <a:rPr lang="en-US" altLang="ko-KR" sz="1600" dirty="0"/>
              <a:t>= 85.71428571428571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1423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 </a:t>
            </a:r>
            <a:r>
              <a:rPr lang="ko-KR" altLang="en-US" dirty="0"/>
              <a:t>중복되지 않은 단어의 개수 </a:t>
            </a:r>
            <a:r>
              <a:rPr lang="ko-KR" altLang="en-US" dirty="0" smtClean="0"/>
              <a:t>세기</a:t>
            </a:r>
            <a:r>
              <a:rPr lang="en-US" altLang="ko-KR" dirty="0" smtClean="0"/>
              <a:t>. p283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 smtClean="0"/>
              <a:t>작문을 할 때 다양한 단어를 사용하면 높은 점수를 받는다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단어를 얼마나 다양하게 사용하여 테스트를 </a:t>
            </a:r>
            <a:r>
              <a:rPr lang="ko-KR" altLang="en-US" dirty="0" err="1" smtClean="0"/>
              <a:t>작성하였는지를</a:t>
            </a:r>
            <a:r>
              <a:rPr lang="ko-KR" altLang="en-US" dirty="0" smtClean="0"/>
              <a:t> 계산하는 프로그램을 작성해보자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2752246"/>
            <a:ext cx="8229600" cy="156966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sz="1600" dirty="0"/>
              <a:t>입력 텍스트</a:t>
            </a:r>
            <a:r>
              <a:rPr lang="en-US" altLang="ko-KR" sz="1600" dirty="0"/>
              <a:t>: I have a dream that one day every valley shall be exalted and every hill and mountain shall be made low</a:t>
            </a:r>
          </a:p>
          <a:p>
            <a:endParaRPr lang="en-US" altLang="ko-KR" sz="1600" dirty="0"/>
          </a:p>
          <a:p>
            <a:r>
              <a:rPr lang="ko-KR" altLang="en-US" sz="1600" dirty="0"/>
              <a:t>사용된 단어의 개수</a:t>
            </a:r>
            <a:r>
              <a:rPr lang="en-US" altLang="ko-KR" sz="1600" dirty="0"/>
              <a:t>=  17</a:t>
            </a:r>
          </a:p>
          <a:p>
            <a:r>
              <a:rPr lang="en-US" altLang="ko-KR" sz="1600" dirty="0"/>
              <a:t>{"be", "and", "shall", "low", "have", "made", "one", "exalted", "every", "mountain", "I", "that", "valley", "hill", "day", "a", "dream"}</a:t>
            </a:r>
          </a:p>
        </p:txBody>
      </p:sp>
    </p:spTree>
    <p:extLst>
      <p:ext uri="{BB962C8B-B14F-4D97-AF65-F5344CB8AC3E}">
        <p14:creationId xmlns:p14="http://schemas.microsoft.com/office/powerpoint/2010/main" val="6362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딕셔너리</a:t>
            </a:r>
            <a:r>
              <a:rPr lang="en-US" altLang="ko-KR" dirty="0" smtClean="0"/>
              <a:t>. p284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r>
              <a:rPr lang="en-US" altLang="ko-KR" dirty="0"/>
              <a:t>(dictionary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중괄호 안에 항목을 쉼표로 분리시켜서 나열</a:t>
            </a:r>
            <a:r>
              <a:rPr lang="en-US" altLang="ko-KR" dirty="0" smtClean="0"/>
              <a:t>.  </a:t>
            </a:r>
            <a:r>
              <a:rPr lang="ko-KR" altLang="en-US" dirty="0" smtClean="0"/>
              <a:t>항목은 키</a:t>
            </a:r>
            <a:r>
              <a:rPr lang="en-US" altLang="ko-KR" dirty="0" smtClean="0"/>
              <a:t>(key)</a:t>
            </a:r>
            <a:r>
              <a:rPr lang="ko-KR" altLang="en-US" dirty="0" smtClean="0"/>
              <a:t>와 값</a:t>
            </a:r>
            <a:r>
              <a:rPr lang="en-US" altLang="ko-KR" dirty="0" smtClean="0"/>
              <a:t>(value)</a:t>
            </a:r>
            <a:r>
              <a:rPr lang="ko-KR" altLang="en-US" dirty="0" smtClean="0"/>
              <a:t>로 구성</a:t>
            </a:r>
            <a:r>
              <a:rPr lang="en-US" altLang="ko-KR" dirty="0" smtClean="0"/>
              <a:t>.  </a:t>
            </a:r>
            <a:r>
              <a:rPr lang="ko-KR" altLang="en-US" dirty="0" smtClean="0"/>
              <a:t>키와 값 사이에는 </a:t>
            </a:r>
            <a:r>
              <a:rPr lang="en-US" altLang="ko-KR" dirty="0" smtClean="0"/>
              <a:t> </a:t>
            </a:r>
            <a:r>
              <a:rPr lang="ko-KR" altLang="en-US" dirty="0" smtClean="0"/>
              <a:t>콜론</a:t>
            </a:r>
            <a:r>
              <a:rPr lang="en-US" altLang="ko-KR" dirty="0" smtClean="0"/>
              <a:t>(:)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내용 개체 틀 7">
            <a:extLst>
              <a:ext uri="{FF2B5EF4-FFF2-40B4-BE49-F238E27FC236}">
                <a16:creationId xmlns:a16="http://schemas.microsoft.com/office/drawing/2014/main" id="{BFAE06C9-0013-446D-9468-8B1D0E664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83"/>
          <a:stretch/>
        </p:blipFill>
        <p:spPr>
          <a:xfrm>
            <a:off x="1080654" y="2481958"/>
            <a:ext cx="6891028" cy="206482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080654" y="2588820"/>
            <a:ext cx="653143" cy="332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4A77851-A61F-475E-9330-F3149E717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797" y="4637239"/>
            <a:ext cx="3883232" cy="149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47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항목 </a:t>
            </a:r>
            <a:r>
              <a:rPr lang="ko-KR" altLang="en-US" dirty="0" smtClean="0"/>
              <a:t>탐색하기</a:t>
            </a:r>
            <a:r>
              <a:rPr lang="en-US" altLang="ko-KR" dirty="0" smtClean="0"/>
              <a:t>. p285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2349662"/>
            <a:ext cx="7985087" cy="58477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 smtClean="0"/>
              <a:t>capitals </a:t>
            </a:r>
            <a:r>
              <a:rPr lang="en-US" altLang="ko-KR" sz="1600" dirty="0"/>
              <a:t>={"</a:t>
            </a:r>
            <a:r>
              <a:rPr lang="en-US" altLang="ko-KR" sz="1600" dirty="0" err="1"/>
              <a:t>Korea":"Seoul","USA":"Washington","UK":"London</a:t>
            </a:r>
            <a:r>
              <a:rPr lang="en-US" altLang="ko-KR" sz="1600" dirty="0"/>
              <a:t>"} </a:t>
            </a:r>
          </a:p>
          <a:p>
            <a:pPr latinLnBrk="1"/>
            <a:r>
              <a:rPr lang="en-US" altLang="ko-KR" sz="1600" dirty="0" smtClean="0"/>
              <a:t>print</a:t>
            </a:r>
            <a:r>
              <a:rPr lang="en-US" altLang="ko-KR" sz="1600" dirty="0"/>
              <a:t>( capitals["Korea"])	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ko-KR" altLang="en-US" dirty="0" smtClean="0"/>
              <a:t>리스트에서는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인덱스를 가지고 항목을 찾을 수 있지만 </a:t>
            </a:r>
            <a:r>
              <a:rPr lang="ko-KR" altLang="en-US" dirty="0" err="1" smtClean="0"/>
              <a:t>딕셔너리에서는</a:t>
            </a:r>
            <a:r>
              <a:rPr lang="ko-KR" altLang="en-US" dirty="0" smtClean="0"/>
              <a:t> 키를 가지고 값을 찾는다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648" y="3278024"/>
            <a:ext cx="7985087" cy="58477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 smtClean="0"/>
              <a:t># </a:t>
            </a:r>
            <a:r>
              <a:rPr lang="ko-KR" altLang="en-US" sz="1600" dirty="0" smtClean="0"/>
              <a:t>존재하지 않는 키를 제시하면 </a:t>
            </a:r>
            <a:r>
              <a:rPr lang="en-US" altLang="ko-KR" sz="1600" dirty="0" err="1" smtClean="0"/>
              <a:t>KeyError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예외가 발생</a:t>
            </a:r>
            <a:endParaRPr lang="en-US" altLang="ko-KR" sz="1600" dirty="0" smtClean="0"/>
          </a:p>
          <a:p>
            <a:pPr latinLnBrk="1"/>
            <a:r>
              <a:rPr lang="en-US" altLang="ko-KR" sz="1600" dirty="0" smtClean="0"/>
              <a:t>print</a:t>
            </a:r>
            <a:r>
              <a:rPr lang="en-US" altLang="ko-KR" sz="1600" dirty="0"/>
              <a:t>( capitals[“France”] </a:t>
            </a:r>
            <a:r>
              <a:rPr lang="en-US" altLang="ko-KR" sz="1600" dirty="0" smtClean="0"/>
              <a:t>)</a:t>
            </a:r>
            <a:endParaRPr lang="en-US" altLang="ko-KR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5DCDDD-0FA3-46C7-9E4E-4E7222EDC544}"/>
              </a:ext>
            </a:extLst>
          </p:cNvPr>
          <p:cNvSpPr txBox="1"/>
          <p:nvPr/>
        </p:nvSpPr>
        <p:spPr>
          <a:xfrm>
            <a:off x="5800185" y="2847195"/>
            <a:ext cx="2688693" cy="33855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/>
              <a:t>Seoul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12648" y="4319689"/>
            <a:ext cx="7985087" cy="58477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/>
              <a:t># </a:t>
            </a:r>
            <a:r>
              <a:rPr lang="en-US" altLang="ko-KR" sz="1600" dirty="0" smtClean="0"/>
              <a:t>get() </a:t>
            </a:r>
            <a:r>
              <a:rPr lang="ko-KR" altLang="en-US" sz="1600" dirty="0" smtClean="0"/>
              <a:t>을 사용하면 해당 키를 찾을 수 없으면 </a:t>
            </a:r>
            <a:r>
              <a:rPr lang="ko-KR" altLang="en-US" sz="1600" dirty="0" err="1" smtClean="0"/>
              <a:t>두번</a:t>
            </a:r>
            <a:r>
              <a:rPr lang="ko-KR" altLang="en-US" sz="1600" dirty="0" smtClean="0"/>
              <a:t> 째 인수를 반환</a:t>
            </a:r>
            <a:endParaRPr lang="en-US" altLang="ko-KR" sz="1600" dirty="0" smtClean="0"/>
          </a:p>
          <a:p>
            <a:pPr latinLnBrk="1"/>
            <a:r>
              <a:rPr lang="en-US" altLang="ko-KR" sz="1600" dirty="0" smtClean="0"/>
              <a:t>print</a:t>
            </a:r>
            <a:r>
              <a:rPr lang="en-US" altLang="ko-KR" sz="1600" dirty="0"/>
              <a:t>( </a:t>
            </a:r>
            <a:r>
              <a:rPr lang="en-US" altLang="ko-KR" sz="1600" dirty="0" err="1"/>
              <a:t>capitals.get</a:t>
            </a:r>
            <a:r>
              <a:rPr lang="en-US" altLang="ko-KR" sz="1600" dirty="0"/>
              <a:t>("France", "</a:t>
            </a:r>
            <a:r>
              <a:rPr lang="ko-KR" altLang="en-US" sz="1600" dirty="0"/>
              <a:t>해당 키가 없습니다</a:t>
            </a:r>
            <a:r>
              <a:rPr lang="en-US" altLang="ko-KR" sz="1600" dirty="0"/>
              <a:t>." ) </a:t>
            </a:r>
            <a:r>
              <a:rPr lang="en-US" altLang="ko-KR" sz="1600" dirty="0" smtClean="0"/>
              <a:t>)</a:t>
            </a:r>
            <a:endParaRPr lang="en-US" altLang="ko-KR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5DCDDD-0FA3-46C7-9E4E-4E7222EDC544}"/>
              </a:ext>
            </a:extLst>
          </p:cNvPr>
          <p:cNvSpPr txBox="1"/>
          <p:nvPr/>
        </p:nvSpPr>
        <p:spPr>
          <a:xfrm>
            <a:off x="5800185" y="3628824"/>
            <a:ext cx="2688693" cy="58477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/>
              <a:t>...</a:t>
            </a:r>
          </a:p>
          <a:p>
            <a:pPr latinLnBrk="1"/>
            <a:r>
              <a:rPr lang="en-US" altLang="ko-KR" sz="1600" dirty="0" err="1"/>
              <a:t>KeyError</a:t>
            </a:r>
            <a:r>
              <a:rPr lang="en-US" altLang="ko-KR" sz="1600" dirty="0"/>
              <a:t>: "France"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5DCDDD-0FA3-46C7-9E4E-4E7222EDC544}"/>
              </a:ext>
            </a:extLst>
          </p:cNvPr>
          <p:cNvSpPr txBox="1"/>
          <p:nvPr/>
        </p:nvSpPr>
        <p:spPr>
          <a:xfrm>
            <a:off x="5800186" y="4837802"/>
            <a:ext cx="2688693" cy="33855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1600" dirty="0"/>
              <a:t>해당 키가 없습니다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612648" y="5291168"/>
            <a:ext cx="7985087" cy="132343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 smtClean="0"/>
              <a:t>#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in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not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in</a:t>
            </a:r>
            <a:r>
              <a:rPr lang="ko-KR" altLang="en-US" sz="1600" dirty="0" smtClean="0"/>
              <a:t>을 사용하면 지정된 키가 포함되어 있는지 확인할 수 있다</a:t>
            </a:r>
            <a:r>
              <a:rPr lang="en-US" altLang="ko-KR" sz="1600" dirty="0" smtClean="0"/>
              <a:t>.</a:t>
            </a:r>
          </a:p>
          <a:p>
            <a:pPr latinLnBrk="1"/>
            <a:r>
              <a:rPr lang="en-US" altLang="ko-KR" sz="1600" dirty="0" smtClean="0"/>
              <a:t>if </a:t>
            </a:r>
            <a:r>
              <a:rPr lang="en-US" altLang="ko-KR" sz="1600" dirty="0"/>
              <a:t>"France" in capitals :</a:t>
            </a:r>
          </a:p>
          <a:p>
            <a:pPr latinLnBrk="1"/>
            <a:r>
              <a:rPr lang="en-US" altLang="ko-KR" sz="1600" dirty="0"/>
              <a:t>	print( "</a:t>
            </a:r>
            <a:r>
              <a:rPr lang="ko-KR" altLang="en-US" sz="1600" dirty="0" err="1"/>
              <a:t>딕셔너리에</a:t>
            </a:r>
            <a:r>
              <a:rPr lang="ko-KR" altLang="en-US" sz="1600" dirty="0"/>
              <a:t> 포함됨</a:t>
            </a:r>
            <a:r>
              <a:rPr lang="en-US" altLang="ko-KR" sz="1600" dirty="0"/>
              <a:t>" )</a:t>
            </a:r>
          </a:p>
          <a:p>
            <a:pPr latinLnBrk="1"/>
            <a:r>
              <a:rPr lang="en-US" altLang="ko-KR" sz="1600" dirty="0"/>
              <a:t>else: </a:t>
            </a:r>
          </a:p>
          <a:p>
            <a:pPr latinLnBrk="1"/>
            <a:r>
              <a:rPr lang="en-US" altLang="ko-KR" sz="1600" dirty="0"/>
              <a:t>	print( "</a:t>
            </a:r>
            <a:r>
              <a:rPr lang="ko-KR" altLang="en-US" sz="1600" dirty="0" err="1"/>
              <a:t>딕셔너리에</a:t>
            </a:r>
            <a:r>
              <a:rPr lang="ko-KR" altLang="en-US" sz="1600" dirty="0"/>
              <a:t> 포함되지 않음</a:t>
            </a:r>
            <a:r>
              <a:rPr lang="en-US" altLang="ko-KR" sz="1600" dirty="0"/>
              <a:t>" )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5DCDDD-0FA3-46C7-9E4E-4E7222EDC544}"/>
              </a:ext>
            </a:extLst>
          </p:cNvPr>
          <p:cNvSpPr txBox="1"/>
          <p:nvPr/>
        </p:nvSpPr>
        <p:spPr>
          <a:xfrm>
            <a:off x="5800184" y="6383613"/>
            <a:ext cx="2688693" cy="33855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1600" dirty="0" err="1"/>
              <a:t>딕셔너리에</a:t>
            </a:r>
            <a:r>
              <a:rPr lang="ko-KR" altLang="en-US" sz="1600" dirty="0"/>
              <a:t> 포함되지 않음</a:t>
            </a:r>
          </a:p>
        </p:txBody>
      </p:sp>
    </p:spTree>
    <p:extLst>
      <p:ext uri="{BB962C8B-B14F-4D97-AF65-F5344CB8AC3E}">
        <p14:creationId xmlns:p14="http://schemas.microsoft.com/office/powerpoint/2010/main" val="39821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항목 </a:t>
            </a:r>
            <a:r>
              <a:rPr lang="ko-KR" altLang="en-US" dirty="0" smtClean="0"/>
              <a:t>추가하기</a:t>
            </a:r>
            <a:r>
              <a:rPr lang="en-US" altLang="ko-KR" dirty="0" smtClean="0"/>
              <a:t>. p286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1600200"/>
            <a:ext cx="8229600" cy="58477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capitals ={"</a:t>
            </a:r>
            <a:r>
              <a:rPr lang="en-US" altLang="ko-KR" sz="1600" dirty="0" err="1"/>
              <a:t>Korea":"Seoul","USA":"Washington","UK":"London</a:t>
            </a:r>
            <a:r>
              <a:rPr lang="en-US" altLang="ko-KR" sz="1600" dirty="0"/>
              <a:t>"} </a:t>
            </a:r>
          </a:p>
          <a:p>
            <a:r>
              <a:rPr lang="en-US" altLang="ko-KR" sz="1600" dirty="0"/>
              <a:t>capitals["France"] = "Paris</a:t>
            </a:r>
            <a:r>
              <a:rPr lang="en-US" altLang="ko-KR" sz="1600" dirty="0" smtClean="0"/>
              <a:t>"</a:t>
            </a:r>
            <a:endParaRPr lang="en-US" altLang="ko-KR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12648" y="4178447"/>
            <a:ext cx="8229600" cy="33855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{'Korea': 'Seoul', 'USA': 'Washington', 'UK': 'London', 'France': 'Paris'}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2648" y="2537958"/>
            <a:ext cx="8229600" cy="156966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/>
              <a:t>capitals ={}</a:t>
            </a:r>
          </a:p>
          <a:p>
            <a:pPr latinLnBrk="1"/>
            <a:r>
              <a:rPr lang="en-US" altLang="ko-KR" sz="1600" dirty="0"/>
              <a:t>capitals["Korea"]="Seoul"</a:t>
            </a:r>
          </a:p>
          <a:p>
            <a:pPr latinLnBrk="1"/>
            <a:r>
              <a:rPr lang="en-US" altLang="ko-KR" sz="1600" dirty="0"/>
              <a:t>capitals["USA"]="Washington"</a:t>
            </a:r>
          </a:p>
          <a:p>
            <a:pPr latinLnBrk="1"/>
            <a:r>
              <a:rPr lang="en-US" altLang="ko-KR" sz="1600" dirty="0"/>
              <a:t>capitals["UK"]="London"</a:t>
            </a:r>
          </a:p>
          <a:p>
            <a:pPr latinLnBrk="1"/>
            <a:r>
              <a:rPr lang="en-US" altLang="ko-KR" sz="1600" dirty="0"/>
              <a:t>capitals["France"]="Paris"</a:t>
            </a:r>
          </a:p>
          <a:p>
            <a:pPr latinLnBrk="1"/>
            <a:r>
              <a:rPr lang="en-US" altLang="ko-KR" sz="1600" b="1" dirty="0"/>
              <a:t>print</a:t>
            </a:r>
            <a:r>
              <a:rPr lang="en-US" altLang="ko-KR" sz="1600" dirty="0"/>
              <a:t>(capitals)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2648" y="4884928"/>
            <a:ext cx="8229600" cy="83099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capitals ={"</a:t>
            </a:r>
            <a:r>
              <a:rPr lang="en-US" altLang="ko-KR" sz="1600" dirty="0" err="1"/>
              <a:t>Korea":"Seoul","USA":"Washington","UK":"London</a:t>
            </a:r>
            <a:r>
              <a:rPr lang="en-US" altLang="ko-KR" sz="1600" dirty="0"/>
              <a:t>"} </a:t>
            </a:r>
          </a:p>
          <a:p>
            <a:r>
              <a:rPr lang="en-US" altLang="ko-KR" sz="1600" dirty="0" err="1"/>
              <a:t>capitals.update</a:t>
            </a:r>
            <a:r>
              <a:rPr lang="en-US" altLang="ko-KR" sz="1600" dirty="0"/>
              <a:t>({"</a:t>
            </a:r>
            <a:r>
              <a:rPr lang="en-US" altLang="ko-KR" sz="1600" dirty="0" err="1"/>
              <a:t>France":"Paris</a:t>
            </a:r>
            <a:r>
              <a:rPr lang="en-US" altLang="ko-KR" sz="1600" dirty="0"/>
              <a:t>", "</a:t>
            </a:r>
            <a:r>
              <a:rPr lang="en-US" altLang="ko-KR" sz="1600" dirty="0" err="1"/>
              <a:t>Germany":"Berlin</a:t>
            </a:r>
            <a:r>
              <a:rPr lang="en-US" altLang="ko-KR" sz="1600" dirty="0"/>
              <a:t>"})</a:t>
            </a:r>
          </a:p>
          <a:p>
            <a:r>
              <a:rPr lang="en-US" altLang="ko-KR" sz="1600" dirty="0"/>
              <a:t>print(capitals)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201" y="2753390"/>
            <a:ext cx="3739803" cy="113879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2648" y="5745298"/>
            <a:ext cx="8229600" cy="33855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{'Korea': 'Seoul', 'USA': 'Washington', 'UK': 'London', 'France': </a:t>
            </a:r>
            <a:r>
              <a:rPr lang="en-US" altLang="ko-KR" sz="1600" dirty="0" smtClean="0"/>
              <a:t>'Paris', '</a:t>
            </a:r>
            <a:r>
              <a:rPr lang="en-US" altLang="ko-KR" sz="1600" dirty="0" err="1" smtClean="0"/>
              <a:t>Germany':'Berlin</a:t>
            </a:r>
            <a:r>
              <a:rPr lang="en-US" altLang="ko-KR" sz="1600" dirty="0" smtClean="0"/>
              <a:t>'}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76538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항목 </a:t>
            </a:r>
            <a:r>
              <a:rPr lang="ko-KR" altLang="en-US" dirty="0" smtClean="0"/>
              <a:t>삭제하기</a:t>
            </a:r>
            <a:r>
              <a:rPr lang="en-US" altLang="ko-KR" dirty="0" smtClean="0"/>
              <a:t>. p287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2133884"/>
            <a:ext cx="8229600" cy="33855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city = </a:t>
            </a:r>
            <a:r>
              <a:rPr lang="en-US" altLang="ko-KR" sz="1600" dirty="0" err="1"/>
              <a:t>capitals.pop</a:t>
            </a:r>
            <a:r>
              <a:rPr lang="en-US" altLang="ko-KR" sz="1600" dirty="0"/>
              <a:t>("UK")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2648" y="2826534"/>
            <a:ext cx="8229600" cy="83099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# </a:t>
            </a:r>
            <a:r>
              <a:rPr lang="ko-KR" altLang="en-US" sz="1600" dirty="0" smtClean="0"/>
              <a:t>만약 </a:t>
            </a:r>
            <a:r>
              <a:rPr lang="ko-KR" altLang="en-US" sz="1600" dirty="0"/>
              <a:t>주어진 키를 가진 항목이 없으면 </a:t>
            </a:r>
            <a:r>
              <a:rPr lang="en-US" altLang="ko-KR" sz="1600" dirty="0" err="1"/>
              <a:t>KeyError</a:t>
            </a:r>
            <a:r>
              <a:rPr lang="en-US" altLang="ko-KR" sz="1600" dirty="0"/>
              <a:t> </a:t>
            </a:r>
            <a:r>
              <a:rPr lang="ko-KR" altLang="en-US" sz="1600" dirty="0"/>
              <a:t>예외가 </a:t>
            </a:r>
            <a:r>
              <a:rPr lang="ko-KR" altLang="en-US" sz="1600" dirty="0" smtClean="0"/>
              <a:t>발생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방지하려면 먼저 검사한다</a:t>
            </a:r>
            <a:r>
              <a:rPr lang="en-US" altLang="ko-KR" sz="1600" dirty="0" smtClean="0"/>
              <a:t>.</a:t>
            </a:r>
            <a:endParaRPr lang="ko-KR" altLang="en-US" sz="1200" dirty="0">
              <a:latin typeface="굴림" panose="020B0600000101010101" pitchFamily="50" charset="-127"/>
            </a:endParaRPr>
          </a:p>
          <a:p>
            <a:r>
              <a:rPr lang="en-US" altLang="ko-KR" sz="1600" dirty="0" smtClean="0"/>
              <a:t>if </a:t>
            </a:r>
            <a:r>
              <a:rPr lang="en-US" altLang="ko-KR" sz="1600" dirty="0"/>
              <a:t>"UK" in capitals :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err="1"/>
              <a:t>capitals.pop</a:t>
            </a:r>
            <a:r>
              <a:rPr lang="en-US" altLang="ko-KR" sz="1600" dirty="0"/>
              <a:t>("UK")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ko-KR" altLang="en-US" dirty="0" smtClean="0"/>
              <a:t>특정 항목을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삭제하려면 </a:t>
            </a:r>
            <a:r>
              <a:rPr lang="en-US" altLang="ko-KR" dirty="0" smtClean="0"/>
              <a:t>pop()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2648" y="4045768"/>
            <a:ext cx="8229600" cy="18158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# </a:t>
            </a:r>
            <a:r>
              <a:rPr lang="ko-KR" altLang="en-US" sz="1600" dirty="0" smtClean="0"/>
              <a:t>모든 키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값을 삭제하는 함수는 </a:t>
            </a:r>
            <a:r>
              <a:rPr lang="en-US" altLang="ko-KR" sz="1600" dirty="0" smtClean="0"/>
              <a:t>clear()</a:t>
            </a:r>
          </a:p>
          <a:p>
            <a:r>
              <a:rPr lang="en-US" altLang="ko-KR" sz="1600" dirty="0" smtClean="0"/>
              <a:t># </a:t>
            </a:r>
            <a:r>
              <a:rPr lang="ko-KR" altLang="en-US" sz="1600" dirty="0" err="1" smtClean="0"/>
              <a:t>딕셔너리가</a:t>
            </a:r>
            <a:r>
              <a:rPr lang="ko-KR" altLang="en-US" sz="1600" dirty="0" smtClean="0"/>
              <a:t> 비어 있는지 검사하려면 </a:t>
            </a:r>
            <a:r>
              <a:rPr lang="en-US" altLang="ko-KR" sz="1600" dirty="0" err="1" smtClean="0"/>
              <a:t>len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을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사용하면 된다</a:t>
            </a:r>
            <a:r>
              <a:rPr lang="en-US" altLang="ko-KR" sz="1600" dirty="0" smtClean="0"/>
              <a:t>.</a:t>
            </a:r>
            <a:endParaRPr lang="ko-KR" altLang="en-US" sz="1200" dirty="0">
              <a:latin typeface="굴림" panose="020B0600000101010101" pitchFamily="50" charset="-127"/>
            </a:endParaRPr>
          </a:p>
          <a:p>
            <a:r>
              <a:rPr lang="en-US" altLang="ko-KR" sz="1600" dirty="0" err="1" smtClean="0"/>
              <a:t>capitals.clear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/>
              <a:t>if </a:t>
            </a:r>
            <a:r>
              <a:rPr lang="en-US" altLang="ko-KR" sz="1600" dirty="0" err="1"/>
              <a:t>len</a:t>
            </a:r>
            <a:r>
              <a:rPr lang="en-US" altLang="ko-KR" sz="1600" dirty="0"/>
              <a:t>(capitals)==0 :</a:t>
            </a:r>
          </a:p>
          <a:p>
            <a:r>
              <a:rPr lang="en-US" altLang="ko-KR" sz="1600" dirty="0"/>
              <a:t>    print("</a:t>
            </a:r>
            <a:r>
              <a:rPr lang="ko-KR" altLang="en-US" sz="1600" dirty="0" err="1"/>
              <a:t>딕셔너리가</a:t>
            </a:r>
            <a:r>
              <a:rPr lang="ko-KR" altLang="en-US" sz="1600" dirty="0"/>
              <a:t> 비어 있음</a:t>
            </a:r>
            <a:r>
              <a:rPr lang="en-US" altLang="ko-KR" sz="1600" dirty="0"/>
              <a:t>")</a:t>
            </a:r>
          </a:p>
          <a:p>
            <a:r>
              <a:rPr lang="en-US" altLang="ko-KR" sz="1600" dirty="0"/>
              <a:t>else:</a:t>
            </a:r>
          </a:p>
          <a:p>
            <a:r>
              <a:rPr lang="en-US" altLang="ko-KR" sz="1600" dirty="0"/>
              <a:t>    print("</a:t>
            </a:r>
            <a:r>
              <a:rPr lang="ko-KR" altLang="en-US" sz="1600" dirty="0" err="1"/>
              <a:t>딕셔너리가</a:t>
            </a:r>
            <a:r>
              <a:rPr lang="ko-KR" altLang="en-US" sz="1600" dirty="0"/>
              <a:t> 비어 있지 않음</a:t>
            </a:r>
            <a:r>
              <a:rPr lang="en-US" altLang="ko-KR" sz="1600" dirty="0"/>
              <a:t>")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80446" y="5705344"/>
            <a:ext cx="3137278" cy="33855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sz="1600" dirty="0" err="1"/>
              <a:t>딕셔너리가</a:t>
            </a:r>
            <a:r>
              <a:rPr lang="ko-KR" altLang="en-US" sz="1600" dirty="0"/>
              <a:t> 비어 있음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82580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항목 </a:t>
            </a:r>
            <a:r>
              <a:rPr lang="ko-KR" altLang="en-US" dirty="0" smtClean="0"/>
              <a:t>방문하기</a:t>
            </a:r>
            <a:r>
              <a:rPr lang="en-US" altLang="ko-KR" dirty="0" smtClean="0"/>
              <a:t>. p287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7823" y="1691714"/>
            <a:ext cx="8229600" cy="86177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/>
              <a:t>capitals ={"</a:t>
            </a:r>
            <a:r>
              <a:rPr lang="en-US" altLang="ko-KR" sz="1600" dirty="0" err="1"/>
              <a:t>Korea":"Seoul","USA":"Washington","UK":"London</a:t>
            </a:r>
            <a:r>
              <a:rPr lang="en-US" altLang="ko-KR" sz="1600" dirty="0"/>
              <a:t>"} </a:t>
            </a:r>
          </a:p>
          <a:p>
            <a:pPr latinLnBrk="1"/>
            <a:r>
              <a:rPr lang="en-US" altLang="ko-KR" sz="1600" dirty="0"/>
              <a:t>for key in capitals :</a:t>
            </a:r>
          </a:p>
          <a:p>
            <a:pPr latinLnBrk="1"/>
            <a:r>
              <a:rPr lang="en-US" altLang="ko-KR" sz="1600" dirty="0"/>
              <a:t>        print( </a:t>
            </a:r>
            <a:r>
              <a:rPr lang="en-US" altLang="ko-KR" sz="1600" dirty="0" smtClean="0"/>
              <a:t>key, end=“ “])</a:t>
            </a:r>
            <a:endParaRPr lang="en-US" altLang="ko-KR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5769215" y="2433720"/>
            <a:ext cx="2127876" cy="33855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 smtClean="0"/>
              <a:t>Korea  USA  UK</a:t>
            </a:r>
            <a:endParaRPr lang="en-US" altLang="ko-KR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36448" y="4855209"/>
            <a:ext cx="8229600" cy="86177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/>
              <a:t>capitals ={"</a:t>
            </a:r>
            <a:r>
              <a:rPr lang="en-US" altLang="ko-KR" sz="1600" dirty="0" err="1"/>
              <a:t>Korea":"Seoul","USA":"Washington","UK":"London</a:t>
            </a:r>
            <a:r>
              <a:rPr lang="en-US" altLang="ko-KR" sz="1600" dirty="0"/>
              <a:t>"} </a:t>
            </a:r>
          </a:p>
          <a:p>
            <a:pPr latinLnBrk="1"/>
            <a:r>
              <a:rPr lang="en-US" altLang="ko-KR" sz="1600" b="1" dirty="0"/>
              <a:t>for</a:t>
            </a:r>
            <a:r>
              <a:rPr lang="en-US" altLang="ko-KR" sz="1600" dirty="0"/>
              <a:t> key, value </a:t>
            </a:r>
            <a:r>
              <a:rPr lang="en-US" altLang="ko-KR" sz="1600" b="1" dirty="0"/>
              <a:t>in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capitals.items</a:t>
            </a:r>
            <a:r>
              <a:rPr lang="en-US" altLang="ko-KR" sz="1600" dirty="0"/>
              <a:t>():</a:t>
            </a:r>
          </a:p>
          <a:p>
            <a:pPr latinLnBrk="1"/>
            <a:r>
              <a:rPr lang="en-US" altLang="ko-KR" sz="1600" b="1" dirty="0"/>
              <a:t>	print</a:t>
            </a:r>
            <a:r>
              <a:rPr lang="en-US" altLang="ko-KR" sz="1600" dirty="0"/>
              <a:t>( key,":", value )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7823" y="3085928"/>
            <a:ext cx="8229600" cy="83099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/>
              <a:t>capitals ={"</a:t>
            </a:r>
            <a:r>
              <a:rPr lang="en-US" altLang="ko-KR" sz="1600" dirty="0" err="1"/>
              <a:t>Korea":"Seoul","USA":"Washington","UK":"London</a:t>
            </a:r>
            <a:r>
              <a:rPr lang="en-US" altLang="ko-KR" sz="1600" dirty="0"/>
              <a:t>"} </a:t>
            </a:r>
          </a:p>
          <a:p>
            <a:r>
              <a:rPr lang="en-US" altLang="ko-KR" sz="1600" dirty="0"/>
              <a:t>for key in capitals :</a:t>
            </a:r>
          </a:p>
          <a:p>
            <a:r>
              <a:rPr lang="en-US" altLang="ko-KR" sz="1600" dirty="0"/>
              <a:t>        print( key,":", capitals[key])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69215" y="3752701"/>
            <a:ext cx="2127876" cy="83099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Korea : Seoul</a:t>
            </a:r>
          </a:p>
          <a:p>
            <a:r>
              <a:rPr lang="en-US" altLang="ko-KR" sz="1600" dirty="0"/>
              <a:t>USA : Washington</a:t>
            </a:r>
          </a:p>
          <a:p>
            <a:r>
              <a:rPr lang="en-US" altLang="ko-KR" sz="1600" dirty="0"/>
              <a:t>UK : London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69215" y="5553767"/>
            <a:ext cx="2127876" cy="83099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Korea : Seoul</a:t>
            </a:r>
          </a:p>
          <a:p>
            <a:r>
              <a:rPr lang="en-US" altLang="ko-KR" sz="1600" dirty="0"/>
              <a:t>USA : Washington</a:t>
            </a:r>
          </a:p>
          <a:p>
            <a:r>
              <a:rPr lang="en-US" altLang="ko-KR" sz="1600" dirty="0"/>
              <a:t>UK : London</a:t>
            </a:r>
          </a:p>
        </p:txBody>
      </p:sp>
    </p:spTree>
    <p:extLst>
      <p:ext uri="{BB962C8B-B14F-4D97-AF65-F5344CB8AC3E}">
        <p14:creationId xmlns:p14="http://schemas.microsoft.com/office/powerpoint/2010/main" val="252122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항목 </a:t>
            </a:r>
            <a:r>
              <a:rPr lang="ko-KR" altLang="en-US" dirty="0" smtClean="0"/>
              <a:t>방문하기</a:t>
            </a:r>
            <a:r>
              <a:rPr lang="en-US" altLang="ko-KR" dirty="0" smtClean="0"/>
              <a:t>. p288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7823" y="1691714"/>
            <a:ext cx="8229600" cy="83099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capitals ={"</a:t>
            </a:r>
            <a:r>
              <a:rPr lang="en-US" altLang="ko-KR" sz="1600" dirty="0" err="1"/>
              <a:t>Korea":"Seoul","USA":"Washington","UK":"London</a:t>
            </a:r>
            <a:r>
              <a:rPr lang="en-US" altLang="ko-KR" sz="1600" dirty="0"/>
              <a:t>"} 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capitals.keys</a:t>
            </a:r>
            <a:r>
              <a:rPr lang="en-US" altLang="ko-KR" sz="1600" dirty="0"/>
              <a:t>())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capitals.values</a:t>
            </a:r>
            <a:r>
              <a:rPr lang="en-US" altLang="ko-KR" sz="1600" dirty="0" smtClean="0"/>
              <a:t>())</a:t>
            </a:r>
            <a:endParaRPr lang="en-US" altLang="ko-KR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895106" y="2433720"/>
            <a:ext cx="4690754" cy="58477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 err="1"/>
              <a:t>dict_keys</a:t>
            </a:r>
            <a:r>
              <a:rPr lang="en-US" altLang="ko-KR" sz="1600" dirty="0"/>
              <a:t>(['Korea', 'USA', 'UK']) </a:t>
            </a:r>
            <a:r>
              <a:rPr lang="en-US" altLang="ko-KR" sz="1600" dirty="0" err="1"/>
              <a:t>dict_values</a:t>
            </a:r>
            <a:r>
              <a:rPr lang="en-US" altLang="ko-KR" sz="1600" dirty="0"/>
              <a:t>(['Seoul', 'Washington', 'London'])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7823" y="3454062"/>
            <a:ext cx="8229600" cy="83099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capitals ={"</a:t>
            </a:r>
            <a:r>
              <a:rPr lang="en-US" altLang="ko-KR" sz="1600" dirty="0" err="1"/>
              <a:t>Korea":"Seoul","USA":"Washington","UK":"London</a:t>
            </a:r>
            <a:r>
              <a:rPr lang="en-US" altLang="ko-KR" sz="1600" dirty="0"/>
              <a:t>"} </a:t>
            </a:r>
          </a:p>
          <a:p>
            <a:r>
              <a:rPr lang="en-US" altLang="ko-KR" sz="1600" dirty="0"/>
              <a:t>for key in sorted(</a:t>
            </a:r>
            <a:r>
              <a:rPr lang="en-US" altLang="ko-KR" sz="1600" dirty="0" err="1"/>
              <a:t>capitals.keys</a:t>
            </a:r>
            <a:r>
              <a:rPr lang="en-US" altLang="ko-KR" sz="1600" dirty="0"/>
              <a:t>()):</a:t>
            </a:r>
          </a:p>
          <a:p>
            <a:r>
              <a:rPr lang="en-US" altLang="ko-KR" sz="1600" dirty="0"/>
              <a:t>    print(key, end=" </a:t>
            </a:r>
            <a:r>
              <a:rPr lang="en-US" altLang="ko-KR" sz="1600" dirty="0" smtClean="0"/>
              <a:t>")</a:t>
            </a:r>
            <a:endParaRPr lang="en-US" altLang="ko-KR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769215" y="4120835"/>
            <a:ext cx="2127876" cy="33855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Korea UK USA </a:t>
            </a:r>
          </a:p>
        </p:txBody>
      </p:sp>
    </p:spTree>
    <p:extLst>
      <p:ext uri="{BB962C8B-B14F-4D97-AF65-F5344CB8AC3E}">
        <p14:creationId xmlns:p14="http://schemas.microsoft.com/office/powerpoint/2010/main" val="397199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</a:t>
            </a:r>
            <a:r>
              <a:rPr lang="ko-KR" altLang="en-US" dirty="0" smtClean="0"/>
              <a:t>함축</a:t>
            </a:r>
            <a:r>
              <a:rPr lang="en-US" altLang="ko-KR" dirty="0" smtClean="0"/>
              <a:t>. p288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497" y="1896424"/>
            <a:ext cx="5441321" cy="112867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816974" y="3565853"/>
            <a:ext cx="7439025" cy="107721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/>
              <a:t>values =[1,2,3,4,5,6] </a:t>
            </a:r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dirty="0" err="1"/>
              <a:t>dic</a:t>
            </a:r>
            <a:r>
              <a:rPr lang="en-US" altLang="ko-KR" sz="1600" dirty="0"/>
              <a:t> ={ x : x**2</a:t>
            </a:r>
            <a:r>
              <a:rPr lang="en-US" altLang="ko-KR" sz="1600" b="1" dirty="0"/>
              <a:t> for</a:t>
            </a:r>
            <a:r>
              <a:rPr lang="en-US" altLang="ko-KR" sz="1600" dirty="0"/>
              <a:t> x </a:t>
            </a:r>
            <a:r>
              <a:rPr lang="en-US" altLang="ko-KR" sz="1600" b="1" dirty="0"/>
              <a:t>in</a:t>
            </a:r>
            <a:r>
              <a:rPr lang="en-US" altLang="ko-KR" sz="1600" dirty="0"/>
              <a:t> values </a:t>
            </a:r>
            <a:r>
              <a:rPr lang="en-US" altLang="ko-KR" sz="1600" b="1" dirty="0"/>
              <a:t>if</a:t>
            </a:r>
            <a:r>
              <a:rPr lang="en-US" altLang="ko-KR" sz="1600" dirty="0"/>
              <a:t> x%2==0 }</a:t>
            </a:r>
          </a:p>
          <a:p>
            <a:pPr latinLnBrk="1"/>
            <a:r>
              <a:rPr lang="en-US" altLang="ko-KR" sz="1600" b="1" dirty="0"/>
              <a:t>print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dic</a:t>
            </a:r>
            <a:r>
              <a:rPr lang="en-US" altLang="ko-KR" sz="1600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14608" y="4473794"/>
            <a:ext cx="2246857" cy="33855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{2: 4, 4: 16, 6: 36}</a:t>
            </a:r>
          </a:p>
        </p:txBody>
      </p:sp>
    </p:spTree>
    <p:extLst>
      <p:ext uri="{BB962C8B-B14F-4D97-AF65-F5344CB8AC3E}">
        <p14:creationId xmlns:p14="http://schemas.microsoft.com/office/powerpoint/2010/main" val="384738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자료구조란</a:t>
            </a:r>
            <a:r>
              <a:rPr lang="en-US" altLang="ko-KR" dirty="0"/>
              <a:t>. p269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시퀀스</a:t>
            </a:r>
            <a:r>
              <a:rPr lang="en-US" altLang="ko-KR" dirty="0"/>
              <a:t>(sequence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ko-KR" altLang="en-US" dirty="0"/>
              <a:t>요소</a:t>
            </a:r>
            <a:r>
              <a:rPr lang="en-US" altLang="ko-KR" dirty="0"/>
              <a:t>(element)</a:t>
            </a:r>
            <a:r>
              <a:rPr lang="ko-KR" altLang="en-US" dirty="0"/>
              <a:t>로 </a:t>
            </a:r>
            <a:r>
              <a:rPr lang="ko-KR" altLang="en-US" dirty="0" smtClean="0"/>
              <a:t>구성되어 있고 요소 </a:t>
            </a:r>
            <a:r>
              <a:rPr lang="ko-KR" altLang="en-US" dirty="0"/>
              <a:t>간에는 순서가 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시퀀스의 요소들은 </a:t>
            </a:r>
            <a:r>
              <a:rPr lang="ko-KR" altLang="en-US" dirty="0" smtClean="0"/>
              <a:t>번호를 부여 받는다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인덱스</a:t>
            </a:r>
            <a:r>
              <a:rPr lang="en-US" altLang="ko-KR" dirty="0" smtClean="0"/>
              <a:t>(index) </a:t>
            </a:r>
            <a:endParaRPr lang="en-US" altLang="ko-KR" dirty="0"/>
          </a:p>
          <a:p>
            <a:pPr lvl="1"/>
            <a:r>
              <a:rPr lang="ko-KR" altLang="en-US" dirty="0"/>
              <a:t>내장 </a:t>
            </a:r>
            <a:r>
              <a:rPr lang="ko-KR" altLang="en-US" dirty="0" smtClean="0"/>
              <a:t>시퀀스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str</a:t>
            </a:r>
            <a:r>
              <a:rPr lang="en-US" altLang="ko-KR" dirty="0"/>
              <a:t>, bytes, </a:t>
            </a:r>
            <a:r>
              <a:rPr lang="en-US" altLang="ko-KR" dirty="0" err="1"/>
              <a:t>bytearray</a:t>
            </a:r>
            <a:r>
              <a:rPr lang="en-US" altLang="ko-KR" dirty="0"/>
              <a:t>, list, tuple, </a:t>
            </a:r>
            <a:r>
              <a:rPr lang="en-US" altLang="ko-KR" dirty="0" smtClean="0"/>
              <a:t>range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동일한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연산을 공유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인덱싱</a:t>
            </a:r>
            <a:r>
              <a:rPr lang="en-US" altLang="ko-KR" dirty="0"/>
              <a:t>(indexing), </a:t>
            </a:r>
            <a:r>
              <a:rPr lang="ko-KR" altLang="en-US" dirty="0" err="1"/>
              <a:t>슬라이싱</a:t>
            </a:r>
            <a:r>
              <a:rPr lang="en-US" altLang="ko-KR" dirty="0"/>
              <a:t>(slicing), </a:t>
            </a:r>
            <a:r>
              <a:rPr lang="ko-KR" altLang="en-US" dirty="0"/>
              <a:t>덧셈 연산</a:t>
            </a:r>
            <a:r>
              <a:rPr lang="en-US" altLang="ko-KR" dirty="0"/>
              <a:t>(adding), </a:t>
            </a:r>
            <a:r>
              <a:rPr lang="ko-KR" altLang="en-US" dirty="0"/>
              <a:t>곱셈 연산</a:t>
            </a:r>
            <a:r>
              <a:rPr lang="en-US" altLang="ko-KR" dirty="0"/>
              <a:t>(multiplying</a:t>
            </a:r>
            <a:r>
              <a:rPr lang="en-US" altLang="ko-KR" dirty="0" smtClean="0"/>
              <a:t>), 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(), max(), min()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939B24-EB24-4E41-A1C8-275D20B327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442"/>
          <a:stretch/>
        </p:blipFill>
        <p:spPr>
          <a:xfrm>
            <a:off x="2006600" y="3033884"/>
            <a:ext cx="3352800" cy="8904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BC5F982-0E89-4D7C-9621-468F434DA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600" y="4845901"/>
            <a:ext cx="4229100" cy="150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95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. p289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97107" y="1600200"/>
            <a:ext cx="6757480" cy="411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17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 </a:t>
            </a:r>
            <a:r>
              <a:rPr lang="ko-KR" altLang="en-US" dirty="0"/>
              <a:t>영한</a:t>
            </a:r>
            <a:r>
              <a:rPr lang="en-US" altLang="ko-KR" dirty="0"/>
              <a:t> </a:t>
            </a:r>
            <a:r>
              <a:rPr lang="ko-KR" altLang="en-US" dirty="0" smtClean="0"/>
              <a:t>사전</a:t>
            </a:r>
            <a:r>
              <a:rPr lang="en-US" altLang="ko-KR" dirty="0" smtClean="0"/>
              <a:t>. p290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2647" y="1734346"/>
            <a:ext cx="8153401" cy="58477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sz="1600" dirty="0"/>
              <a:t>단어를 </a:t>
            </a:r>
            <a:r>
              <a:rPr lang="ko-KR" altLang="en-US" sz="1600" dirty="0" err="1"/>
              <a:t>입력하시오</a:t>
            </a:r>
            <a:r>
              <a:rPr lang="en-US" altLang="ko-KR" sz="1600" dirty="0"/>
              <a:t>: one </a:t>
            </a:r>
            <a:endParaRPr lang="ko-KR" altLang="en-US" sz="1600" dirty="0"/>
          </a:p>
          <a:p>
            <a:r>
              <a:rPr lang="ko-KR" altLang="en-US" sz="1600" dirty="0"/>
              <a:t>하나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647" y="2484678"/>
            <a:ext cx="8153401" cy="58477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sz="1600" dirty="0"/>
              <a:t>단어를 </a:t>
            </a:r>
            <a:r>
              <a:rPr lang="ko-KR" altLang="en-US" sz="1600" dirty="0" err="1"/>
              <a:t>입력하시오</a:t>
            </a:r>
            <a:r>
              <a:rPr lang="en-US" altLang="ko-KR" sz="1600" dirty="0"/>
              <a:t>: two </a:t>
            </a:r>
            <a:endParaRPr lang="ko-KR" altLang="en-US" sz="1600" dirty="0"/>
          </a:p>
          <a:p>
            <a:r>
              <a:rPr lang="ko-KR" altLang="en-US" sz="1600" dirty="0"/>
              <a:t>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2647" y="3335314"/>
            <a:ext cx="8153401" cy="212365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 err="1"/>
              <a:t>english_dict</a:t>
            </a:r>
            <a:r>
              <a:rPr lang="en-US" altLang="ko-KR" sz="1600" dirty="0"/>
              <a:t> ={}			# </a:t>
            </a:r>
            <a:r>
              <a:rPr lang="ko-KR" altLang="en-US" sz="1600" dirty="0"/>
              <a:t>공백 </a:t>
            </a:r>
            <a:r>
              <a:rPr lang="ko-KR" altLang="en-US" sz="1600" dirty="0" err="1"/>
              <a:t>딕셔너리를</a:t>
            </a:r>
            <a:r>
              <a:rPr lang="ko-KR" altLang="en-US" sz="1600" dirty="0"/>
              <a:t> 생성한다</a:t>
            </a:r>
            <a:r>
              <a:rPr lang="en-US" altLang="ko-KR" sz="1600" dirty="0"/>
              <a:t>. </a:t>
            </a:r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dirty="0" err="1"/>
              <a:t>english_dict</a:t>
            </a:r>
            <a:r>
              <a:rPr lang="en-US" altLang="ko-KR" sz="1600" dirty="0"/>
              <a:t>["one"]="</a:t>
            </a:r>
            <a:r>
              <a:rPr lang="ko-KR" altLang="en-US" sz="1600" dirty="0"/>
              <a:t>하나</a:t>
            </a:r>
            <a:r>
              <a:rPr lang="en-US" altLang="ko-KR" sz="1600" dirty="0"/>
              <a:t>"		# </a:t>
            </a:r>
            <a:r>
              <a:rPr lang="ko-KR" altLang="en-US" sz="1600" dirty="0" err="1"/>
              <a:t>딕셔너리에</a:t>
            </a:r>
            <a:r>
              <a:rPr lang="ko-KR" altLang="en-US" sz="1600" dirty="0"/>
              <a:t> 단어와 의미를 추가한다</a:t>
            </a:r>
            <a:r>
              <a:rPr lang="en-US" altLang="ko-KR" sz="1600" dirty="0"/>
              <a:t>. </a:t>
            </a:r>
          </a:p>
          <a:p>
            <a:pPr latinLnBrk="1"/>
            <a:r>
              <a:rPr lang="en-US" altLang="ko-KR" sz="1600" dirty="0" err="1"/>
              <a:t>english_dict</a:t>
            </a:r>
            <a:r>
              <a:rPr lang="en-US" altLang="ko-KR" sz="1600" dirty="0"/>
              <a:t>["two"]="</a:t>
            </a:r>
            <a:r>
              <a:rPr lang="ko-KR" altLang="en-US" sz="1600" dirty="0"/>
              <a:t>둘</a:t>
            </a:r>
            <a:r>
              <a:rPr lang="en-US" altLang="ko-KR" sz="1600" dirty="0"/>
              <a:t>'"		</a:t>
            </a:r>
          </a:p>
          <a:p>
            <a:pPr latinLnBrk="1"/>
            <a:r>
              <a:rPr lang="en-US" altLang="ko-KR" sz="1600" dirty="0" err="1"/>
              <a:t>english_dict</a:t>
            </a:r>
            <a:r>
              <a:rPr lang="en-US" altLang="ko-KR" sz="1600" dirty="0"/>
              <a:t>["three"]="</a:t>
            </a:r>
            <a:r>
              <a:rPr lang="ko-KR" altLang="en-US" sz="1600" dirty="0"/>
              <a:t>셋</a:t>
            </a:r>
            <a:r>
              <a:rPr lang="en-US" altLang="ko-KR" sz="1600" dirty="0"/>
              <a:t>"		</a:t>
            </a:r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dirty="0"/>
              <a:t>word =input("</a:t>
            </a:r>
            <a:r>
              <a:rPr lang="ko-KR" altLang="en-US" sz="1600" dirty="0"/>
              <a:t>단어를 </a:t>
            </a:r>
            <a:r>
              <a:rPr lang="ko-KR" altLang="en-US" sz="1600" dirty="0" err="1"/>
              <a:t>입력하시오</a:t>
            </a:r>
            <a:r>
              <a:rPr lang="en-US" altLang="ko-KR" sz="1600" dirty="0"/>
              <a:t>: ");</a:t>
            </a:r>
          </a:p>
          <a:p>
            <a:pPr latinLnBrk="1"/>
            <a:r>
              <a:rPr lang="en-US" altLang="ko-KR" sz="1600" dirty="0"/>
              <a:t>print (</a:t>
            </a:r>
            <a:r>
              <a:rPr lang="en-US" altLang="ko-KR" sz="1600" dirty="0" err="1"/>
              <a:t>english_dict</a:t>
            </a:r>
            <a:r>
              <a:rPr lang="en-US" altLang="ko-KR" sz="1600" dirty="0"/>
              <a:t>[word])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30215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Lab </a:t>
            </a:r>
            <a:r>
              <a:rPr lang="ko-KR" altLang="en-US" dirty="0"/>
              <a:t>학생 성적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. p291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ko-KR" dirty="0" smtClean="0"/>
              <a:t>3</a:t>
            </a:r>
            <a:r>
              <a:rPr lang="ko-KR" altLang="en-US" dirty="0" smtClean="0"/>
              <a:t>가지 과목에서 각 학생의 성적을 </a:t>
            </a:r>
            <a:r>
              <a:rPr lang="ko-KR" altLang="en-US" dirty="0" err="1" smtClean="0"/>
              <a:t>딕셔너리에</a:t>
            </a:r>
            <a:r>
              <a:rPr lang="ko-KR" altLang="en-US" dirty="0" smtClean="0"/>
              <a:t> 저장해 보자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딕셔너리에서</a:t>
            </a:r>
            <a:r>
              <a:rPr lang="ko-KR" altLang="en-US" dirty="0" smtClean="0"/>
              <a:t> 각 학생의 성적을 꺼내서 각 학생들의 평균 성적을 계산해서 출력해보자</a:t>
            </a:r>
            <a:r>
              <a:rPr lang="en-US" altLang="ko-KR" dirty="0" smtClean="0"/>
              <a:t>.</a:t>
            </a:r>
          </a:p>
          <a:p>
            <a:pPr fontAlgn="auto">
              <a:spcAft>
                <a:spcPts val="0"/>
              </a:spcAft>
            </a:pPr>
            <a:endParaRPr lang="en-US" altLang="ko-KR" dirty="0"/>
          </a:p>
          <a:p>
            <a:pPr fontAlgn="auto">
              <a:spcAft>
                <a:spcPts val="0"/>
              </a:spcAft>
            </a:pPr>
            <a:endParaRPr lang="en-US" altLang="ko-KR" dirty="0" smtClean="0"/>
          </a:p>
          <a:p>
            <a:pPr fontAlgn="auto">
              <a:spcAft>
                <a:spcPts val="0"/>
              </a:spcAft>
            </a:pPr>
            <a:endParaRPr lang="en-US" altLang="ko-KR" dirty="0"/>
          </a:p>
          <a:p>
            <a:pPr fontAlgn="auto">
              <a:spcAft>
                <a:spcPts val="0"/>
              </a:spcAft>
            </a:pPr>
            <a:endParaRPr lang="en-US" altLang="ko-KR" dirty="0" smtClean="0"/>
          </a:p>
          <a:p>
            <a:pPr fontAlgn="auto">
              <a:spcAft>
                <a:spcPts val="0"/>
              </a:spcAft>
            </a:pPr>
            <a:endParaRPr lang="en-US" altLang="ko-KR" dirty="0"/>
          </a:p>
          <a:p>
            <a:pPr fontAlgn="auto">
              <a:spcAft>
                <a:spcPts val="0"/>
              </a:spcAft>
            </a:pPr>
            <a:endParaRPr lang="en-US" altLang="ko-KR" dirty="0" smtClean="0"/>
          </a:p>
          <a:p>
            <a:pPr fontAlgn="auto">
              <a:spcAft>
                <a:spcPts val="0"/>
              </a:spcAft>
            </a:pP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err="1" smtClean="0">
                <a:solidFill>
                  <a:srgbClr val="FF0000"/>
                </a:solidFill>
              </a:rPr>
              <a:t>도전문제</a:t>
            </a:r>
            <a:r>
              <a:rPr lang="en-US" altLang="ko-KR" dirty="0" smtClean="0">
                <a:solidFill>
                  <a:srgbClr val="FF0000"/>
                </a:solidFill>
              </a:rPr>
              <a:t>) </a:t>
            </a:r>
            <a:r>
              <a:rPr lang="ko-KR" altLang="en-US" dirty="0" smtClean="0"/>
              <a:t>교사가 학생들의 성적을 </a:t>
            </a:r>
            <a:r>
              <a:rPr lang="ko-KR" altLang="en-US" dirty="0" err="1" smtClean="0"/>
              <a:t>딕셔너리에</a:t>
            </a:r>
            <a:r>
              <a:rPr lang="ko-KR" altLang="en-US" dirty="0" smtClean="0"/>
              <a:t> 입력할 수 있도록 프로그램을 변경해보자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어떤 방법을 사용해야 하는가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647" y="2692587"/>
            <a:ext cx="7996963" cy="212365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 err="1"/>
              <a:t>score_dic</a:t>
            </a:r>
            <a:r>
              <a:rPr lang="en-US" altLang="ko-KR" sz="1600" dirty="0"/>
              <a:t> =   {           </a:t>
            </a:r>
          </a:p>
          <a:p>
            <a:pPr latinLnBrk="1"/>
            <a:r>
              <a:rPr lang="en-US" altLang="ko-KR" sz="1600" dirty="0"/>
              <a:t>    "Kim":[99,83,95],</a:t>
            </a:r>
          </a:p>
          <a:p>
            <a:pPr latinLnBrk="1"/>
            <a:r>
              <a:rPr lang="en-US" altLang="ko-KR" sz="1600" dirty="0"/>
              <a:t>    "Lee":[68,45,78],</a:t>
            </a:r>
          </a:p>
          <a:p>
            <a:pPr latinLnBrk="1"/>
            <a:r>
              <a:rPr lang="en-US" altLang="ko-KR" sz="1600" dirty="0"/>
              <a:t>    "Choi":[25,56,69]</a:t>
            </a:r>
          </a:p>
          <a:p>
            <a:pPr latinLnBrk="1"/>
            <a:r>
              <a:rPr lang="en-US" altLang="ko-KR" sz="1600" dirty="0"/>
              <a:t>}</a:t>
            </a:r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dirty="0"/>
              <a:t>for name, scores in  </a:t>
            </a:r>
            <a:r>
              <a:rPr lang="en-US" altLang="ko-KR" sz="1600" dirty="0" err="1"/>
              <a:t>score_dic.items</a:t>
            </a:r>
            <a:r>
              <a:rPr lang="en-US" altLang="ko-KR" sz="1600" dirty="0"/>
              <a:t>():</a:t>
            </a:r>
          </a:p>
          <a:p>
            <a:pPr latinLnBrk="1"/>
            <a:r>
              <a:rPr lang="en-US" altLang="ko-KR" sz="1600" dirty="0"/>
              <a:t>     print(name,"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평균성적</a:t>
            </a:r>
            <a:r>
              <a:rPr lang="en-US" altLang="ko-KR" sz="1600" dirty="0"/>
              <a:t>=",sum(scores)/</a:t>
            </a:r>
            <a:r>
              <a:rPr lang="en-US" altLang="ko-KR" sz="1600" dirty="0" err="1"/>
              <a:t>len</a:t>
            </a:r>
            <a:r>
              <a:rPr lang="en-US" altLang="ko-KR" sz="1600" dirty="0"/>
              <a:t>(scores))</a:t>
            </a:r>
            <a:endParaRPr lang="ko-KR" alt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845132" y="2916392"/>
            <a:ext cx="3920916" cy="86177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Kim 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평균성적</a:t>
            </a:r>
            <a:r>
              <a:rPr lang="en-US" altLang="ko-KR" sz="1600" dirty="0"/>
              <a:t>= 92.33333333333333</a:t>
            </a:r>
            <a:endParaRPr lang="ko-KR" altLang="en-US" sz="1600" dirty="0"/>
          </a:p>
          <a:p>
            <a:r>
              <a:rPr lang="en-US" altLang="ko-KR" sz="1600" dirty="0"/>
              <a:t>Lee 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평균성적</a:t>
            </a:r>
            <a:r>
              <a:rPr lang="en-US" altLang="ko-KR" sz="1600" dirty="0"/>
              <a:t>= 63.666666666666664</a:t>
            </a:r>
            <a:endParaRPr lang="ko-KR" altLang="en-US" sz="1600" dirty="0"/>
          </a:p>
          <a:p>
            <a:r>
              <a:rPr lang="en-US" altLang="ko-KR" sz="1600" dirty="0"/>
              <a:t>Choi 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평균성적</a:t>
            </a:r>
            <a:r>
              <a:rPr lang="en-US" altLang="ko-KR" sz="1600" dirty="0"/>
              <a:t>= 50.0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445666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Mini</a:t>
            </a:r>
            <a:r>
              <a:rPr lang="ko-KR" altLang="en-US" dirty="0"/>
              <a:t> </a:t>
            </a:r>
            <a:r>
              <a:rPr lang="en-US" altLang="ko-KR" dirty="0" smtClean="0"/>
              <a:t>Project </a:t>
            </a:r>
            <a:r>
              <a:rPr lang="ko-KR" altLang="en-US" dirty="0"/>
              <a:t>주소록</a:t>
            </a:r>
            <a:r>
              <a:rPr lang="en-US" altLang="ko-KR" dirty="0"/>
              <a:t> 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>. p292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2703016"/>
            <a:ext cx="8032587" cy="353943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400" dirty="0"/>
              <a:t>1. </a:t>
            </a:r>
            <a:r>
              <a:rPr lang="ko-KR" altLang="en-US" sz="1400" dirty="0"/>
              <a:t>연락처 추가</a:t>
            </a:r>
          </a:p>
          <a:p>
            <a:r>
              <a:rPr lang="en-US" altLang="ko-KR" sz="1400" dirty="0"/>
              <a:t>2. </a:t>
            </a:r>
            <a:r>
              <a:rPr lang="ko-KR" altLang="en-US" sz="1400" dirty="0"/>
              <a:t>연락처 삭제</a:t>
            </a:r>
          </a:p>
          <a:p>
            <a:r>
              <a:rPr lang="en-US" altLang="ko-KR" sz="1400" dirty="0"/>
              <a:t>3. </a:t>
            </a:r>
            <a:r>
              <a:rPr lang="ko-KR" altLang="en-US" sz="1400" dirty="0"/>
              <a:t>연락처 검색</a:t>
            </a:r>
          </a:p>
          <a:p>
            <a:r>
              <a:rPr lang="en-US" altLang="ko-KR" sz="1400" dirty="0"/>
              <a:t>4. </a:t>
            </a:r>
            <a:r>
              <a:rPr lang="ko-KR" altLang="en-US" sz="1400" dirty="0"/>
              <a:t>연락처 출력</a:t>
            </a:r>
          </a:p>
          <a:p>
            <a:r>
              <a:rPr lang="en-US" altLang="ko-KR" sz="1400" dirty="0"/>
              <a:t>5. </a:t>
            </a:r>
            <a:r>
              <a:rPr lang="ko-KR" altLang="en-US" sz="1400" dirty="0"/>
              <a:t>종료</a:t>
            </a:r>
          </a:p>
          <a:p>
            <a:r>
              <a:rPr lang="ko-KR" altLang="en-US" sz="1400" dirty="0"/>
              <a:t>메뉴 항목을 </a:t>
            </a:r>
            <a:r>
              <a:rPr lang="ko-KR" altLang="en-US" sz="1400" dirty="0" err="1"/>
              <a:t>선택하시오</a:t>
            </a:r>
            <a:r>
              <a:rPr lang="en-US" altLang="ko-KR" sz="1400" dirty="0"/>
              <a:t>: 1</a:t>
            </a:r>
            <a:endParaRPr lang="ko-KR" altLang="en-US" sz="1400" dirty="0"/>
          </a:p>
          <a:p>
            <a:r>
              <a:rPr lang="ko-KR" altLang="en-US" sz="1400" dirty="0"/>
              <a:t>이름</a:t>
            </a:r>
            <a:r>
              <a:rPr lang="en-US" altLang="ko-KR" sz="1400" dirty="0"/>
              <a:t>: KIM</a:t>
            </a:r>
            <a:endParaRPr lang="ko-KR" altLang="en-US" sz="1400" dirty="0"/>
          </a:p>
          <a:p>
            <a:r>
              <a:rPr lang="ko-KR" altLang="en-US" sz="1400" dirty="0"/>
              <a:t>전화번호</a:t>
            </a:r>
            <a:r>
              <a:rPr lang="en-US" altLang="ko-KR" sz="1400" dirty="0"/>
              <a:t>: 123-4567</a:t>
            </a:r>
            <a:endParaRPr lang="ko-KR" altLang="en-US" sz="1400" dirty="0"/>
          </a:p>
          <a:p>
            <a:r>
              <a:rPr lang="en-US" altLang="ko-KR" sz="1400" dirty="0"/>
              <a:t>1. </a:t>
            </a:r>
            <a:r>
              <a:rPr lang="ko-KR" altLang="en-US" sz="1400" dirty="0"/>
              <a:t>연락처 추가</a:t>
            </a:r>
          </a:p>
          <a:p>
            <a:r>
              <a:rPr lang="en-US" altLang="ko-KR" sz="1400" dirty="0"/>
              <a:t>2. </a:t>
            </a:r>
            <a:r>
              <a:rPr lang="ko-KR" altLang="en-US" sz="1400" dirty="0"/>
              <a:t>연락처 삭제</a:t>
            </a:r>
          </a:p>
          <a:p>
            <a:r>
              <a:rPr lang="en-US" altLang="ko-KR" sz="1400" dirty="0"/>
              <a:t>3. </a:t>
            </a:r>
            <a:r>
              <a:rPr lang="ko-KR" altLang="en-US" sz="1400" dirty="0"/>
              <a:t>연락처 검색</a:t>
            </a:r>
          </a:p>
          <a:p>
            <a:r>
              <a:rPr lang="en-US" altLang="ko-KR" sz="1400" dirty="0"/>
              <a:t>4. </a:t>
            </a:r>
            <a:r>
              <a:rPr lang="ko-KR" altLang="en-US" sz="1400" dirty="0"/>
              <a:t>연락처 출력</a:t>
            </a:r>
          </a:p>
          <a:p>
            <a:r>
              <a:rPr lang="en-US" altLang="ko-KR" sz="1400" dirty="0"/>
              <a:t>5. </a:t>
            </a:r>
            <a:r>
              <a:rPr lang="ko-KR" altLang="en-US" sz="1400" dirty="0"/>
              <a:t>종료</a:t>
            </a:r>
          </a:p>
          <a:p>
            <a:r>
              <a:rPr lang="ko-KR" altLang="en-US" sz="1400" dirty="0"/>
              <a:t>메뉴 항목을 </a:t>
            </a:r>
            <a:r>
              <a:rPr lang="ko-KR" altLang="en-US" sz="1400" dirty="0" err="1"/>
              <a:t>선택하시오</a:t>
            </a:r>
            <a:r>
              <a:rPr lang="en-US" altLang="ko-KR" sz="1400" dirty="0"/>
              <a:t>: 4</a:t>
            </a:r>
            <a:endParaRPr lang="ko-KR" altLang="en-US" sz="1400" dirty="0"/>
          </a:p>
          <a:p>
            <a:r>
              <a:rPr lang="en-US" altLang="ko-KR" sz="1400" dirty="0"/>
              <a:t>KIM </a:t>
            </a:r>
            <a:r>
              <a:rPr lang="ko-KR" altLang="en-US" sz="1400" dirty="0"/>
              <a:t>의 </a:t>
            </a:r>
            <a:r>
              <a:rPr lang="ko-KR" altLang="en-US" sz="1400" dirty="0" err="1"/>
              <a:t>번화번호</a:t>
            </a:r>
            <a:r>
              <a:rPr lang="en-US" altLang="ko-KR" sz="1400" dirty="0"/>
              <a:t>: 123-4567</a:t>
            </a:r>
            <a:endParaRPr lang="ko-KR" altLang="en-US" sz="1400" dirty="0"/>
          </a:p>
          <a:p>
            <a:r>
              <a:rPr lang="en-US" altLang="ko-KR" sz="1400" dirty="0"/>
              <a:t>...</a:t>
            </a:r>
            <a:endParaRPr lang="ko-KR" altLang="en-US" sz="14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ko-KR" altLang="en-US" dirty="0" smtClean="0"/>
              <a:t>주소록을 작성해보자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딕셔너리를</a:t>
            </a:r>
            <a:r>
              <a:rPr lang="ko-KR" altLang="en-US" dirty="0" smtClean="0"/>
              <a:t> 사용하여서 연락처들을 저장한다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사용자에게 메뉴를 제시하고 연락처 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검색을 지원하는 전체 프로그램을 작성해보자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16044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 smtClean="0"/>
              <a:t>연습문제</a:t>
            </a:r>
            <a:r>
              <a:rPr lang="en-US" altLang="ko-KR" dirty="0" smtClean="0"/>
              <a:t>. p294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78934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Programming. p298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4367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튜플</a:t>
            </a:r>
            <a:r>
              <a:rPr lang="en-US" altLang="ko-KR" dirty="0" smtClean="0"/>
              <a:t>. p270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-25400" y="1866901"/>
            <a:ext cx="7670800" cy="2362604"/>
            <a:chOff x="521650" y="2728828"/>
            <a:chExt cx="8244398" cy="2704539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2CDC18E-59AA-45BC-BD6A-F54160132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7176" y="2855167"/>
              <a:ext cx="8048872" cy="2578200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521650" y="2728828"/>
              <a:ext cx="2057400" cy="444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999" y="4339871"/>
            <a:ext cx="4794501" cy="1968096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리스트와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유사</a:t>
            </a:r>
            <a:r>
              <a:rPr lang="en-US" altLang="ko-KR" dirty="0" smtClean="0"/>
              <a:t>.  </a:t>
            </a:r>
            <a:r>
              <a:rPr lang="ko-KR" altLang="en-US" dirty="0" err="1" smtClean="0"/>
              <a:t>튜플은</a:t>
            </a:r>
            <a:r>
              <a:rPr lang="ko-KR" altLang="en-US" dirty="0" smtClean="0"/>
              <a:t> </a:t>
            </a:r>
            <a:r>
              <a:rPr lang="ko-KR" altLang="en-US" dirty="0"/>
              <a:t>변경이 </a:t>
            </a:r>
            <a:r>
              <a:rPr lang="ko-KR" altLang="en-US" dirty="0" smtClean="0"/>
              <a:t>불가능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423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튜플</a:t>
            </a:r>
            <a:r>
              <a:rPr lang="en-US" altLang="ko-KR" dirty="0"/>
              <a:t>. </a:t>
            </a:r>
            <a:r>
              <a:rPr lang="en-US" altLang="ko-KR" dirty="0" smtClean="0"/>
              <a:t>p271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1668840"/>
            <a:ext cx="7973212" cy="156966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/>
              <a:t>&gt;&gt;&gt; </a:t>
            </a:r>
            <a:r>
              <a:rPr lang="en-US" altLang="ko-KR" sz="1600" dirty="0" err="1"/>
              <a:t>single_tuple</a:t>
            </a:r>
            <a:r>
              <a:rPr lang="en-US" altLang="ko-KR" sz="1600" dirty="0"/>
              <a:t> = ("apple",) 	</a:t>
            </a:r>
            <a:r>
              <a:rPr lang="en-US" altLang="ko-KR" sz="1600" dirty="0" smtClean="0"/>
              <a:t>	# </a:t>
            </a:r>
            <a:r>
              <a:rPr lang="ko-KR" altLang="en-US" sz="1600" dirty="0"/>
              <a:t>쉼표가 끝에 있어야 한다</a:t>
            </a:r>
            <a:r>
              <a:rPr lang="en-US" altLang="ko-KR" sz="1600" dirty="0"/>
              <a:t>. </a:t>
            </a:r>
            <a:endParaRPr lang="ko-KR" altLang="en-US" sz="1600" dirty="0"/>
          </a:p>
          <a:p>
            <a:pPr latinLnBrk="1"/>
            <a:r>
              <a:rPr lang="en-US" altLang="ko-KR" sz="1600" dirty="0"/>
              <a:t>&gt;&gt;&gt;</a:t>
            </a:r>
            <a:r>
              <a:rPr lang="ko-KR" altLang="en-US" sz="1600" dirty="0"/>
              <a:t> </a:t>
            </a:r>
            <a:r>
              <a:rPr lang="en-US" altLang="ko-KR" sz="1600" dirty="0" err="1"/>
              <a:t>single_tuple</a:t>
            </a:r>
            <a:r>
              <a:rPr lang="en-US" altLang="ko-KR" sz="1600" dirty="0"/>
              <a:t>	</a:t>
            </a:r>
          </a:p>
          <a:p>
            <a:pPr latinLnBrk="1"/>
            <a:r>
              <a:rPr lang="en-US" altLang="ko-KR" sz="1600" dirty="0"/>
              <a:t>("apple",) </a:t>
            </a:r>
          </a:p>
          <a:p>
            <a:pPr latinLnBrk="1"/>
            <a:r>
              <a:rPr lang="en-US" altLang="ko-KR" sz="1600" dirty="0"/>
              <a:t>&gt;&gt;&gt; </a:t>
            </a:r>
            <a:r>
              <a:rPr lang="en-US" altLang="ko-KR" sz="1600" dirty="0" err="1"/>
              <a:t>no_tuple</a:t>
            </a:r>
            <a:r>
              <a:rPr lang="en-US" altLang="ko-KR" sz="1600" dirty="0"/>
              <a:t> = ("apple") 		# </a:t>
            </a:r>
            <a:r>
              <a:rPr lang="ko-KR" altLang="en-US" sz="1600" dirty="0"/>
              <a:t>쉼표가 없으면 </a:t>
            </a:r>
            <a:r>
              <a:rPr lang="ko-KR" altLang="en-US" sz="1600" dirty="0" err="1"/>
              <a:t>튜플이</a:t>
            </a:r>
            <a:r>
              <a:rPr lang="ko-KR" altLang="en-US" sz="1600" dirty="0"/>
              <a:t> 아니라 수식이 된다</a:t>
            </a:r>
            <a:r>
              <a:rPr lang="en-US" altLang="ko-KR" sz="1600" dirty="0"/>
              <a:t>. </a:t>
            </a:r>
            <a:endParaRPr lang="ko-KR" altLang="en-US" sz="1600" dirty="0"/>
          </a:p>
          <a:p>
            <a:pPr latinLnBrk="1"/>
            <a:r>
              <a:rPr lang="en-US" altLang="ko-KR" sz="1600" dirty="0"/>
              <a:t>&gt;&gt;&gt;</a:t>
            </a:r>
            <a:r>
              <a:rPr lang="ko-KR" altLang="en-US" sz="1600" dirty="0"/>
              <a:t> </a:t>
            </a:r>
            <a:r>
              <a:rPr lang="en-US" altLang="ko-KR" sz="1600" dirty="0" err="1"/>
              <a:t>no_tuple</a:t>
            </a:r>
            <a:endParaRPr lang="en-US" altLang="ko-KR" sz="1600" dirty="0"/>
          </a:p>
          <a:p>
            <a:pPr latinLnBrk="1"/>
            <a:r>
              <a:rPr lang="en-US" altLang="ko-KR" sz="1600" dirty="0"/>
              <a:t>"apple"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648" y="3428852"/>
            <a:ext cx="7973212" cy="83099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/>
              <a:t>&gt;&gt;&gt; fruits = ("apple", "banana", "grape</a:t>
            </a:r>
            <a:r>
              <a:rPr lang="en-US" altLang="ko-KR" sz="1600" dirty="0" smtClean="0"/>
              <a:t>")	# </a:t>
            </a:r>
            <a:r>
              <a:rPr lang="ko-KR" altLang="en-US" sz="1600" dirty="0" smtClean="0"/>
              <a:t>인덱스 사용</a:t>
            </a:r>
            <a:endParaRPr lang="en-US" altLang="ko-KR" sz="1600" dirty="0"/>
          </a:p>
          <a:p>
            <a:pPr latinLnBrk="1"/>
            <a:r>
              <a:rPr lang="en-US" altLang="ko-KR" sz="1600" dirty="0"/>
              <a:t>&gt;&gt;&gt; fruits[1]		</a:t>
            </a:r>
          </a:p>
          <a:p>
            <a:pPr latinLnBrk="1"/>
            <a:r>
              <a:rPr lang="en-US" altLang="ko-KR" sz="1600" dirty="0" smtClean="0"/>
              <a:t>banana</a:t>
            </a:r>
            <a:endParaRPr lang="en-US" altLang="ko-KR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12648" y="4462901"/>
            <a:ext cx="7973212" cy="58477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 smtClean="0"/>
              <a:t>&gt;&gt;&gt;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fruits[1] = "pear"		# </a:t>
            </a:r>
            <a:r>
              <a:rPr lang="ko-KR" altLang="en-US" sz="1600" dirty="0" smtClean="0"/>
              <a:t>오류 </a:t>
            </a:r>
            <a:r>
              <a:rPr lang="ko-KR" altLang="en-US" sz="1600" dirty="0"/>
              <a:t>발생</a:t>
            </a:r>
            <a:r>
              <a:rPr lang="en-US" altLang="ko-KR" sz="1600" dirty="0" smtClean="0"/>
              <a:t>!  </a:t>
            </a:r>
            <a:r>
              <a:rPr lang="ko-KR" altLang="en-US" sz="1600" dirty="0" err="1" smtClean="0"/>
              <a:t>튜플은</a:t>
            </a:r>
            <a:r>
              <a:rPr lang="ko-KR" altLang="en-US" sz="1600" dirty="0" smtClean="0"/>
              <a:t> 변경할 수 없다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  <a:p>
            <a:pPr latinLnBrk="1"/>
            <a:r>
              <a:rPr lang="en-US" altLang="ko-KR" sz="1600" dirty="0" err="1">
                <a:solidFill>
                  <a:srgbClr val="FF0000"/>
                </a:solidFill>
              </a:rPr>
              <a:t>TypeError</a:t>
            </a:r>
            <a:r>
              <a:rPr lang="en-US" altLang="ko-KR" sz="1600" dirty="0">
                <a:solidFill>
                  <a:srgbClr val="FF0000"/>
                </a:solidFill>
              </a:rPr>
              <a:t>: "tuple" object does not support item assignment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2648" y="5256356"/>
            <a:ext cx="7973212" cy="83099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 smtClean="0"/>
              <a:t>fruits </a:t>
            </a:r>
            <a:r>
              <a:rPr lang="en-US" altLang="ko-KR" sz="1600" dirty="0"/>
              <a:t>= ("apple", "banana", "grape</a:t>
            </a:r>
            <a:r>
              <a:rPr lang="en-US" altLang="ko-KR" sz="1600" dirty="0" smtClean="0"/>
              <a:t>")	</a:t>
            </a:r>
          </a:p>
          <a:p>
            <a:pPr latinLnBrk="1"/>
            <a:r>
              <a:rPr lang="en-US" altLang="ko-KR" sz="1600" dirty="0" smtClean="0"/>
              <a:t>for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in fruits:			# </a:t>
            </a:r>
            <a:r>
              <a:rPr lang="ko-KR" altLang="en-US" sz="1600" dirty="0" smtClean="0"/>
              <a:t>반복 루프 사용</a:t>
            </a:r>
            <a:endParaRPr lang="en-US" altLang="ko-KR" sz="1600" dirty="0" smtClean="0"/>
          </a:p>
          <a:p>
            <a:pPr latinLnBrk="1"/>
            <a:r>
              <a:rPr lang="en-US" altLang="ko-KR" sz="1600" dirty="0" smtClean="0"/>
              <a:t>     print(f, end=“ “)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64815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튜플</a:t>
            </a:r>
            <a:r>
              <a:rPr lang="ko-KR" altLang="en-US" dirty="0"/>
              <a:t> </a:t>
            </a:r>
            <a:r>
              <a:rPr lang="en-US" altLang="ko-KR" dirty="0"/>
              <a:t>&lt;-&gt;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. p271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1708074"/>
            <a:ext cx="7961336" cy="107721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/>
              <a:t>&gt;&gt;&gt; </a:t>
            </a:r>
            <a:r>
              <a:rPr lang="en-US" altLang="ko-KR" sz="1600" dirty="0" err="1"/>
              <a:t>myList</a:t>
            </a:r>
            <a:r>
              <a:rPr lang="en-US" altLang="ko-KR" sz="1600" dirty="0"/>
              <a:t> = [1, 2, 3, 4] </a:t>
            </a:r>
          </a:p>
          <a:p>
            <a:pPr latinLnBrk="1"/>
            <a:r>
              <a:rPr lang="en-US" altLang="ko-KR" sz="1600" dirty="0"/>
              <a:t>&gt;&gt;&gt; </a:t>
            </a:r>
            <a:r>
              <a:rPr lang="en-US" altLang="ko-KR" sz="1600" dirty="0" err="1"/>
              <a:t>myTuple</a:t>
            </a:r>
            <a:r>
              <a:rPr lang="en-US" altLang="ko-KR" sz="1600" dirty="0"/>
              <a:t> = tuple(</a:t>
            </a:r>
            <a:r>
              <a:rPr lang="en-US" altLang="ko-KR" sz="1600" dirty="0" err="1"/>
              <a:t>myList</a:t>
            </a:r>
            <a:r>
              <a:rPr lang="en-US" altLang="ko-KR" sz="1600" dirty="0"/>
              <a:t>)		# tuple()</a:t>
            </a:r>
            <a:r>
              <a:rPr lang="ko-KR" altLang="en-US" sz="1600" dirty="0"/>
              <a:t>는 </a:t>
            </a:r>
            <a:r>
              <a:rPr lang="ko-KR" altLang="en-US" sz="1600" dirty="0" err="1"/>
              <a:t>튜플을</a:t>
            </a:r>
            <a:r>
              <a:rPr lang="ko-KR" altLang="en-US" sz="1600" dirty="0"/>
              <a:t> 생성하는 함수이다</a:t>
            </a:r>
            <a:r>
              <a:rPr lang="en-US" altLang="ko-KR" sz="1600" dirty="0"/>
              <a:t>. </a:t>
            </a:r>
            <a:endParaRPr lang="ko-KR" altLang="en-US" sz="1600" dirty="0"/>
          </a:p>
          <a:p>
            <a:pPr latinLnBrk="1"/>
            <a:r>
              <a:rPr lang="en-US" altLang="ko-KR" sz="1600" dirty="0"/>
              <a:t>&gt;&gt;&gt;</a:t>
            </a:r>
            <a:r>
              <a:rPr lang="ko-KR" altLang="en-US" sz="1600" dirty="0"/>
              <a:t> </a:t>
            </a:r>
            <a:r>
              <a:rPr lang="en-US" altLang="ko-KR" sz="1600" dirty="0" err="1"/>
              <a:t>myTuple</a:t>
            </a:r>
            <a:endParaRPr lang="en-US" altLang="ko-KR" sz="1600" dirty="0"/>
          </a:p>
          <a:p>
            <a:pPr latinLnBrk="1"/>
            <a:r>
              <a:rPr lang="en-US" altLang="ko-KR" sz="1600" dirty="0"/>
              <a:t>(1, 2, 3, 4)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959" y="2971903"/>
            <a:ext cx="3582742" cy="12345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2648" y="4464153"/>
            <a:ext cx="7961336" cy="107721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altLang="ko-KR" sz="1600" dirty="0"/>
              <a:t>&gt;&gt;&gt; myTuple = (1, 2, 3, 4)</a:t>
            </a:r>
          </a:p>
          <a:p>
            <a:r>
              <a:rPr lang="en-US" altLang="ko-KR" sz="1600" dirty="0"/>
              <a:t>&gt;&gt;&gt; </a:t>
            </a:r>
            <a:r>
              <a:rPr lang="en-US" altLang="ko-KR" sz="1600" dirty="0" err="1"/>
              <a:t>myList</a:t>
            </a:r>
            <a:r>
              <a:rPr lang="en-US" altLang="ko-KR" sz="1600" dirty="0"/>
              <a:t> = list(</a:t>
            </a:r>
            <a:r>
              <a:rPr lang="en-US" altLang="ko-KR" sz="1600" dirty="0" err="1"/>
              <a:t>myTuple</a:t>
            </a:r>
            <a:r>
              <a:rPr lang="en-US" altLang="ko-KR" sz="1600" dirty="0"/>
              <a:t>) 		# list()</a:t>
            </a:r>
            <a:r>
              <a:rPr lang="ko-KR" altLang="en-US" sz="1600" dirty="0"/>
              <a:t>는 리스트를 생성하는 함수이다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&gt;&gt;&gt; </a:t>
            </a:r>
            <a:r>
              <a:rPr lang="en-US" altLang="ko-KR" sz="1600" dirty="0" err="1"/>
              <a:t>myList</a:t>
            </a:r>
            <a:endParaRPr lang="en-US" altLang="ko-KR" sz="1600" dirty="0"/>
          </a:p>
          <a:p>
            <a:r>
              <a:rPr lang="en-US" altLang="ko-KR" sz="1600" dirty="0"/>
              <a:t>[1, 2, 3, 4]</a:t>
            </a:r>
          </a:p>
        </p:txBody>
      </p:sp>
    </p:spTree>
    <p:extLst>
      <p:ext uri="{BB962C8B-B14F-4D97-AF65-F5344CB8AC3E}">
        <p14:creationId xmlns:p14="http://schemas.microsoft.com/office/powerpoint/2010/main" val="205474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튜플</a:t>
            </a:r>
            <a:r>
              <a:rPr lang="ko-KR" altLang="en-US" dirty="0"/>
              <a:t> </a:t>
            </a:r>
            <a:r>
              <a:rPr lang="ko-KR" altLang="en-US" dirty="0" smtClean="0"/>
              <a:t>연산들</a:t>
            </a:r>
            <a:r>
              <a:rPr lang="en-US" altLang="ko-KR" dirty="0" smtClean="0"/>
              <a:t>. p272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2965374"/>
            <a:ext cx="8044464" cy="107721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&gt;&gt;&gt; fruits = ("apple", "banana", "grape")</a:t>
            </a:r>
          </a:p>
          <a:p>
            <a:r>
              <a:rPr lang="en-US" altLang="ko-KR" sz="1600" dirty="0"/>
              <a:t>&gt;&gt;&gt; </a:t>
            </a:r>
            <a:r>
              <a:rPr lang="en-US" altLang="ko-KR" sz="1600" dirty="0">
                <a:solidFill>
                  <a:srgbClr val="FF0000"/>
                </a:solidFill>
              </a:rPr>
              <a:t>fruits += ("pear", "kiwi")</a:t>
            </a:r>
          </a:p>
          <a:p>
            <a:r>
              <a:rPr lang="en-US" altLang="ko-KR" sz="1600" dirty="0"/>
              <a:t>&gt;&gt;&gt; fruits</a:t>
            </a:r>
          </a:p>
          <a:p>
            <a:r>
              <a:rPr lang="en-US" altLang="ko-KR" sz="1600" dirty="0"/>
              <a:t>("apple", "banana", "grape", "pear", "kiwi")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ko-KR" altLang="en-US" dirty="0" err="1" smtClean="0"/>
              <a:t>튜플은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변경 불가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 할 수 없다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하지만 </a:t>
            </a:r>
            <a:r>
              <a:rPr lang="en-US" altLang="ko-KR" dirty="0" smtClean="0"/>
              <a:t>+= </a:t>
            </a:r>
            <a:r>
              <a:rPr lang="ko-KR" altLang="en-US" dirty="0" smtClean="0"/>
              <a:t>연산자를 이용하여 다른 </a:t>
            </a:r>
            <a:r>
              <a:rPr lang="ko-KR" altLang="en-US" dirty="0" err="1" smtClean="0"/>
              <a:t>튜플을</a:t>
            </a:r>
            <a:r>
              <a:rPr lang="ko-KR" altLang="en-US" dirty="0" smtClean="0"/>
              <a:t> 추가하는 것은 가능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기존 </a:t>
            </a:r>
            <a:r>
              <a:rPr lang="ko-KR" altLang="en-US" dirty="0" err="1" smtClean="0"/>
              <a:t>튜플을</a:t>
            </a:r>
            <a:r>
              <a:rPr lang="ko-KR" altLang="en-US" dirty="0" smtClean="0"/>
              <a:t> 변경하는 것이 아니고 새로운 </a:t>
            </a:r>
            <a:r>
              <a:rPr lang="ko-KR" altLang="en-US" dirty="0" err="1" smtClean="0"/>
              <a:t>튜플을</a:t>
            </a:r>
            <a:r>
              <a:rPr lang="ko-KR" altLang="en-US" dirty="0" smtClean="0"/>
              <a:t> 생성하는 것이기 때문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076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튜플</a:t>
            </a:r>
            <a:r>
              <a:rPr lang="ko-KR" altLang="en-US" dirty="0"/>
              <a:t> 패킹과 </a:t>
            </a:r>
            <a:r>
              <a:rPr lang="ko-KR" altLang="en-US" dirty="0" err="1" smtClean="0"/>
              <a:t>언패킹</a:t>
            </a:r>
            <a:r>
              <a:rPr lang="en-US" altLang="ko-KR" dirty="0" smtClean="0"/>
              <a:t>. p272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22796" y="2661227"/>
            <a:ext cx="4209680" cy="16867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158" y="2721263"/>
            <a:ext cx="3128207" cy="1592034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ko-KR" altLang="en-US" dirty="0" err="1" smtClean="0"/>
              <a:t>튜플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패킹</a:t>
            </a:r>
            <a:r>
              <a:rPr lang="en-US" altLang="ko-KR" dirty="0" smtClean="0"/>
              <a:t>(packing) : </a:t>
            </a:r>
            <a:r>
              <a:rPr lang="ko-KR" altLang="en-US" dirty="0" smtClean="0"/>
              <a:t>여러 개의 항목으로 </a:t>
            </a:r>
            <a:r>
              <a:rPr lang="ko-KR" altLang="en-US" dirty="0" err="1" smtClean="0"/>
              <a:t>튜플을</a:t>
            </a:r>
            <a:r>
              <a:rPr lang="ko-KR" altLang="en-US" dirty="0" smtClean="0"/>
              <a:t> 생성하는 것</a:t>
            </a:r>
            <a:endParaRPr lang="en-US" altLang="ko-KR" dirty="0" smtClean="0"/>
          </a:p>
          <a:p>
            <a:pPr fontAlgn="auto">
              <a:spcAft>
                <a:spcPts val="0"/>
              </a:spcAft>
            </a:pPr>
            <a:r>
              <a:rPr lang="ko-KR" altLang="en-US" dirty="0" err="1" smtClean="0"/>
              <a:t>튜플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언패킹</a:t>
            </a:r>
            <a:r>
              <a:rPr lang="en-US" altLang="ko-KR" dirty="0" smtClean="0"/>
              <a:t>(unpacking) : </a:t>
            </a:r>
            <a:r>
              <a:rPr lang="ko-KR" altLang="en-US" dirty="0" err="1" smtClean="0"/>
              <a:t>튜플</a:t>
            </a:r>
            <a:r>
              <a:rPr lang="ko-KR" altLang="en-US" dirty="0" smtClean="0"/>
              <a:t> 안에 저장된 데이터를 풀어서 개별 변수에 저장하는 것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65200" y="4545389"/>
            <a:ext cx="7648165" cy="18158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# </a:t>
            </a:r>
            <a:r>
              <a:rPr lang="ko-KR" altLang="en-US" sz="1600" dirty="0" smtClean="0"/>
              <a:t>서로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다른 </a:t>
            </a:r>
            <a:r>
              <a:rPr lang="ko-KR" altLang="en-US" sz="1600" dirty="0" err="1" smtClean="0"/>
              <a:t>자료형에</a:t>
            </a:r>
            <a:r>
              <a:rPr lang="ko-KR" altLang="en-US" sz="1600" dirty="0" smtClean="0"/>
              <a:t> 대해서도 패킹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언패킹</a:t>
            </a:r>
            <a:r>
              <a:rPr lang="ko-KR" altLang="en-US" sz="1600" dirty="0" smtClean="0"/>
              <a:t> 가능</a:t>
            </a:r>
            <a:endParaRPr lang="en-US" altLang="ko-KR" sz="1600" dirty="0" smtClean="0"/>
          </a:p>
          <a:p>
            <a:r>
              <a:rPr lang="en-US" altLang="ko-KR" sz="1600" dirty="0"/>
              <a:t>&gt;&gt;&gt; student = (“Kim”, [3.1, 3.6, 4.0, 0.0])		</a:t>
            </a:r>
            <a:endParaRPr lang="en-US" altLang="ko-KR" sz="1600" dirty="0" smtClean="0"/>
          </a:p>
          <a:p>
            <a:r>
              <a:rPr lang="en-US" altLang="ko-KR" sz="1600" dirty="0" smtClean="0"/>
              <a:t>&gt;&gt;&gt; name, grades = student</a:t>
            </a:r>
          </a:p>
          <a:p>
            <a:r>
              <a:rPr lang="en-US" altLang="ko-KR" sz="1600" dirty="0" smtClean="0"/>
              <a:t>&gt;&gt;&gt; name</a:t>
            </a:r>
          </a:p>
          <a:p>
            <a:r>
              <a:rPr lang="en-US" altLang="ko-KR" sz="1600" dirty="0" smtClean="0"/>
              <a:t>Kim</a:t>
            </a:r>
          </a:p>
          <a:p>
            <a:r>
              <a:rPr lang="en-US" altLang="ko-KR" sz="1600" dirty="0" smtClean="0"/>
              <a:t>&gt;&gt;&gt; grades</a:t>
            </a:r>
          </a:p>
          <a:p>
            <a:r>
              <a:rPr lang="en-US" altLang="ko-KR" sz="1600" dirty="0" smtClean="0"/>
              <a:t>[</a:t>
            </a:r>
            <a:r>
              <a:rPr lang="en-US" altLang="ko-KR" sz="1600" dirty="0"/>
              <a:t>3.1, 3.6, 4.0, 0.0</a:t>
            </a:r>
            <a:r>
              <a:rPr lang="en-US" altLang="ko-KR" sz="1600" dirty="0" smtClean="0"/>
              <a:t>]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45754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튜플</a:t>
            </a:r>
            <a:r>
              <a:rPr lang="ko-KR" altLang="en-US" dirty="0"/>
              <a:t> 패킹과 </a:t>
            </a:r>
            <a:r>
              <a:rPr lang="ko-KR" altLang="en-US" dirty="0" err="1"/>
              <a:t>언패킹</a:t>
            </a:r>
            <a:r>
              <a:rPr lang="en-US" altLang="ko-KR" dirty="0"/>
              <a:t>. </a:t>
            </a:r>
            <a:r>
              <a:rPr lang="en-US" altLang="ko-KR" dirty="0" smtClean="0"/>
              <a:t>p273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2144286"/>
            <a:ext cx="7213600" cy="107721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n1 = 10</a:t>
            </a:r>
          </a:p>
          <a:p>
            <a:r>
              <a:rPr lang="en-US" altLang="ko-KR" sz="1600" dirty="0"/>
              <a:t>n2 = 90</a:t>
            </a:r>
          </a:p>
          <a:p>
            <a:r>
              <a:rPr lang="pt-BR" altLang="ko-KR" sz="1600" dirty="0"/>
              <a:t>n1, n2 = (n2, n1) 			</a:t>
            </a:r>
            <a:endParaRPr lang="pt-BR" altLang="ko-KR" sz="1600" dirty="0" smtClean="0"/>
          </a:p>
          <a:p>
            <a:r>
              <a:rPr lang="en-US" altLang="ko-KR" sz="1600" dirty="0" smtClean="0"/>
              <a:t>print(n1, n2)</a:t>
            </a:r>
            <a:endParaRPr lang="ko-KR" altLang="en-US" sz="1600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ko-KR" altLang="en-US" dirty="0" smtClean="0"/>
              <a:t>패킹과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언패킹을</a:t>
            </a:r>
            <a:r>
              <a:rPr lang="ko-KR" altLang="en-US" dirty="0" smtClean="0"/>
              <a:t> 이용해서 데이터의 순서를 바꾸기도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51298" y="3052227"/>
            <a:ext cx="1768602" cy="33855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 smtClean="0"/>
              <a:t>90  10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3103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3879</TotalTime>
  <Words>2245</Words>
  <Application>Microsoft Office PowerPoint</Application>
  <PresentationFormat>화면 슬라이드 쇼(4:3)</PresentationFormat>
  <Paragraphs>304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1" baseType="lpstr">
      <vt:lpstr>HY얕은샘물M</vt:lpstr>
      <vt:lpstr>굴림</vt:lpstr>
      <vt:lpstr>Arial</vt:lpstr>
      <vt:lpstr>Wingdings</vt:lpstr>
      <vt:lpstr>Wingdings 2</vt:lpstr>
      <vt:lpstr>가을</vt:lpstr>
      <vt:lpstr>8장 튜플, 세트, 딕셔너리</vt:lpstr>
      <vt:lpstr>자료구조란. p269 </vt:lpstr>
      <vt:lpstr>자료구조란. p269 </vt:lpstr>
      <vt:lpstr>튜플. p270</vt:lpstr>
      <vt:lpstr>튜플. p271</vt:lpstr>
      <vt:lpstr>튜플 &lt;-&gt; 리스트. p271</vt:lpstr>
      <vt:lpstr>튜플 연산들. p272</vt:lpstr>
      <vt:lpstr>튜플 패킹과 언패킹. p272</vt:lpstr>
      <vt:lpstr>튜플 패킹과 언패킹. p273</vt:lpstr>
      <vt:lpstr>enumerate() 사용하기. p274</vt:lpstr>
      <vt:lpstr>튜플의 장점. p274</vt:lpstr>
      <vt:lpstr>세트. p275</vt:lpstr>
      <vt:lpstr>세트 생성하기. p276</vt:lpstr>
      <vt:lpstr>세트의 연산. p276</vt:lpstr>
      <vt:lpstr>요소 추가하고 삭제하기. p277</vt:lpstr>
      <vt:lpstr>세트 함축 연산. p278</vt:lpstr>
      <vt:lpstr>부분 집합 연산. p278</vt:lpstr>
      <vt:lpstr>교집합, 합집합, 차집합 연산. p279</vt:lpstr>
      <vt:lpstr>리스트 &lt;-&gt; 세트. p280</vt:lpstr>
      <vt:lpstr>세트 메소드. p281</vt:lpstr>
      <vt:lpstr>Lab 간단한 표절 검사 프로그램. p282</vt:lpstr>
      <vt:lpstr>Lab 중복되지 않은 단어의 개수 세기. p283</vt:lpstr>
      <vt:lpstr>딕셔너리. p284</vt:lpstr>
      <vt:lpstr>항목 탐색하기. p285</vt:lpstr>
      <vt:lpstr>항목 추가하기. p286</vt:lpstr>
      <vt:lpstr>항목 삭제하기. p287</vt:lpstr>
      <vt:lpstr>항목 방문하기. p287</vt:lpstr>
      <vt:lpstr>항목 방문하기. p288</vt:lpstr>
      <vt:lpstr>딕셔너리 함축. p288</vt:lpstr>
      <vt:lpstr>딕셔너리 메소드. p289</vt:lpstr>
      <vt:lpstr>Lab 영한 사전. p290 </vt:lpstr>
      <vt:lpstr>Lab 학생 성적 처리. p291</vt:lpstr>
      <vt:lpstr>Mini Project 주소록 작성. p292</vt:lpstr>
      <vt:lpstr>연습문제. p294</vt:lpstr>
      <vt:lpstr>Programming. p298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ync</cp:lastModifiedBy>
  <cp:revision>844</cp:revision>
  <dcterms:created xsi:type="dcterms:W3CDTF">2007-06-29T06:43:39Z</dcterms:created>
  <dcterms:modified xsi:type="dcterms:W3CDTF">2023-01-16T01:47:52Z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