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6"/>
  </p:notesMasterIdLst>
  <p:handoutMasterIdLst>
    <p:handoutMasterId r:id="rId47"/>
  </p:handoutMasterIdLst>
  <p:sldIdLst>
    <p:sldId id="584" r:id="rId2"/>
    <p:sldId id="548" r:id="rId3"/>
    <p:sldId id="586" r:id="rId4"/>
    <p:sldId id="587" r:id="rId5"/>
    <p:sldId id="588" r:id="rId6"/>
    <p:sldId id="590" r:id="rId7"/>
    <p:sldId id="592" r:id="rId8"/>
    <p:sldId id="642" r:id="rId9"/>
    <p:sldId id="593" r:id="rId10"/>
    <p:sldId id="594" r:id="rId11"/>
    <p:sldId id="596" r:id="rId12"/>
    <p:sldId id="597" r:id="rId13"/>
    <p:sldId id="599" r:id="rId14"/>
    <p:sldId id="600" r:id="rId15"/>
    <p:sldId id="601" r:id="rId16"/>
    <p:sldId id="602" r:id="rId17"/>
    <p:sldId id="603" r:id="rId18"/>
    <p:sldId id="604" r:id="rId19"/>
    <p:sldId id="605" r:id="rId20"/>
    <p:sldId id="606" r:id="rId21"/>
    <p:sldId id="609" r:id="rId22"/>
    <p:sldId id="610" r:id="rId23"/>
    <p:sldId id="611" r:id="rId24"/>
    <p:sldId id="613" r:id="rId25"/>
    <p:sldId id="615" r:id="rId26"/>
    <p:sldId id="617" r:id="rId27"/>
    <p:sldId id="618" r:id="rId28"/>
    <p:sldId id="619" r:id="rId29"/>
    <p:sldId id="620" r:id="rId30"/>
    <p:sldId id="621" r:id="rId31"/>
    <p:sldId id="622" r:id="rId32"/>
    <p:sldId id="624" r:id="rId33"/>
    <p:sldId id="626" r:id="rId34"/>
    <p:sldId id="627" r:id="rId35"/>
    <p:sldId id="628" r:id="rId36"/>
    <p:sldId id="630" r:id="rId37"/>
    <p:sldId id="632" r:id="rId38"/>
    <p:sldId id="633" r:id="rId39"/>
    <p:sldId id="635" r:id="rId40"/>
    <p:sldId id="637" r:id="rId41"/>
    <p:sldId id="639" r:id="rId42"/>
    <p:sldId id="641" r:id="rId43"/>
    <p:sldId id="643" r:id="rId44"/>
    <p:sldId id="644" r:id="rId45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CCFFCC"/>
    <a:srgbClr val="008000"/>
    <a:srgbClr val="CCFFFF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5F7DCE1-4680-4453-9BCB-D53C6ED751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HY얕은샘물M" panose="02030600000101010101" pitchFamily="18" charset="-127"/>
          <a:ea typeface="HY얕은샘물M" panose="02030600000101010101" pitchFamily="18" charset="-127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ko/3/library/index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9</a:t>
            </a:r>
            <a:r>
              <a:rPr lang="ko-KR" altLang="en-US" dirty="0"/>
              <a:t>장 문자열과 </a:t>
            </a:r>
            <a:r>
              <a:rPr lang="ko-KR" altLang="en-US" dirty="0" err="1"/>
              <a:t>정규식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03E-8C56-463D-B1FF-577D7606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안에 문자열 </a:t>
            </a:r>
            <a:r>
              <a:rPr lang="ko-KR" altLang="en-US" dirty="0" smtClean="0"/>
              <a:t>넣기</a:t>
            </a:r>
            <a:r>
              <a:rPr lang="en-US" altLang="ko-KR" dirty="0" smtClean="0"/>
              <a:t>. p308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98279-7E2E-4203-BE73-E2F3287660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(1) + </a:t>
            </a:r>
            <a:r>
              <a:rPr lang="ko-KR" altLang="en-US" dirty="0" smtClean="0"/>
              <a:t>연산자 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(2) % </a:t>
            </a:r>
            <a:r>
              <a:rPr lang="ko-KR" altLang="en-US" dirty="0" smtClean="0"/>
              <a:t>기호</a:t>
            </a:r>
            <a:r>
              <a:rPr lang="en-US" altLang="ko-KR" dirty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(3) f-</a:t>
            </a:r>
            <a:r>
              <a:rPr lang="ko-KR" altLang="en-US" dirty="0" smtClean="0"/>
              <a:t>문자열 사용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DD087-4D6B-4E98-98A8-C6E1F521B9B3}"/>
              </a:ext>
            </a:extLst>
          </p:cNvPr>
          <p:cNvSpPr txBox="1"/>
          <p:nvPr/>
        </p:nvSpPr>
        <p:spPr>
          <a:xfrm>
            <a:off x="574548" y="2000952"/>
            <a:ext cx="82296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name = 'Kim'</a:t>
            </a:r>
          </a:p>
          <a:p>
            <a:r>
              <a:rPr lang="en-US" altLang="ko-KR" sz="1600" dirty="0"/>
              <a:t>&gt;&gt;&gt; age = 21</a:t>
            </a:r>
          </a:p>
          <a:p>
            <a:r>
              <a:rPr lang="en-US" altLang="ko-KR" sz="1600" dirty="0"/>
              <a:t>&gt;&gt;&gt; '</a:t>
            </a:r>
            <a:r>
              <a:rPr lang="ko-KR" altLang="en-US" sz="1600" dirty="0"/>
              <a:t>제 이름은 </a:t>
            </a:r>
            <a:r>
              <a:rPr lang="en-US" altLang="ko-KR" sz="1600" dirty="0"/>
              <a:t>' + name + '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저는 </a:t>
            </a:r>
            <a:r>
              <a:rPr lang="en-US" altLang="ko-KR" sz="1600" dirty="0"/>
              <a:t>' + str(age) + '</a:t>
            </a:r>
            <a:r>
              <a:rPr lang="ko-KR" altLang="en-US" sz="1600" dirty="0"/>
              <a:t>살입니다</a:t>
            </a:r>
            <a:r>
              <a:rPr lang="en-US" altLang="ko-KR" sz="1600" dirty="0"/>
              <a:t>.'</a:t>
            </a:r>
          </a:p>
          <a:p>
            <a:r>
              <a:rPr lang="en-US" altLang="ko-KR" sz="1600" dirty="0"/>
              <a:t>'</a:t>
            </a:r>
            <a:r>
              <a:rPr lang="ko-KR" altLang="en-US" sz="1600" dirty="0"/>
              <a:t>제 이름은 </a:t>
            </a:r>
            <a:r>
              <a:rPr lang="en-US" altLang="ko-KR" sz="1600" dirty="0"/>
              <a:t>Kim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저는 </a:t>
            </a:r>
            <a:r>
              <a:rPr lang="en-US" altLang="ko-KR" sz="1600" dirty="0"/>
              <a:t>21</a:t>
            </a:r>
            <a:r>
              <a:rPr lang="ko-KR" altLang="en-US" sz="1600" dirty="0"/>
              <a:t>살입니다</a:t>
            </a:r>
            <a:r>
              <a:rPr lang="en-US" altLang="ko-KR" sz="1600" dirty="0"/>
              <a:t>.'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4AAAE8-DE7A-4E1F-A97D-21A8392EF02C}"/>
              </a:ext>
            </a:extLst>
          </p:cNvPr>
          <p:cNvSpPr txBox="1"/>
          <p:nvPr/>
        </p:nvSpPr>
        <p:spPr>
          <a:xfrm>
            <a:off x="612648" y="3597626"/>
            <a:ext cx="82296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name = 'Kim'</a:t>
            </a:r>
          </a:p>
          <a:p>
            <a:r>
              <a:rPr lang="en-US" altLang="ko-KR" sz="1600" dirty="0"/>
              <a:t>&gt;&gt;&gt; age = 21</a:t>
            </a:r>
          </a:p>
          <a:p>
            <a:r>
              <a:rPr lang="en-US" altLang="ko-KR" sz="1600" dirty="0"/>
              <a:t>&gt;&gt;&gt; '</a:t>
            </a:r>
            <a:r>
              <a:rPr lang="ko-KR" altLang="en-US" sz="1600" dirty="0"/>
              <a:t>제 이름은 </a:t>
            </a:r>
            <a:r>
              <a:rPr lang="en-US" altLang="ko-KR" sz="1600" dirty="0"/>
              <a:t>%s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저는 </a:t>
            </a:r>
            <a:r>
              <a:rPr lang="en-US" altLang="ko-KR" sz="1600" dirty="0"/>
              <a:t>%s</a:t>
            </a:r>
            <a:r>
              <a:rPr lang="ko-KR" altLang="en-US" sz="1600" dirty="0"/>
              <a:t>살입니다</a:t>
            </a:r>
            <a:r>
              <a:rPr lang="en-US" altLang="ko-KR" sz="1600" dirty="0"/>
              <a:t>.' % (name, age)</a:t>
            </a:r>
          </a:p>
          <a:p>
            <a:r>
              <a:rPr lang="en-US" altLang="ko-KR" sz="1600" dirty="0"/>
              <a:t>'</a:t>
            </a:r>
            <a:r>
              <a:rPr lang="ko-KR" altLang="en-US" sz="1600" dirty="0"/>
              <a:t>제 이름은 </a:t>
            </a:r>
            <a:r>
              <a:rPr lang="en-US" altLang="ko-KR" sz="1600" dirty="0"/>
              <a:t>Kim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저는 </a:t>
            </a:r>
            <a:r>
              <a:rPr lang="en-US" altLang="ko-KR" sz="1600" dirty="0"/>
              <a:t>21</a:t>
            </a:r>
            <a:r>
              <a:rPr lang="ko-KR" altLang="en-US" sz="1600" dirty="0"/>
              <a:t>살입니다</a:t>
            </a:r>
            <a:r>
              <a:rPr lang="en-US" altLang="ko-KR" sz="1600" dirty="0"/>
              <a:t>.'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98A11-1291-4512-A7E9-2CABC6C31DA7}"/>
              </a:ext>
            </a:extLst>
          </p:cNvPr>
          <p:cNvSpPr txBox="1"/>
          <p:nvPr/>
        </p:nvSpPr>
        <p:spPr>
          <a:xfrm>
            <a:off x="612648" y="5181577"/>
            <a:ext cx="8229600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name = 'Kim'</a:t>
            </a:r>
          </a:p>
          <a:p>
            <a:r>
              <a:rPr lang="en-US" altLang="ko-KR" sz="1600" dirty="0"/>
              <a:t>&gt;&gt;&gt; age = 21</a:t>
            </a:r>
          </a:p>
          <a:p>
            <a:r>
              <a:rPr lang="en-US" altLang="ko-KR" sz="1600" dirty="0"/>
              <a:t>&gt;&gt;&gt; f'</a:t>
            </a:r>
            <a:r>
              <a:rPr lang="ko-KR" altLang="en-US" sz="1600" dirty="0"/>
              <a:t>제 이름은 </a:t>
            </a:r>
            <a:r>
              <a:rPr lang="en-US" altLang="ko-KR" sz="1600" dirty="0"/>
              <a:t>{name}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저는 </a:t>
            </a:r>
            <a:r>
              <a:rPr lang="en-US" altLang="ko-KR" sz="1600" dirty="0"/>
              <a:t>{age}</a:t>
            </a:r>
            <a:r>
              <a:rPr lang="ko-KR" altLang="en-US" sz="1600" dirty="0"/>
              <a:t>살입니다</a:t>
            </a:r>
            <a:r>
              <a:rPr lang="en-US" altLang="ko-KR" sz="1600" dirty="0"/>
              <a:t>.'</a:t>
            </a:r>
          </a:p>
          <a:p>
            <a:r>
              <a:rPr lang="en-US" altLang="ko-KR" sz="1600" dirty="0"/>
              <a:t>'</a:t>
            </a:r>
            <a:r>
              <a:rPr lang="ko-KR" altLang="en-US" sz="1600" dirty="0"/>
              <a:t>제 이름은 </a:t>
            </a:r>
            <a:r>
              <a:rPr lang="en-US" altLang="ko-KR" sz="1600" dirty="0"/>
              <a:t>Kim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저는 </a:t>
            </a:r>
            <a:r>
              <a:rPr lang="en-US" altLang="ko-KR" sz="1600" dirty="0"/>
              <a:t>21</a:t>
            </a:r>
            <a:r>
              <a:rPr lang="ko-KR" altLang="en-US" sz="1600" dirty="0"/>
              <a:t>살입니다</a:t>
            </a:r>
            <a:r>
              <a:rPr lang="en-US" altLang="ko-KR" sz="1600" dirty="0"/>
              <a:t>.'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87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03E-8C56-463D-B1FF-577D7606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비교하기</a:t>
            </a:r>
            <a:r>
              <a:rPr lang="en-US" altLang="ko-KR" dirty="0" smtClean="0"/>
              <a:t>. p309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98279-7E2E-4203-BE73-E2F3287660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사전에서 </a:t>
            </a:r>
            <a:r>
              <a:rPr lang="ko-KR" altLang="en-US" dirty="0" smtClean="0"/>
              <a:t>먼저 나오는 순으로  </a:t>
            </a:r>
            <a:r>
              <a:rPr lang="en-US" altLang="ko-KR" dirty="0"/>
              <a:t>&lt; </a:t>
            </a:r>
            <a:r>
              <a:rPr lang="ko-KR" altLang="en-US" dirty="0"/>
              <a:t>연산자를 적용했을 때</a:t>
            </a:r>
            <a:r>
              <a:rPr lang="en-US" altLang="ko-KR" dirty="0"/>
              <a:t>, </a:t>
            </a:r>
            <a:r>
              <a:rPr lang="ko-KR" altLang="en-US" dirty="0"/>
              <a:t>참이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F98A11-1291-4512-A7E9-2CABC6C31DA7}"/>
              </a:ext>
            </a:extLst>
          </p:cNvPr>
          <p:cNvSpPr txBox="1"/>
          <p:nvPr/>
        </p:nvSpPr>
        <p:spPr>
          <a:xfrm>
            <a:off x="612648" y="2161570"/>
            <a:ext cx="798525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'apple' &lt; 'banana'</a:t>
            </a:r>
          </a:p>
          <a:p>
            <a:r>
              <a:rPr lang="en-US" altLang="ko-KR" sz="1600" dirty="0"/>
              <a:t>True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AB51E-F45B-43C0-B20F-FAF256D61B32}"/>
              </a:ext>
            </a:extLst>
          </p:cNvPr>
          <p:cNvSpPr txBox="1"/>
          <p:nvPr/>
        </p:nvSpPr>
        <p:spPr>
          <a:xfrm>
            <a:off x="612648" y="3053140"/>
            <a:ext cx="798525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 = input('</a:t>
            </a:r>
            <a:r>
              <a:rPr lang="ko-KR" altLang="en-US" sz="1600" dirty="0"/>
              <a:t>문자열을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')</a:t>
            </a:r>
          </a:p>
          <a:p>
            <a:r>
              <a:rPr lang="en-US" altLang="ko-KR" sz="1600" dirty="0"/>
              <a:t>b = input('</a:t>
            </a:r>
            <a:r>
              <a:rPr lang="ko-KR" altLang="en-US" sz="1600" dirty="0"/>
              <a:t>문자열을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')</a:t>
            </a:r>
          </a:p>
          <a:p>
            <a:r>
              <a:rPr lang="en-US" altLang="ko-KR" sz="1600" dirty="0"/>
              <a:t>if( a &lt; b ):</a:t>
            </a:r>
          </a:p>
          <a:p>
            <a:r>
              <a:rPr lang="en-US" altLang="ko-KR" sz="1600" dirty="0"/>
              <a:t>	print(a, '</a:t>
            </a:r>
            <a:r>
              <a:rPr lang="ko-KR" altLang="en-US" sz="1600" dirty="0"/>
              <a:t>가 앞에 있음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	print(b, '</a:t>
            </a:r>
            <a:r>
              <a:rPr lang="ko-KR" altLang="en-US" sz="1600" dirty="0"/>
              <a:t>가 앞에 있음</a:t>
            </a:r>
            <a:r>
              <a:rPr lang="en-US" altLang="ko-KR" sz="1600" dirty="0"/>
              <a:t>')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D8888-6389-49DB-8801-9F4D52D2F48F}"/>
              </a:ext>
            </a:extLst>
          </p:cNvPr>
          <p:cNvSpPr txBox="1"/>
          <p:nvPr/>
        </p:nvSpPr>
        <p:spPr>
          <a:xfrm>
            <a:off x="4465574" y="4098598"/>
            <a:ext cx="3698748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문자열을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apple</a:t>
            </a:r>
          </a:p>
          <a:p>
            <a:r>
              <a:rPr lang="ko-KR" altLang="en-US" sz="1600" dirty="0"/>
              <a:t>문자열을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orange</a:t>
            </a:r>
          </a:p>
          <a:p>
            <a:r>
              <a:rPr lang="en-US" altLang="ko-KR" sz="1600" dirty="0"/>
              <a:t>apple </a:t>
            </a:r>
            <a:r>
              <a:rPr lang="ko-KR" altLang="en-US" sz="1600" dirty="0"/>
              <a:t>가 앞에 있음</a:t>
            </a:r>
          </a:p>
        </p:txBody>
      </p:sp>
    </p:spTree>
    <p:extLst>
      <p:ext uri="{BB962C8B-B14F-4D97-AF65-F5344CB8AC3E}">
        <p14:creationId xmlns:p14="http://schemas.microsoft.com/office/powerpoint/2010/main" val="15104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03E-8C56-463D-B1FF-577D7606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Example:</a:t>
            </a:r>
            <a:r>
              <a:rPr lang="ko-KR" altLang="en-US" dirty="0"/>
              <a:t> 회문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. p309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398279-7E2E-4203-BE73-E2F32876602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회문</a:t>
            </a:r>
            <a:r>
              <a:rPr lang="en-US" altLang="ko-KR" dirty="0"/>
              <a:t>(</a:t>
            </a:r>
            <a:r>
              <a:rPr lang="en-US" altLang="ko-KR" dirty="0" smtClean="0"/>
              <a:t>palindrome)</a:t>
            </a:r>
            <a:r>
              <a:rPr lang="ko-KR" altLang="en-US" dirty="0" smtClean="0"/>
              <a:t>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앞으로 </a:t>
            </a:r>
            <a:r>
              <a:rPr lang="ko-KR" altLang="en-US" dirty="0"/>
              <a:t>읽으나 뒤로 읽으나 동일한 문장이다</a:t>
            </a:r>
            <a:r>
              <a:rPr lang="en-US" altLang="ko-KR" dirty="0"/>
              <a:t>. </a:t>
            </a:r>
            <a:r>
              <a:rPr lang="ko-KR" altLang="en-US" dirty="0"/>
              <a:t>예를 들어서 ‘</a:t>
            </a:r>
            <a:r>
              <a:rPr lang="en-US" altLang="ko-KR" dirty="0" err="1"/>
              <a:t>mom’,‘civic</a:t>
            </a:r>
            <a:r>
              <a:rPr lang="en-US" altLang="ko-KR" dirty="0"/>
              <a:t>’, ‘dad’ </a:t>
            </a:r>
            <a:r>
              <a:rPr lang="ko-KR" altLang="en-US" dirty="0"/>
              <a:t>등이 </a:t>
            </a:r>
            <a:r>
              <a:rPr lang="ko-KR" altLang="en-US" dirty="0" err="1"/>
              <a:t>회문의</a:t>
            </a:r>
            <a:r>
              <a:rPr lang="ko-KR" altLang="en-US" dirty="0"/>
              <a:t> 예이다</a:t>
            </a:r>
            <a:r>
              <a:rPr lang="en-US" altLang="ko-KR" dirty="0"/>
              <a:t>. </a:t>
            </a:r>
            <a:r>
              <a:rPr lang="ko-KR" altLang="en-US" dirty="0"/>
              <a:t>사용자로부터 문자열을 </a:t>
            </a:r>
            <a:r>
              <a:rPr lang="ko-KR" altLang="en-US" dirty="0" err="1"/>
              <a:t>입력받고</a:t>
            </a:r>
            <a:r>
              <a:rPr lang="ko-KR" altLang="en-US" dirty="0"/>
              <a:t> 회문인지를 검사하는 프로그램을 작성하여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DF407-710B-4B56-87E7-F1C16147A75E}"/>
              </a:ext>
            </a:extLst>
          </p:cNvPr>
          <p:cNvSpPr txBox="1"/>
          <p:nvPr/>
        </p:nvSpPr>
        <p:spPr>
          <a:xfrm>
            <a:off x="711259" y="2928381"/>
            <a:ext cx="7886641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문자열을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dad</a:t>
            </a:r>
          </a:p>
          <a:p>
            <a:r>
              <a:rPr lang="ko-KR" altLang="en-US" sz="1600" dirty="0" err="1"/>
              <a:t>회문입니다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DF407-710B-4B56-87E7-F1C16147A75E}"/>
              </a:ext>
            </a:extLst>
          </p:cNvPr>
          <p:cNvSpPr txBox="1"/>
          <p:nvPr/>
        </p:nvSpPr>
        <p:spPr>
          <a:xfrm>
            <a:off x="711259" y="3667969"/>
            <a:ext cx="7886641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s = input('</a:t>
            </a:r>
            <a:r>
              <a:rPr lang="ko-KR" altLang="en-US" sz="1600" dirty="0"/>
              <a:t>문자열을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')</a:t>
            </a:r>
          </a:p>
          <a:p>
            <a:r>
              <a:rPr lang="en-US" altLang="ko-KR" sz="1600" dirty="0"/>
              <a:t>s1 = s[::-1] # </a:t>
            </a:r>
            <a:r>
              <a:rPr lang="ko-KR" altLang="en-US" sz="1600" dirty="0"/>
              <a:t>문자열을 거꾸로 만든다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if( s == s1 ):</a:t>
            </a:r>
          </a:p>
          <a:p>
            <a:r>
              <a:rPr lang="en-US" altLang="ko-KR" sz="1600" dirty="0"/>
              <a:t>	print('</a:t>
            </a:r>
            <a:r>
              <a:rPr lang="ko-KR" altLang="en-US" sz="1600" dirty="0" err="1"/>
              <a:t>회문입니다</a:t>
            </a:r>
            <a:r>
              <a:rPr lang="en-US" altLang="ko-KR" sz="1600" dirty="0"/>
              <a:t>.')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	print('</a:t>
            </a:r>
            <a:r>
              <a:rPr lang="ko-KR" altLang="en-US" sz="1600" dirty="0" err="1"/>
              <a:t>회문이</a:t>
            </a:r>
            <a:r>
              <a:rPr lang="ko-KR" altLang="en-US" sz="1600" dirty="0"/>
              <a:t> 아닙니다</a:t>
            </a:r>
            <a:r>
              <a:rPr lang="en-US" altLang="ko-KR" sz="1600" dirty="0"/>
              <a:t>.')</a:t>
            </a:r>
          </a:p>
        </p:txBody>
      </p:sp>
    </p:spTree>
    <p:extLst>
      <p:ext uri="{BB962C8B-B14F-4D97-AF65-F5344CB8AC3E}">
        <p14:creationId xmlns:p14="http://schemas.microsoft.com/office/powerpoint/2010/main" val="6180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41A51-1163-32A6-503B-54F6E9D97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ko-KR" altLang="en-US" dirty="0" smtClean="0"/>
              <a:t>사용하기</a:t>
            </a:r>
            <a:r>
              <a:rPr lang="en-US" altLang="ko-KR" dirty="0" smtClean="0"/>
              <a:t>. p311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07CE133-A07D-AEE0-7D4A-ABA88FC6E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54" y="1649948"/>
            <a:ext cx="5297658" cy="238283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4554" y="4463534"/>
            <a:ext cx="6686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1A1A1A"/>
                </a:solidFill>
                <a:latin typeface="Lucida Grande"/>
              </a:rPr>
              <a:t>참고 </a:t>
            </a:r>
            <a:r>
              <a:rPr lang="en-US" altLang="ko-KR" b="1" dirty="0" smtClean="0">
                <a:solidFill>
                  <a:srgbClr val="1A1A1A"/>
                </a:solidFill>
                <a:latin typeface="Lucida Grande"/>
              </a:rPr>
              <a:t>: </a:t>
            </a:r>
            <a:r>
              <a:rPr lang="ko-KR" altLang="en-US" b="1" dirty="0" err="1" smtClean="0">
                <a:solidFill>
                  <a:srgbClr val="1A1A1A"/>
                </a:solidFill>
                <a:latin typeface="Lucida Grande"/>
              </a:rPr>
              <a:t>파이썬</a:t>
            </a:r>
            <a:r>
              <a:rPr lang="ko-KR" altLang="en-US" b="1" dirty="0" smtClean="0">
                <a:solidFill>
                  <a:srgbClr val="1A1A1A"/>
                </a:solidFill>
                <a:latin typeface="Lucida Grande"/>
              </a:rPr>
              <a:t> </a:t>
            </a:r>
            <a:r>
              <a:rPr lang="ko-KR" altLang="en-US" b="1" dirty="0">
                <a:solidFill>
                  <a:srgbClr val="1A1A1A"/>
                </a:solidFill>
                <a:latin typeface="Lucida Grande"/>
              </a:rPr>
              <a:t>표준 </a:t>
            </a:r>
            <a:r>
              <a:rPr lang="ko-KR" altLang="en-US" b="1" dirty="0" smtClean="0">
                <a:solidFill>
                  <a:srgbClr val="1A1A1A"/>
                </a:solidFill>
                <a:latin typeface="Lucida Grande"/>
              </a:rPr>
              <a:t>라이브러리</a:t>
            </a:r>
            <a:endParaRPr lang="en-US" altLang="ko-KR" b="1" dirty="0" smtClean="0">
              <a:solidFill>
                <a:srgbClr val="1A1A1A"/>
              </a:solidFill>
              <a:latin typeface="Lucida Grande"/>
            </a:endParaRPr>
          </a:p>
          <a:p>
            <a:r>
              <a:rPr lang="en-US" altLang="ko-KR" b="1" dirty="0" smtClean="0">
                <a:solidFill>
                  <a:srgbClr val="1A1A1A"/>
                </a:solidFill>
                <a:latin typeface="Lucida Grande"/>
              </a:rPr>
              <a:t>         </a:t>
            </a:r>
            <a:r>
              <a:rPr lang="en-US" altLang="ko-KR" b="1" dirty="0" smtClean="0">
                <a:solidFill>
                  <a:srgbClr val="1A1A1A"/>
                </a:solidFill>
                <a:latin typeface="Lucida Grande"/>
                <a:hlinkClick r:id="rId3"/>
              </a:rPr>
              <a:t>https</a:t>
            </a:r>
            <a:r>
              <a:rPr lang="en-US" altLang="ko-KR" b="1" dirty="0">
                <a:solidFill>
                  <a:srgbClr val="1A1A1A"/>
                </a:solidFill>
                <a:latin typeface="Lucida Grande"/>
                <a:hlinkClick r:id="rId3"/>
              </a:rPr>
              <a:t>://</a:t>
            </a:r>
            <a:r>
              <a:rPr lang="en-US" altLang="ko-KR" b="1" dirty="0" smtClean="0">
                <a:solidFill>
                  <a:srgbClr val="1A1A1A"/>
                </a:solidFill>
                <a:latin typeface="Lucida Grande"/>
                <a:hlinkClick r:id="rId3"/>
              </a:rPr>
              <a:t>docs.python.org/ko/3/library/index.html</a:t>
            </a:r>
            <a:endParaRPr lang="ko-KR" altLang="en-US" b="1" i="0" dirty="0">
              <a:solidFill>
                <a:srgbClr val="1A1A1A"/>
              </a:solidFill>
              <a:effectLst/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23039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3A0A6-B851-C261-57E9-49312DD0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대소문자 </a:t>
            </a:r>
            <a:r>
              <a:rPr lang="ko-KR" altLang="en-US" dirty="0" smtClean="0"/>
              <a:t>변환하기</a:t>
            </a:r>
            <a:r>
              <a:rPr lang="en-US" altLang="ko-KR" dirty="0" smtClean="0"/>
              <a:t>. p311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3C173-CF44-C32F-6728-1D516AD574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upper</a:t>
            </a:r>
            <a:r>
              <a:rPr lang="en-US" altLang="ko-KR" dirty="0" smtClean="0"/>
              <a:t>(), lower</a:t>
            </a:r>
            <a:r>
              <a:rPr lang="en-US" altLang="ko-KR" dirty="0"/>
              <a:t>() </a:t>
            </a:r>
            <a:r>
              <a:rPr lang="ko-KR" altLang="en-US" dirty="0" smtClean="0"/>
              <a:t>메서드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대문자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소문자로 변환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smtClean="0"/>
              <a:t>원본 문자열을 변경하려면 </a:t>
            </a:r>
            <a:r>
              <a:rPr lang="en-US" altLang="ko-KR" dirty="0" smtClean="0"/>
              <a:t>upper()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lower() </a:t>
            </a:r>
            <a:r>
              <a:rPr lang="ko-KR" altLang="en-US" dirty="0" smtClean="0"/>
              <a:t>를 호출한 다음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원본이 저장된 변수에 새 문자열을 다시 할당하여야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A023C-B734-A5AC-BAF9-263B02748EBE}"/>
              </a:ext>
            </a:extLst>
          </p:cNvPr>
          <p:cNvSpPr txBox="1"/>
          <p:nvPr/>
        </p:nvSpPr>
        <p:spPr>
          <a:xfrm>
            <a:off x="711260" y="2078841"/>
            <a:ext cx="791204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'Breakfast At Tiffany'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s.upper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'BREAKFAST AT TIFFANY'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EC85A-22F6-7078-3C4A-A183A973CBE7}"/>
              </a:ext>
            </a:extLst>
          </p:cNvPr>
          <p:cNvSpPr txBox="1"/>
          <p:nvPr/>
        </p:nvSpPr>
        <p:spPr>
          <a:xfrm>
            <a:off x="711260" y="3947279"/>
            <a:ext cx="7912040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'Breakfast At Tiffany'</a:t>
            </a:r>
          </a:p>
          <a:p>
            <a:r>
              <a:rPr lang="en-US" altLang="ko-KR" sz="1600" dirty="0"/>
              <a:t>&gt;&gt;&gt; s = </a:t>
            </a:r>
            <a:r>
              <a:rPr lang="en-US" altLang="ko-KR" sz="1600" dirty="0" err="1"/>
              <a:t>s.lower</a:t>
            </a:r>
            <a:r>
              <a:rPr lang="en-US" altLang="ko-KR" sz="1600" dirty="0"/>
              <a:t>() 		# </a:t>
            </a:r>
            <a:r>
              <a:rPr lang="ko-KR" altLang="en-US" sz="1600" dirty="0"/>
              <a:t>원본 문자열 </a:t>
            </a:r>
            <a:r>
              <a:rPr lang="en-US" altLang="ko-KR" sz="1600" dirty="0"/>
              <a:t>s</a:t>
            </a:r>
            <a:r>
              <a:rPr lang="ko-KR" altLang="en-US" sz="1600" dirty="0"/>
              <a:t>가 변경된다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'breakfast at tiffany'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022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FB621-BE66-1B3A-278B-B09AB680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 lower</a:t>
            </a:r>
            <a:r>
              <a:rPr lang="en-US" altLang="ko-KR" dirty="0"/>
              <a:t>() </a:t>
            </a:r>
            <a:r>
              <a:rPr lang="ko-KR" altLang="en-US" dirty="0"/>
              <a:t>사용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. p311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D8E15D-E612-C756-FB3F-4CB4593DA1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upper() </a:t>
            </a:r>
            <a:r>
              <a:rPr lang="ko-KR" altLang="en-US" dirty="0"/>
              <a:t>및 </a:t>
            </a:r>
            <a:r>
              <a:rPr lang="en-US" altLang="ko-KR" dirty="0"/>
              <a:t>lower() </a:t>
            </a:r>
            <a:r>
              <a:rPr lang="ko-KR" altLang="en-US" dirty="0"/>
              <a:t>메소드는 대소문자를 구분하지 않고 비교할 때 아주 유용하다</a:t>
            </a:r>
            <a:r>
              <a:rPr lang="en-US" altLang="ko-KR" dirty="0"/>
              <a:t>. </a:t>
            </a:r>
            <a:r>
              <a:rPr lang="ko-KR" altLang="en-US" dirty="0"/>
              <a:t>다음 코드에서는 문자열이 먼저 소문자로 변환되기 때문에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en-US" altLang="ko-KR" dirty="0"/>
              <a:t>yes, Yes, YES </a:t>
            </a:r>
            <a:r>
              <a:rPr lang="ko-KR" altLang="en-US" dirty="0"/>
              <a:t>중에서 어떤 것을 입력하더라도 올바르게 동작한다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4AEFED-7510-1934-AA05-8CC05DA81035}"/>
              </a:ext>
            </a:extLst>
          </p:cNvPr>
          <p:cNvSpPr txBox="1"/>
          <p:nvPr/>
        </p:nvSpPr>
        <p:spPr>
          <a:xfrm>
            <a:off x="612648" y="3154740"/>
            <a:ext cx="797255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print('</a:t>
            </a:r>
            <a:r>
              <a:rPr lang="ko-KR" altLang="en-US" sz="1600" dirty="0"/>
              <a:t>게임을 </a:t>
            </a:r>
            <a:r>
              <a:rPr lang="ko-KR" altLang="en-US" sz="1600" dirty="0" err="1"/>
              <a:t>계속하시겠어요</a:t>
            </a:r>
            <a:r>
              <a:rPr lang="en-US" altLang="ko-KR" sz="1600" dirty="0"/>
              <a:t>?')</a:t>
            </a:r>
          </a:p>
          <a:p>
            <a:r>
              <a:rPr lang="en-US" altLang="ko-KR" sz="1600" dirty="0"/>
              <a:t>response = input()</a:t>
            </a:r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response.lower</a:t>
            </a:r>
            <a:r>
              <a:rPr lang="en-US" altLang="ko-KR" sz="1600" dirty="0"/>
              <a:t>() == 'yes':</a:t>
            </a:r>
          </a:p>
          <a:p>
            <a:r>
              <a:rPr lang="en-US" altLang="ko-KR" sz="1600" dirty="0"/>
              <a:t>	print('</a:t>
            </a:r>
            <a:r>
              <a:rPr lang="ko-KR" altLang="en-US" sz="1600" dirty="0"/>
              <a:t>게임을 계속합니다</a:t>
            </a:r>
            <a:r>
              <a:rPr lang="en-US" altLang="ko-KR" sz="1600" dirty="0"/>
              <a:t>.')</a:t>
            </a:r>
          </a:p>
          <a:p>
            <a:r>
              <a:rPr lang="en-US" altLang="ko-KR" sz="1600" dirty="0"/>
              <a:t>else:</a:t>
            </a:r>
          </a:p>
          <a:p>
            <a:r>
              <a:rPr lang="en-US" altLang="ko-KR" sz="1600" dirty="0"/>
              <a:t>	print('</a:t>
            </a:r>
            <a:r>
              <a:rPr lang="ko-KR" altLang="en-US" sz="1600" dirty="0"/>
              <a:t>다음에 또 뵈요</a:t>
            </a:r>
            <a:r>
              <a:rPr lang="en-US" altLang="ko-KR" sz="1600" dirty="0"/>
              <a:t>.')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A3A3-D72A-4A02-F6D3-05E924DF6ADD}"/>
              </a:ext>
            </a:extLst>
          </p:cNvPr>
          <p:cNvSpPr txBox="1"/>
          <p:nvPr/>
        </p:nvSpPr>
        <p:spPr>
          <a:xfrm>
            <a:off x="4598924" y="4437440"/>
            <a:ext cx="3759200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게임을 </a:t>
            </a:r>
            <a:r>
              <a:rPr lang="ko-KR" altLang="en-US" sz="1600" dirty="0" err="1"/>
              <a:t>계속하시겠어요</a:t>
            </a:r>
            <a:r>
              <a:rPr lang="en-US" altLang="ko-KR" sz="1600" dirty="0"/>
              <a:t>?</a:t>
            </a:r>
          </a:p>
          <a:p>
            <a:r>
              <a:rPr lang="en-US" altLang="ko-KR" sz="1600" dirty="0"/>
              <a:t>Yes</a:t>
            </a:r>
          </a:p>
          <a:p>
            <a:r>
              <a:rPr lang="ko-KR" altLang="en-US" sz="1600" dirty="0"/>
              <a:t>게임을 계속합니다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00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7D7C-BD82-AC67-F1AE-4EC05E77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문자열 검사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p312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9339-1997-8213-6806-8224C88016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E3AD1-0095-E2D1-6806-27C77C2D0934}"/>
              </a:ext>
            </a:extLst>
          </p:cNvPr>
          <p:cNvSpPr txBox="1"/>
          <p:nvPr/>
        </p:nvSpPr>
        <p:spPr>
          <a:xfrm>
            <a:off x="574548" y="1549400"/>
            <a:ext cx="8229600" cy="501675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'HELLO'.</a:t>
            </a:r>
            <a:r>
              <a:rPr lang="en-US" altLang="ko-KR" sz="1600" dirty="0" err="1"/>
              <a:t>isupper</a:t>
            </a:r>
            <a:r>
              <a:rPr lang="en-US" altLang="ko-KR" sz="1600" dirty="0"/>
              <a:t>()	#</a:t>
            </a:r>
            <a:r>
              <a:rPr lang="ko-KR" altLang="en-US" sz="1600" dirty="0"/>
              <a:t>문자열이 대문자로만 구성되는 경우 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True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'hello'.</a:t>
            </a:r>
            <a:r>
              <a:rPr lang="en-US" altLang="ko-KR" sz="1600" dirty="0" err="1"/>
              <a:t>islower</a:t>
            </a:r>
            <a:r>
              <a:rPr lang="en-US" altLang="ko-KR" sz="1600" dirty="0"/>
              <a:t>()		#</a:t>
            </a:r>
            <a:r>
              <a:rPr lang="ko-KR" altLang="en-US" sz="1600" dirty="0"/>
              <a:t>문자열이 소문자로만 구성되는 경우 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True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'</a:t>
            </a:r>
            <a:r>
              <a:rPr lang="en-US" altLang="ko-KR" sz="1600" dirty="0" err="1"/>
              <a:t>abc</a:t>
            </a:r>
            <a:r>
              <a:rPr lang="en-US" altLang="ko-KR" sz="1600" dirty="0"/>
              <a:t>'.</a:t>
            </a:r>
            <a:r>
              <a:rPr lang="en-US" altLang="ko-KR" sz="1600" dirty="0" err="1"/>
              <a:t>isalpha</a:t>
            </a:r>
            <a:r>
              <a:rPr lang="en-US" altLang="ko-KR" sz="1600" dirty="0"/>
              <a:t>()		#</a:t>
            </a:r>
            <a:r>
              <a:rPr lang="ko-KR" altLang="en-US" sz="1600" dirty="0"/>
              <a:t>문자열이 영문자로만 구성되는 경우 </a:t>
            </a:r>
            <a:r>
              <a:rPr lang="en-US" altLang="ko-KR" sz="1600" dirty="0"/>
              <a:t>True</a:t>
            </a:r>
            <a:r>
              <a:rPr lang="ko-KR" altLang="en-US" sz="1600" dirty="0"/>
              <a:t>를 반환한다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True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'abc123'.isalpha()	#</a:t>
            </a:r>
            <a:r>
              <a:rPr lang="ko-KR" altLang="en-US" sz="1600" dirty="0"/>
              <a:t>문자열이 영문자로만 구성되는 경우 </a:t>
            </a:r>
            <a:r>
              <a:rPr lang="en-US" altLang="ko-KR" sz="1600" dirty="0"/>
              <a:t>True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False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'abc123'.isalnum()	#</a:t>
            </a:r>
            <a:r>
              <a:rPr lang="ko-KR" altLang="en-US" sz="1600" dirty="0"/>
              <a:t>문자열이 영문자와 숫자로만 구성되는 경우 </a:t>
            </a:r>
            <a:endParaRPr lang="en-US" altLang="ko-KR" sz="1600" dirty="0"/>
          </a:p>
          <a:p>
            <a:r>
              <a:rPr lang="en-US" altLang="ko-KR" sz="1600" dirty="0"/>
              <a:t>True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'123'.isdecimal()	#</a:t>
            </a:r>
            <a:r>
              <a:rPr lang="ko-KR" altLang="en-US" sz="1600" dirty="0"/>
              <a:t>문자열이 숫자로만 구성되는 경우 </a:t>
            </a:r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True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' \n'.</a:t>
            </a:r>
            <a:r>
              <a:rPr lang="en-US" altLang="ko-KR" sz="1600" dirty="0" err="1"/>
              <a:t>isspace</a:t>
            </a:r>
            <a:r>
              <a:rPr lang="en-US" altLang="ko-KR" sz="1600" dirty="0"/>
              <a:t>()		#</a:t>
            </a:r>
            <a:r>
              <a:rPr lang="ko-KR" altLang="en-US" sz="1600" dirty="0"/>
              <a:t>문자열이 공백</a:t>
            </a:r>
            <a:r>
              <a:rPr lang="en-US" altLang="ko-KR" sz="1600" dirty="0"/>
              <a:t>, </a:t>
            </a:r>
            <a:r>
              <a:rPr lang="ko-KR" altLang="en-US" sz="1600" dirty="0"/>
              <a:t>탭 및 </a:t>
            </a:r>
            <a:r>
              <a:rPr lang="ko-KR" altLang="en-US" sz="1600" dirty="0" err="1"/>
              <a:t>줄바꿈</a:t>
            </a:r>
            <a:r>
              <a:rPr lang="ko-KR" altLang="en-US" sz="1600" dirty="0"/>
              <a:t> 문자인 경우 </a:t>
            </a:r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952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1CE21-E0A7-5C8D-A78A-9F13260D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ko-KR" altLang="en-US" dirty="0" smtClean="0"/>
              <a:t>입력의 </a:t>
            </a:r>
            <a:r>
              <a:rPr lang="ko-KR" altLang="en-US" dirty="0"/>
              <a:t>유효성 </a:t>
            </a:r>
            <a:r>
              <a:rPr lang="ko-KR" altLang="en-US" dirty="0" smtClean="0"/>
              <a:t>검사하기</a:t>
            </a:r>
            <a:r>
              <a:rPr lang="en-US" altLang="ko-KR" dirty="0" smtClean="0"/>
              <a:t>. p312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DF5CE-77F6-7FC3-D69C-2819291AF5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사용자가 </a:t>
            </a:r>
            <a:r>
              <a:rPr lang="ko-KR" altLang="en-US" dirty="0"/>
              <a:t>유효한 입력을 제공할 때까지 사용자에게 암호를 반복적으로 묻는다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9401C5-6FDF-B7F7-4B43-699D3807CD42}"/>
              </a:ext>
            </a:extLst>
          </p:cNvPr>
          <p:cNvSpPr txBox="1"/>
          <p:nvPr/>
        </p:nvSpPr>
        <p:spPr>
          <a:xfrm>
            <a:off x="612648" y="2397506"/>
            <a:ext cx="8010652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while True:</a:t>
            </a:r>
          </a:p>
          <a:p>
            <a:r>
              <a:rPr lang="en-US" altLang="ko-KR" sz="1600" dirty="0"/>
              <a:t>	print('</a:t>
            </a:r>
            <a:r>
              <a:rPr lang="ko-KR" altLang="en-US" sz="1600" dirty="0"/>
              <a:t>새로운 패스워드를 </a:t>
            </a:r>
            <a:r>
              <a:rPr lang="ko-KR" altLang="en-US" sz="1600" dirty="0" err="1"/>
              <a:t>선택하시오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문자와 숫자만 가능</a:t>
            </a:r>
            <a:r>
              <a:rPr lang="en-US" altLang="ko-KR" sz="1600" dirty="0"/>
              <a:t>)')</a:t>
            </a:r>
          </a:p>
          <a:p>
            <a:r>
              <a:rPr lang="en-US" altLang="ko-KR" sz="1600" dirty="0"/>
              <a:t>	password = input()</a:t>
            </a:r>
          </a:p>
          <a:p>
            <a:r>
              <a:rPr lang="en-US" altLang="ko-KR" sz="1600" dirty="0"/>
              <a:t>	if </a:t>
            </a:r>
            <a:r>
              <a:rPr lang="en-US" altLang="ko-KR" sz="1600" dirty="0" err="1"/>
              <a:t>password.isalnum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		break</a:t>
            </a:r>
          </a:p>
          <a:p>
            <a:r>
              <a:rPr lang="en-US" altLang="ko-KR" sz="1600" dirty="0"/>
              <a:t>	print('</a:t>
            </a:r>
            <a:r>
              <a:rPr lang="ko-KR" altLang="en-US" sz="1600" dirty="0"/>
              <a:t>문자와 숫자만을 이용하여 패스워드를 </a:t>
            </a:r>
            <a:r>
              <a:rPr lang="ko-KR" altLang="en-US" sz="1600" dirty="0" err="1"/>
              <a:t>선택하시오</a:t>
            </a:r>
            <a:r>
              <a:rPr lang="en-US" altLang="ko-KR" sz="1600" dirty="0"/>
              <a:t>.')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81A258-DD30-D139-0B8E-9199A1C1CA60}"/>
              </a:ext>
            </a:extLst>
          </p:cNvPr>
          <p:cNvSpPr txBox="1"/>
          <p:nvPr/>
        </p:nvSpPr>
        <p:spPr>
          <a:xfrm>
            <a:off x="612648" y="4106866"/>
            <a:ext cx="8010652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새로운 패스워드를 </a:t>
            </a:r>
            <a:r>
              <a:rPr lang="ko-KR" altLang="en-US" sz="1600" dirty="0" err="1"/>
              <a:t>선택하시오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문자와 숫자만 가능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password7$$$</a:t>
            </a:r>
          </a:p>
          <a:p>
            <a:r>
              <a:rPr lang="ko-KR" altLang="en-US" sz="1600" dirty="0"/>
              <a:t>문자와 숫자만을 이용하여 패스워드를 </a:t>
            </a:r>
            <a:r>
              <a:rPr lang="ko-KR" altLang="en-US" sz="1600" dirty="0" err="1"/>
              <a:t>선택하시오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새로운 패스워드를 </a:t>
            </a:r>
            <a:r>
              <a:rPr lang="ko-KR" altLang="en-US" sz="1600" dirty="0" err="1"/>
              <a:t>선택하시오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문자와 숫자만 가능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password7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9599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57D7C-BD82-AC67-F1AE-4EC05E77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startswith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endswith</a:t>
            </a:r>
            <a:r>
              <a:rPr lang="en-US" altLang="ko-KR" dirty="0"/>
              <a:t>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p313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4F9339-1997-8213-6806-8224C880161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startswith</a:t>
            </a:r>
            <a:r>
              <a:rPr lang="en-US" altLang="ko-KR" dirty="0"/>
              <a:t>(s</a:t>
            </a:r>
            <a:r>
              <a:rPr lang="en-US" altLang="ko-KR" dirty="0" smtClean="0"/>
              <a:t>) :</a:t>
            </a:r>
            <a:r>
              <a:rPr lang="ko-KR" altLang="en-US" dirty="0" smtClean="0"/>
              <a:t> </a:t>
            </a:r>
            <a:r>
              <a:rPr lang="ko-KR" altLang="en-US" dirty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로 시작되는 문자열이면 </a:t>
            </a:r>
            <a:r>
              <a:rPr lang="en-US" altLang="ko-KR" dirty="0"/>
              <a:t>True</a:t>
            </a:r>
            <a:r>
              <a:rPr lang="ko-KR" altLang="en-US" dirty="0"/>
              <a:t>가 반환된다</a:t>
            </a:r>
            <a:r>
              <a:rPr lang="en-US" altLang="ko-KR" dirty="0"/>
              <a:t>. </a:t>
            </a:r>
            <a:r>
              <a:rPr lang="en-US" altLang="ko-KR" dirty="0" err="1"/>
              <a:t>endswith</a:t>
            </a:r>
            <a:r>
              <a:rPr lang="en-US" altLang="ko-KR" dirty="0"/>
              <a:t>(s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문자열 </a:t>
            </a:r>
            <a:r>
              <a:rPr lang="en-US" altLang="ko-KR" dirty="0"/>
              <a:t>s</a:t>
            </a:r>
            <a:r>
              <a:rPr lang="ko-KR" altLang="en-US" dirty="0"/>
              <a:t>로 종료되는 문자열이면 </a:t>
            </a:r>
            <a:r>
              <a:rPr lang="en-US" altLang="ko-KR" dirty="0"/>
              <a:t>True</a:t>
            </a:r>
            <a:r>
              <a:rPr lang="ko-KR" altLang="en-US" dirty="0"/>
              <a:t>가 반환된다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E3AD1-0095-E2D1-6806-27C77C2D0934}"/>
              </a:ext>
            </a:extLst>
          </p:cNvPr>
          <p:cNvSpPr txBox="1"/>
          <p:nvPr/>
        </p:nvSpPr>
        <p:spPr>
          <a:xfrm>
            <a:off x="612648" y="2639380"/>
            <a:ext cx="7909052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'Breakfast At Tiffany'.</a:t>
            </a:r>
            <a:r>
              <a:rPr lang="en-US" altLang="ko-KR" sz="1600" dirty="0" err="1"/>
              <a:t>startswith</a:t>
            </a:r>
            <a:r>
              <a:rPr lang="en-US" altLang="ko-KR" sz="1600" dirty="0"/>
              <a:t>('Breakfast')</a:t>
            </a:r>
          </a:p>
          <a:p>
            <a:r>
              <a:rPr lang="en-US" altLang="ko-KR" sz="1600" dirty="0"/>
              <a:t>True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'Breakfast At Tiffany'.</a:t>
            </a:r>
            <a:r>
              <a:rPr lang="en-US" altLang="ko-KR" sz="1600" dirty="0" err="1"/>
              <a:t>endswith</a:t>
            </a:r>
            <a:r>
              <a:rPr lang="en-US" altLang="ko-KR" sz="1600" dirty="0"/>
              <a:t>('Tiffany')</a:t>
            </a:r>
          </a:p>
          <a:p>
            <a:r>
              <a:rPr lang="en-US" altLang="ko-KR" sz="1600" dirty="0"/>
              <a:t>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224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F9EEC1-418F-4BF3-F308-B1E57DE7B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/>
              <a:t>소스 파일 </a:t>
            </a:r>
            <a:r>
              <a:rPr lang="ko-KR" altLang="en-US" dirty="0" smtClean="0"/>
              <a:t>확인하기</a:t>
            </a:r>
            <a:r>
              <a:rPr lang="en-US" altLang="ko-KR" dirty="0" smtClean="0"/>
              <a:t>. p313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36641E-5096-F00A-51DC-6DDEF860A87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사용자가 입력한 문자열이 파이썬 소스 파일 이름인지를 검사하려면 다음과 같이 하면 될 것이다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F0DBA-5BD0-36AC-8BC3-32139F91559F}"/>
              </a:ext>
            </a:extLst>
          </p:cNvPr>
          <p:cNvSpPr txBox="1"/>
          <p:nvPr/>
        </p:nvSpPr>
        <p:spPr>
          <a:xfrm>
            <a:off x="612648" y="2592927"/>
            <a:ext cx="7985252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s = input('</a:t>
            </a:r>
            <a:r>
              <a:rPr lang="ko-KR" altLang="en-US" sz="1600" dirty="0"/>
              <a:t>파이썬 소스 파일 이름을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')</a:t>
            </a:r>
          </a:p>
          <a:p>
            <a:r>
              <a:rPr lang="en-US" altLang="ko-KR" sz="1600" dirty="0"/>
              <a:t>if </a:t>
            </a:r>
            <a:r>
              <a:rPr lang="en-US" altLang="ko-KR" sz="1600" dirty="0" err="1"/>
              <a:t>s.endswith</a:t>
            </a:r>
            <a:r>
              <a:rPr lang="en-US" altLang="ko-KR" sz="1600" dirty="0"/>
              <a:t>('.</a:t>
            </a:r>
            <a:r>
              <a:rPr lang="en-US" altLang="ko-KR" sz="1600" dirty="0" err="1"/>
              <a:t>py</a:t>
            </a:r>
            <a:r>
              <a:rPr lang="en-US" altLang="ko-KR" sz="1600" dirty="0"/>
              <a:t>'):</a:t>
            </a:r>
          </a:p>
          <a:p>
            <a:r>
              <a:rPr lang="en-US" altLang="ko-KR" sz="1600" dirty="0"/>
              <a:t>	print('</a:t>
            </a:r>
            <a:r>
              <a:rPr lang="ko-KR" altLang="en-US" sz="1600" dirty="0"/>
              <a:t>올바른 파일 이름입니다</a:t>
            </a:r>
            <a:r>
              <a:rPr lang="en-US" altLang="ko-KR" sz="1600" dirty="0"/>
              <a:t>')</a:t>
            </a:r>
          </a:p>
          <a:p>
            <a:r>
              <a:rPr lang="en-US" altLang="ko-KR" sz="1600" dirty="0"/>
              <a:t>else :</a:t>
            </a:r>
          </a:p>
          <a:p>
            <a:r>
              <a:rPr lang="en-US" altLang="ko-KR" sz="1600" dirty="0"/>
              <a:t>	print('</a:t>
            </a:r>
            <a:r>
              <a:rPr lang="ko-KR" altLang="en-US" sz="1600" dirty="0"/>
              <a:t>올바른 파일 이름이 아닙니다</a:t>
            </a:r>
            <a:r>
              <a:rPr lang="en-US" altLang="ko-KR" sz="1600" dirty="0"/>
              <a:t>.')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80C4A1-F178-C3CB-1837-7F452D5D75A7}"/>
              </a:ext>
            </a:extLst>
          </p:cNvPr>
          <p:cNvSpPr txBox="1"/>
          <p:nvPr/>
        </p:nvSpPr>
        <p:spPr>
          <a:xfrm>
            <a:off x="3962400" y="4106866"/>
            <a:ext cx="4635500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파이썬 소스 파일 이름을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aaa.py</a:t>
            </a:r>
          </a:p>
          <a:p>
            <a:r>
              <a:rPr lang="ko-KR" altLang="en-US" sz="1600" dirty="0"/>
              <a:t>올바른 파일 이름입니다</a:t>
            </a:r>
          </a:p>
        </p:txBody>
      </p:sp>
    </p:spTree>
    <p:extLst>
      <p:ext uri="{BB962C8B-B14F-4D97-AF65-F5344CB8AC3E}">
        <p14:creationId xmlns:p14="http://schemas.microsoft.com/office/powerpoint/2010/main" val="141585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문자열 </a:t>
            </a:r>
            <a:r>
              <a:rPr lang="ko-KR" altLang="en-US" dirty="0" smtClean="0"/>
              <a:t>처리하기</a:t>
            </a:r>
            <a:r>
              <a:rPr lang="en-US" altLang="ko-KR" dirty="0" smtClean="0"/>
              <a:t>. p303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FAB1F-0CF3-4725-9D9A-4B249278D8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컴퓨터는 근본적으로 숫자를 처리하는 기계이지만 인간을 상대하여야 하기 때문에 텍스트를 처리하는 작업도 무척 중요하다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문자열 함수를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이용</a:t>
            </a:r>
            <a:endParaRPr lang="en-US" altLang="ko-KR" dirty="0" smtClean="0"/>
          </a:p>
          <a:p>
            <a:r>
              <a:rPr lang="en-US" altLang="ko-KR" dirty="0" err="1" smtClean="0"/>
              <a:t>BeautifulSoup</a:t>
            </a:r>
            <a:r>
              <a:rPr lang="en-US" altLang="ko-KR" dirty="0"/>
              <a:t>, csv</a:t>
            </a:r>
            <a:r>
              <a:rPr lang="ko-KR" altLang="en-US" dirty="0"/>
              <a:t>와 같은 </a:t>
            </a:r>
            <a:r>
              <a:rPr lang="ko-KR" altLang="en-US" dirty="0" smtClean="0"/>
              <a:t>라이브러리를 사용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6CFC55B-A793-4762-B7B9-8C1428634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975" y="2401887"/>
            <a:ext cx="3525211" cy="9763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F04DFF7-F0C8-46BE-828B-2C7656D28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5129" y="4341906"/>
            <a:ext cx="3150057" cy="188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D1DFA-340A-4D2C-8368-1D4C82C7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</a:t>
            </a:r>
            <a:r>
              <a:rPr lang="ko-KR" altLang="en-US" dirty="0"/>
              <a:t>로 문자열 </a:t>
            </a:r>
            <a:r>
              <a:rPr lang="ko-KR" altLang="en-US" dirty="0" smtClean="0"/>
              <a:t>분해하기</a:t>
            </a:r>
            <a:r>
              <a:rPr lang="en-US" altLang="ko-KR" dirty="0" smtClean="0"/>
              <a:t>. p313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CFC4D-DFD9-F0D9-358F-594C9B04F4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주어진 </a:t>
            </a:r>
            <a:r>
              <a:rPr lang="ko-KR" altLang="en-US" dirty="0" err="1"/>
              <a:t>분</a:t>
            </a:r>
            <a:r>
              <a:rPr lang="ko-KR" altLang="en-US" dirty="0" err="1" smtClean="0"/>
              <a:t>리자를</a:t>
            </a:r>
            <a:r>
              <a:rPr lang="ko-KR" altLang="en-US" dirty="0" smtClean="0"/>
              <a:t> </a:t>
            </a:r>
            <a:r>
              <a:rPr lang="ko-KR" altLang="en-US" dirty="0"/>
              <a:t>이용하여 문자열을 토큰들의 리스트로 </a:t>
            </a:r>
            <a:r>
              <a:rPr lang="ko-KR" altLang="en-US" dirty="0" smtClean="0"/>
              <a:t>반환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1F15EF-CFC8-204B-F252-DA7536CADA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791"/>
          <a:stretch/>
        </p:blipFill>
        <p:spPr>
          <a:xfrm>
            <a:off x="1148324" y="1978275"/>
            <a:ext cx="5760476" cy="1474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06D00-E4D0-97BD-18A8-B7BA5C40F059}"/>
              </a:ext>
            </a:extLst>
          </p:cNvPr>
          <p:cNvSpPr txBox="1"/>
          <p:nvPr/>
        </p:nvSpPr>
        <p:spPr>
          <a:xfrm>
            <a:off x="720224" y="3615050"/>
            <a:ext cx="7890376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'Welcome to Python'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s.split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/>
              <a:t>['Welcome', 'to', 'Python']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EA8E8B-3544-2FFC-4805-57AEAC2AF879}"/>
              </a:ext>
            </a:extLst>
          </p:cNvPr>
          <p:cNvSpPr txBox="1"/>
          <p:nvPr/>
        </p:nvSpPr>
        <p:spPr>
          <a:xfrm>
            <a:off x="720224" y="4563948"/>
            <a:ext cx="7890376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'Hello, World!'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s.split</a:t>
            </a:r>
            <a:r>
              <a:rPr lang="en-US" altLang="ko-KR" sz="1600" dirty="0"/>
              <a:t>(',')</a:t>
            </a:r>
          </a:p>
          <a:p>
            <a:r>
              <a:rPr lang="en-US" altLang="ko-KR" sz="1600" dirty="0"/>
              <a:t>['Hello', ' </a:t>
            </a:r>
            <a:r>
              <a:rPr lang="en-US" altLang="ko-KR" sz="1600" dirty="0" smtClean="0"/>
              <a:t> World</a:t>
            </a:r>
            <a:r>
              <a:rPr lang="en-US" altLang="ko-KR" sz="1600" dirty="0"/>
              <a:t>!']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CEE166-F864-FB26-C9B7-156EF2F8BC43}"/>
              </a:ext>
            </a:extLst>
          </p:cNvPr>
          <p:cNvSpPr txBox="1"/>
          <p:nvPr/>
        </p:nvSpPr>
        <p:spPr>
          <a:xfrm>
            <a:off x="720224" y="5526513"/>
            <a:ext cx="7890376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'Hello, World!'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s.split</a:t>
            </a:r>
            <a:r>
              <a:rPr lang="en-US" altLang="ko-KR" sz="1600" dirty="0" smtClean="0"/>
              <a:t>(',  ')		# </a:t>
            </a:r>
            <a:r>
              <a:rPr lang="ko-KR" altLang="en-US" sz="1600" dirty="0" smtClean="0"/>
              <a:t>공백까지 제거</a:t>
            </a:r>
            <a:endParaRPr lang="en-US" altLang="ko-KR" sz="1600" dirty="0"/>
          </a:p>
          <a:p>
            <a:r>
              <a:rPr lang="en-US" altLang="ko-KR" sz="1600" dirty="0"/>
              <a:t>['Hello', 'World!']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0355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D1DFA-340A-4D2C-8368-1D4C82C7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</a:t>
            </a:r>
            <a:r>
              <a:rPr lang="ko-KR" altLang="en-US" dirty="0"/>
              <a:t>로 문자열 </a:t>
            </a:r>
            <a:r>
              <a:rPr lang="ko-KR" altLang="en-US" dirty="0" smtClean="0"/>
              <a:t>분해하기</a:t>
            </a:r>
            <a:r>
              <a:rPr lang="en-US" altLang="ko-KR" dirty="0" smtClean="0"/>
              <a:t>. p314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CFC4D-DFD9-F0D9-358F-594C9B04F4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여러 줄로 이루어진 문자열을 한 </a:t>
            </a:r>
            <a:r>
              <a:rPr lang="ko-KR" altLang="en-US" dirty="0" err="1"/>
              <a:t>줄씩</a:t>
            </a:r>
            <a:r>
              <a:rPr lang="ko-KR" altLang="en-US" dirty="0"/>
              <a:t> 분리하는데도 </a:t>
            </a:r>
            <a:r>
              <a:rPr lang="en-US" altLang="ko-KR" dirty="0"/>
              <a:t>split</a:t>
            </a:r>
            <a:r>
              <a:rPr lang="en-US" altLang="ko-KR" dirty="0" smtClean="0"/>
              <a:t>()</a:t>
            </a:r>
            <a:r>
              <a:rPr lang="ko-KR" altLang="en-US" dirty="0" smtClean="0"/>
              <a:t> 사용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26D461-F287-92AC-8AC0-816085CB607A}"/>
              </a:ext>
            </a:extLst>
          </p:cNvPr>
          <p:cNvSpPr txBox="1"/>
          <p:nvPr/>
        </p:nvSpPr>
        <p:spPr>
          <a:xfrm>
            <a:off x="612648" y="2166203"/>
            <a:ext cx="8010652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lyric = '''Silent night, holy night</a:t>
            </a:r>
          </a:p>
          <a:p>
            <a:r>
              <a:rPr lang="en-US" altLang="ko-KR" sz="1600" dirty="0"/>
              <a:t>All is calm, all is bright</a:t>
            </a:r>
          </a:p>
          <a:p>
            <a:r>
              <a:rPr lang="en-US" altLang="ko-KR" sz="1600" dirty="0"/>
              <a:t>'Round yon virgin Mother and Child</a:t>
            </a:r>
          </a:p>
          <a:p>
            <a:r>
              <a:rPr lang="en-US" altLang="ko-KR" sz="1600" dirty="0"/>
              <a:t>Holy infant so tender and mild</a:t>
            </a:r>
          </a:p>
          <a:p>
            <a:r>
              <a:rPr lang="en-US" altLang="ko-KR" sz="1600" dirty="0"/>
              <a:t>Sleep in heavenly peace'''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lyric.split</a:t>
            </a:r>
            <a:r>
              <a:rPr lang="en-US" altLang="ko-KR" sz="1600" dirty="0"/>
              <a:t>('\n')</a:t>
            </a:r>
          </a:p>
          <a:p>
            <a:r>
              <a:rPr lang="en-US" altLang="ko-KR" sz="1600" dirty="0"/>
              <a:t>['Silent night, holy night', 'All is calm, all is bright', ''Round yon virgin Mother and Child', 'Holy infant so tender and mild', 'Sleep in heavenly peace']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4142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1405A-2314-E599-9073-26F54E22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join()</a:t>
            </a:r>
            <a:r>
              <a:rPr lang="ko-KR" altLang="en-US" dirty="0"/>
              <a:t>으로 문자열 </a:t>
            </a:r>
            <a:r>
              <a:rPr lang="ko-KR" altLang="en-US" dirty="0" smtClean="0"/>
              <a:t>합치기</a:t>
            </a:r>
            <a:r>
              <a:rPr lang="en-US" altLang="ko-KR" dirty="0" smtClean="0"/>
              <a:t>. p315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EEE40-B6CE-CC76-4DAA-3BE985CA30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 </a:t>
            </a:r>
            <a:r>
              <a:rPr lang="ko-KR" altLang="en-US" dirty="0"/>
              <a:t>리스트를 전달받아 접착제 문자를 중간에 넣어서 문자열을 결합한다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46173-E5EB-6AEC-1279-6CAD3183881E}"/>
              </a:ext>
            </a:extLst>
          </p:cNvPr>
          <p:cNvSpPr txBox="1"/>
          <p:nvPr/>
        </p:nvSpPr>
        <p:spPr>
          <a:xfrm>
            <a:off x="655977" y="2420950"/>
            <a:ext cx="8110071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'-'.join(['apple', 'grape', 'banana'])</a:t>
            </a:r>
          </a:p>
          <a:p>
            <a:r>
              <a:rPr lang="en-US" altLang="ko-KR" sz="1600" dirty="0"/>
              <a:t>'apple-grape-banana’</a:t>
            </a:r>
          </a:p>
          <a:p>
            <a:endParaRPr lang="en-US" altLang="ko-KR" sz="1600" dirty="0"/>
          </a:p>
          <a:p>
            <a:r>
              <a:rPr lang="en-US" altLang="ko-KR" sz="1600" dirty="0"/>
              <a:t>&gt;&gt;&gt; ' '.join(['My', 'name', 'is', 'Kim'])</a:t>
            </a:r>
          </a:p>
          <a:p>
            <a:r>
              <a:rPr lang="en-US" altLang="ko-KR" sz="1600" dirty="0"/>
              <a:t>'My name is Kim'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7F08C4-942C-F83D-A34A-355843CC2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0" y="3848100"/>
            <a:ext cx="6607705" cy="1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28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1405A-2314-E599-9073-26F54E22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join()</a:t>
            </a:r>
            <a:r>
              <a:rPr lang="ko-KR" altLang="en-US" dirty="0"/>
              <a:t>으로 문자열 </a:t>
            </a:r>
            <a:r>
              <a:rPr lang="ko-KR" altLang="en-US" dirty="0" smtClean="0"/>
              <a:t>합치기</a:t>
            </a:r>
            <a:r>
              <a:rPr lang="en-US" altLang="ko-KR" dirty="0" smtClean="0"/>
              <a:t>. p315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EEE40-B6CE-CC76-4DAA-3BE985CA307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전화번호에서 ‘</a:t>
            </a:r>
            <a:r>
              <a:rPr lang="en-US" altLang="ko-KR" dirty="0"/>
              <a:t>.’ </a:t>
            </a:r>
            <a:r>
              <a:rPr lang="ko-KR" altLang="en-US" dirty="0"/>
              <a:t>문자 대신에 ‘</a:t>
            </a:r>
            <a:r>
              <a:rPr lang="en-US" altLang="ko-KR" dirty="0"/>
              <a:t>-’ </a:t>
            </a:r>
            <a:r>
              <a:rPr lang="ko-KR" altLang="en-US" dirty="0"/>
              <a:t>문자를 </a:t>
            </a:r>
            <a:r>
              <a:rPr lang="ko-KR" altLang="en-US" dirty="0" smtClean="0"/>
              <a:t>사용하도록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800" b="0" i="0" u="none" strike="noStrike" baseline="0" dirty="0" smtClean="0">
                <a:latin typeface="YDVYMjOStd12"/>
              </a:rPr>
              <a:t>문자들을 </a:t>
            </a:r>
            <a:r>
              <a:rPr lang="ko-KR" altLang="en-US" sz="1800" b="0" i="0" u="none" strike="noStrike" baseline="0" dirty="0">
                <a:latin typeface="YDVYMjOStd12"/>
              </a:rPr>
              <a:t>모아서 다시 문자열로 만들 때도 </a:t>
            </a:r>
            <a:r>
              <a:rPr lang="en-US" altLang="ko-KR" sz="1800" b="0" i="0" u="none" strike="noStrike" baseline="0" dirty="0">
                <a:latin typeface="YDVYMjOStd12"/>
              </a:rPr>
              <a:t>join()</a:t>
            </a:r>
            <a:r>
              <a:rPr lang="ko-KR" altLang="en-US" sz="1800" b="0" i="0" u="none" strike="noStrike" baseline="0" dirty="0">
                <a:latin typeface="YDVYMjOStd12"/>
              </a:rPr>
              <a:t>을 사용한다</a:t>
            </a:r>
            <a:r>
              <a:rPr lang="en-US" altLang="ko-KR" sz="1800" b="0" i="0" u="none" strike="noStrike" baseline="0" dirty="0" smtClean="0">
                <a:latin typeface="YDVYMjOStd12"/>
              </a:rPr>
              <a:t>.</a:t>
            </a:r>
          </a:p>
          <a:p>
            <a:endParaRPr lang="en-US" altLang="ko-KR" sz="1800" dirty="0">
              <a:latin typeface="YDVYMjOStd12"/>
            </a:endParaRPr>
          </a:p>
          <a:p>
            <a:endParaRPr lang="en-US" altLang="ko-KR" sz="1800" dirty="0" smtClean="0">
              <a:latin typeface="YDVYMjOStd12"/>
            </a:endParaRPr>
          </a:p>
          <a:p>
            <a:endParaRPr lang="en-US" altLang="ko-KR" sz="1800" dirty="0">
              <a:latin typeface="YDVYMjOStd12"/>
            </a:endParaRPr>
          </a:p>
          <a:p>
            <a:endParaRPr lang="en-US" altLang="ko-KR" sz="1800" dirty="0" smtClean="0">
              <a:latin typeface="YDVYMjOStd12"/>
            </a:endParaRPr>
          </a:p>
          <a:p>
            <a:endParaRPr lang="en-US" altLang="ko-KR" sz="1800" dirty="0">
              <a:latin typeface="YDVYMjOStd12"/>
            </a:endParaRPr>
          </a:p>
          <a:p>
            <a:r>
              <a:rPr lang="en-US" altLang="ko-KR" dirty="0"/>
              <a:t>split()</a:t>
            </a:r>
            <a:r>
              <a:rPr lang="ko-KR" altLang="en-US" dirty="0"/>
              <a:t>와 </a:t>
            </a:r>
            <a:r>
              <a:rPr lang="en-US" altLang="ko-KR" dirty="0"/>
              <a:t>join()</a:t>
            </a:r>
            <a:r>
              <a:rPr lang="ko-KR" altLang="en-US" dirty="0"/>
              <a:t>을 함께 사용하면 문자열 중에서 필요 없는 공백을 제거할 수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E46173-E5EB-6AEC-1279-6CAD3183881E}"/>
              </a:ext>
            </a:extLst>
          </p:cNvPr>
          <p:cNvSpPr txBox="1"/>
          <p:nvPr/>
        </p:nvSpPr>
        <p:spPr>
          <a:xfrm>
            <a:off x="782977" y="2043931"/>
            <a:ext cx="784032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'-'.join('010.1234.5678'.split('.'))</a:t>
            </a:r>
          </a:p>
          <a:p>
            <a:r>
              <a:rPr lang="en-US" altLang="ko-KR" sz="1600" dirty="0"/>
              <a:t>'010-1234-5678'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4EBFAE-D772-1AF2-61B1-111B981E17EE}"/>
              </a:ext>
            </a:extLst>
          </p:cNvPr>
          <p:cNvSpPr txBox="1"/>
          <p:nvPr/>
        </p:nvSpPr>
        <p:spPr>
          <a:xfrm>
            <a:off x="782977" y="3199437"/>
            <a:ext cx="7840323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'hello world'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clist</a:t>
            </a:r>
            <a:r>
              <a:rPr lang="en-US" altLang="ko-KR" sz="1600" dirty="0"/>
              <a:t> = list(s)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clist</a:t>
            </a:r>
            <a:endParaRPr lang="en-US" altLang="ko-KR" sz="1600" dirty="0"/>
          </a:p>
          <a:p>
            <a:r>
              <a:rPr lang="en-US" altLang="ko-KR" sz="1600" dirty="0"/>
              <a:t>['h', 'e', 'l', 'l', 'o', ' ', 'w', 'o', 'r', 'l', 'd'] </a:t>
            </a:r>
          </a:p>
          <a:p>
            <a:r>
              <a:rPr lang="en-US" altLang="ko-KR" sz="1600" dirty="0"/>
              <a:t>&gt;&gt;&gt; ''.join(</a:t>
            </a:r>
            <a:r>
              <a:rPr lang="en-US" altLang="ko-KR" sz="1600" dirty="0" err="1"/>
              <a:t>clist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'hello world'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E46173-E5EB-6AEC-1279-6CAD3183881E}"/>
              </a:ext>
            </a:extLst>
          </p:cNvPr>
          <p:cNvSpPr txBox="1"/>
          <p:nvPr/>
        </p:nvSpPr>
        <p:spPr>
          <a:xfrm>
            <a:off x="782977" y="5688831"/>
            <a:ext cx="784032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' '.join('Actions \n\t speak louder   than </a:t>
            </a:r>
            <a:r>
              <a:rPr lang="en-US" altLang="ko-KR" sz="1600" dirty="0" err="1"/>
              <a:t>words'.split</a:t>
            </a:r>
            <a:r>
              <a:rPr lang="en-US" altLang="ko-KR" sz="1600" dirty="0"/>
              <a:t>())</a:t>
            </a:r>
          </a:p>
          <a:p>
            <a:r>
              <a:rPr lang="en-US" altLang="ko-KR" sz="1600" dirty="0"/>
              <a:t>'Actions speak louder than words’</a:t>
            </a:r>
          </a:p>
        </p:txBody>
      </p:sp>
    </p:spTree>
    <p:extLst>
      <p:ext uri="{BB962C8B-B14F-4D97-AF65-F5344CB8AC3E}">
        <p14:creationId xmlns:p14="http://schemas.microsoft.com/office/powerpoint/2010/main" val="9444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E425FD-515E-BB24-1315-381FF978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strip()</a:t>
            </a:r>
            <a:r>
              <a:rPr lang="ko-KR" altLang="en-US" dirty="0"/>
              <a:t>으로 공백 문자 </a:t>
            </a:r>
            <a:r>
              <a:rPr lang="ko-KR" altLang="en-US" dirty="0" smtClean="0"/>
              <a:t>제거하기</a:t>
            </a:r>
            <a:r>
              <a:rPr lang="en-US" altLang="ko-KR" dirty="0" smtClean="0"/>
              <a:t>. p316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57692-7410-C86D-A04B-D61A64A951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왼쪽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오른쪽</a:t>
            </a:r>
            <a:r>
              <a:rPr lang="en-US" altLang="ko-KR" dirty="0" smtClean="0"/>
              <a:t>, </a:t>
            </a:r>
            <a:r>
              <a:rPr lang="ko-KR" altLang="en-US" dirty="0" smtClean="0"/>
              <a:t>또는 양쪽에서 </a:t>
            </a:r>
            <a:r>
              <a:rPr lang="ko-KR" altLang="en-US" dirty="0" err="1" smtClean="0"/>
              <a:t>공백문자</a:t>
            </a:r>
            <a:r>
              <a:rPr lang="en-US" altLang="ko-KR" dirty="0" smtClean="0"/>
              <a:t>(</a:t>
            </a:r>
            <a:r>
              <a:rPr lang="ko-KR" altLang="en-US" dirty="0" smtClean="0"/>
              <a:t>공백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탭</a:t>
            </a:r>
            <a:r>
              <a:rPr lang="en-US" altLang="ko-KR" dirty="0"/>
              <a:t>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개행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제거</a:t>
            </a:r>
            <a:endParaRPr lang="en-US" altLang="ko-KR" dirty="0" smtClean="0"/>
          </a:p>
          <a:p>
            <a:r>
              <a:rPr lang="en-US" altLang="ko-KR" dirty="0" smtClean="0"/>
              <a:t>strip(), </a:t>
            </a:r>
            <a:r>
              <a:rPr lang="en-US" altLang="ko-KR" dirty="0" err="1" smtClean="0"/>
              <a:t>lstrip</a:t>
            </a:r>
            <a:r>
              <a:rPr lang="en-US" altLang="ko-KR" dirty="0" smtClean="0"/>
              <a:t>(), </a:t>
            </a:r>
            <a:r>
              <a:rPr lang="en-US" altLang="ko-KR" dirty="0" err="1" smtClean="0"/>
              <a:t>rstrip</a:t>
            </a:r>
            <a:r>
              <a:rPr lang="en-US" altLang="ko-KR" dirty="0" smtClean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E0630-64CD-02AE-2B1E-D439BE6CA5DE}"/>
              </a:ext>
            </a:extLst>
          </p:cNvPr>
          <p:cNvSpPr txBox="1"/>
          <p:nvPr/>
        </p:nvSpPr>
        <p:spPr>
          <a:xfrm>
            <a:off x="612648" y="3349877"/>
            <a:ext cx="7909052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 Hello, World! 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s.strip</a:t>
            </a:r>
            <a:r>
              <a:rPr lang="en-US" altLang="ko-KR" sz="1600" dirty="0"/>
              <a:t>() </a:t>
            </a:r>
          </a:p>
          <a:p>
            <a:r>
              <a:rPr lang="en-US" altLang="ko-KR" sz="1600" dirty="0"/>
              <a:t>'Hello, World!'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6156A0-38AA-27D3-48F3-45AB0F1CF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0372"/>
          <a:stretch/>
        </p:blipFill>
        <p:spPr>
          <a:xfrm>
            <a:off x="3581400" y="1972095"/>
            <a:ext cx="4910477" cy="1254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5E0630-64CD-02AE-2B1E-D439BE6CA5DE}"/>
              </a:ext>
            </a:extLst>
          </p:cNvPr>
          <p:cNvSpPr txBox="1"/>
          <p:nvPr/>
        </p:nvSpPr>
        <p:spPr>
          <a:xfrm>
            <a:off x="628396" y="4328282"/>
            <a:ext cx="7893304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'###$$$this is example$$$###'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s.strip</a:t>
            </a:r>
            <a:r>
              <a:rPr lang="en-US" altLang="ko-KR" sz="1600" dirty="0"/>
              <a:t>('#$') </a:t>
            </a:r>
          </a:p>
          <a:p>
            <a:r>
              <a:rPr lang="en-US" altLang="ko-KR" sz="1600" dirty="0"/>
              <a:t>'this is example'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765248-152A-A4E3-686C-174D605B9080}"/>
              </a:ext>
            </a:extLst>
          </p:cNvPr>
          <p:cNvSpPr txBox="1"/>
          <p:nvPr/>
        </p:nvSpPr>
        <p:spPr>
          <a:xfrm>
            <a:off x="628396" y="5306687"/>
            <a:ext cx="7893304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'###$$$this is example$$$###'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s.lstrip</a:t>
            </a:r>
            <a:r>
              <a:rPr lang="en-US" altLang="ko-KR" sz="1600" dirty="0"/>
              <a:t>('#') </a:t>
            </a:r>
          </a:p>
          <a:p>
            <a:r>
              <a:rPr lang="en-US" altLang="ko-KR" sz="1600" dirty="0"/>
              <a:t>'$$$this is example$$$###'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s.rstrip</a:t>
            </a:r>
            <a:r>
              <a:rPr lang="en-US" altLang="ko-KR" sz="1600" dirty="0"/>
              <a:t>('#') </a:t>
            </a:r>
          </a:p>
          <a:p>
            <a:r>
              <a:rPr lang="en-US" altLang="ko-KR" sz="1600" dirty="0"/>
              <a:t>'###$$$this is example$$$'</a:t>
            </a:r>
          </a:p>
        </p:txBody>
      </p:sp>
    </p:spTree>
    <p:extLst>
      <p:ext uri="{BB962C8B-B14F-4D97-AF65-F5344CB8AC3E}">
        <p14:creationId xmlns:p14="http://schemas.microsoft.com/office/powerpoint/2010/main" val="120518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D58FBA-230B-8739-16FD-2CCF5486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ord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chr() 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. p316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50B67-1420-6691-1FFE-A9A0257316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498600"/>
            <a:ext cx="8153400" cy="514350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ord</a:t>
            </a:r>
            <a:r>
              <a:rPr lang="en-US" altLang="ko-KR" dirty="0"/>
              <a:t>() </a:t>
            </a:r>
            <a:r>
              <a:rPr lang="ko-KR" altLang="en-US" dirty="0" smtClean="0"/>
              <a:t>함수 </a:t>
            </a:r>
            <a:r>
              <a:rPr lang="en-US" altLang="ko-KR" dirty="0" smtClean="0"/>
              <a:t>:  </a:t>
            </a:r>
            <a:r>
              <a:rPr lang="ko-KR" altLang="en-US" dirty="0" smtClean="0"/>
              <a:t>문자의 </a:t>
            </a:r>
            <a:r>
              <a:rPr lang="ko-KR" altLang="en-US" dirty="0" err="1"/>
              <a:t>코드값을</a:t>
            </a:r>
            <a:r>
              <a:rPr lang="ko-KR" altLang="en-US" dirty="0"/>
              <a:t> </a:t>
            </a:r>
            <a:r>
              <a:rPr lang="ko-KR" altLang="en-US" dirty="0" smtClean="0"/>
              <a:t>가져온다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chr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코드 값 </a:t>
            </a:r>
            <a:r>
              <a:rPr lang="en-US" altLang="ko-KR" dirty="0"/>
              <a:t>n</a:t>
            </a:r>
            <a:r>
              <a:rPr lang="ko-KR" altLang="en-US" dirty="0"/>
              <a:t>을 전달하면</a:t>
            </a:r>
            <a:r>
              <a:rPr lang="en-US" altLang="ko-KR" dirty="0"/>
              <a:t>, n</a:t>
            </a:r>
            <a:r>
              <a:rPr lang="ko-KR" altLang="en-US" dirty="0"/>
              <a:t>에 해당하는 문자를 반환한다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/>
              <a:t>len</a:t>
            </a:r>
            <a:r>
              <a:rPr lang="en-US" altLang="ko-KR" dirty="0"/>
              <a:t>(s)</a:t>
            </a:r>
            <a:r>
              <a:rPr lang="ko-KR" altLang="en-US" dirty="0"/>
              <a:t>는 문자열의 길이를 반환한다</a:t>
            </a:r>
            <a:r>
              <a:rPr lang="en-US" altLang="ko-KR" dirty="0" smtClean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str</a:t>
            </a:r>
            <a:r>
              <a:rPr lang="en-US" altLang="ko-KR" dirty="0"/>
              <a:t>(</a:t>
            </a:r>
            <a:r>
              <a:rPr lang="en-US" altLang="ko-KR" dirty="0" err="1"/>
              <a:t>obj</a:t>
            </a:r>
            <a:r>
              <a:rPr lang="en-US" altLang="ko-KR" dirty="0"/>
              <a:t>)</a:t>
            </a:r>
            <a:r>
              <a:rPr lang="ko-KR" altLang="en-US" dirty="0"/>
              <a:t>은 객체의 문자열 표현을 반환한다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D907A-2367-2423-77E9-4E1B4690627A}"/>
              </a:ext>
            </a:extLst>
          </p:cNvPr>
          <p:cNvSpPr txBox="1"/>
          <p:nvPr/>
        </p:nvSpPr>
        <p:spPr>
          <a:xfrm>
            <a:off x="782977" y="1891531"/>
            <a:ext cx="7802223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('a')</a:t>
            </a:r>
          </a:p>
          <a:p>
            <a:r>
              <a:rPr lang="en-US" altLang="ko-KR" sz="1600" dirty="0"/>
              <a:t>97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ord</a:t>
            </a:r>
            <a:r>
              <a:rPr lang="en-US" altLang="ko-KR" sz="1600" dirty="0"/>
              <a:t>('</a:t>
            </a:r>
            <a:r>
              <a:rPr lang="ko-KR" altLang="en-US" sz="1600" dirty="0"/>
              <a:t>가</a:t>
            </a:r>
            <a:r>
              <a:rPr lang="en-US" altLang="ko-KR" sz="1600" dirty="0" smtClean="0"/>
              <a:t>')	# </a:t>
            </a:r>
            <a:r>
              <a:rPr lang="ko-KR" altLang="en-US" sz="1600" dirty="0" smtClean="0"/>
              <a:t>알파벳이 아니면 유니코드 값을 반환</a:t>
            </a:r>
            <a:endParaRPr lang="en-US" altLang="ko-KR" sz="1600" dirty="0"/>
          </a:p>
          <a:p>
            <a:r>
              <a:rPr lang="en-US" altLang="ko-KR" sz="1600" dirty="0"/>
              <a:t>44032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7D215-3ABE-FD90-95EA-F675230F16F8}"/>
              </a:ext>
            </a:extLst>
          </p:cNvPr>
          <p:cNvSpPr txBox="1"/>
          <p:nvPr/>
        </p:nvSpPr>
        <p:spPr>
          <a:xfrm>
            <a:off x="782977" y="3460365"/>
            <a:ext cx="7802223" cy="10772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chr(97) </a:t>
            </a:r>
          </a:p>
          <a:p>
            <a:r>
              <a:rPr lang="en-US" altLang="ko-KR" sz="1600" dirty="0"/>
              <a:t>'a' </a:t>
            </a:r>
          </a:p>
          <a:p>
            <a:r>
              <a:rPr lang="en-US" altLang="ko-KR" sz="1600" dirty="0"/>
              <a:t>&gt;&gt;&gt; chr(44032) </a:t>
            </a:r>
          </a:p>
          <a:p>
            <a:r>
              <a:rPr lang="en-US" altLang="ko-KR" sz="1600" dirty="0"/>
              <a:t>'</a:t>
            </a:r>
            <a:r>
              <a:rPr lang="ko-KR" altLang="en-US" sz="1600" dirty="0"/>
              <a:t>가</a:t>
            </a:r>
            <a:r>
              <a:rPr lang="en-US" altLang="ko-KR" sz="1600" dirty="0"/>
              <a:t>'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AD907A-2367-2423-77E9-4E1B4690627A}"/>
              </a:ext>
            </a:extLst>
          </p:cNvPr>
          <p:cNvSpPr txBox="1"/>
          <p:nvPr/>
        </p:nvSpPr>
        <p:spPr>
          <a:xfrm>
            <a:off x="782977" y="5029199"/>
            <a:ext cx="7802223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'Python is powerful!'</a:t>
            </a:r>
          </a:p>
          <a:p>
            <a:r>
              <a:rPr lang="en-US" altLang="ko-KR" sz="1600" dirty="0"/>
              <a:t>&gt;&gt;&gt; print(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(s))				</a:t>
            </a:r>
          </a:p>
          <a:p>
            <a:r>
              <a:rPr lang="en-US" altLang="ko-KR" sz="1600" dirty="0"/>
              <a:t>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7D215-3ABE-FD90-95EA-F675230F16F8}"/>
              </a:ext>
            </a:extLst>
          </p:cNvPr>
          <p:cNvSpPr txBox="1"/>
          <p:nvPr/>
        </p:nvSpPr>
        <p:spPr>
          <a:xfrm>
            <a:off x="782977" y="6197025"/>
            <a:ext cx="7802223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str( 1+2j )</a:t>
            </a:r>
          </a:p>
          <a:p>
            <a:r>
              <a:rPr lang="en-US" altLang="ko-KR" sz="1600" dirty="0"/>
              <a:t>'(1+2j)'</a:t>
            </a:r>
          </a:p>
        </p:txBody>
      </p:sp>
    </p:spTree>
    <p:extLst>
      <p:ext uri="{BB962C8B-B14F-4D97-AF65-F5344CB8AC3E}">
        <p14:creationId xmlns:p14="http://schemas.microsoft.com/office/powerpoint/2010/main" val="62405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3108F-CE13-8547-B302-1EFDEF0B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찾기 및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. p317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96EC-517C-39A9-49A9-233DA75557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find()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</a:t>
            </a:r>
            <a:r>
              <a:rPr lang="ko-KR" altLang="en-US" dirty="0"/>
              <a:t>안에서 특정 단어를 찾아서 인덱스를 반환한다</a:t>
            </a:r>
            <a:r>
              <a:rPr lang="en-US" altLang="ko-KR" dirty="0"/>
              <a:t>. </a:t>
            </a:r>
            <a:r>
              <a:rPr lang="ko-KR" altLang="en-US" dirty="0"/>
              <a:t>찾지 못했을 경우에는 </a:t>
            </a:r>
            <a:r>
              <a:rPr lang="en-US" altLang="ko-KR" dirty="0"/>
              <a:t>–1</a:t>
            </a:r>
            <a:r>
              <a:rPr lang="ko-KR" altLang="en-US" dirty="0"/>
              <a:t>을 반환한다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 smtClean="0"/>
              <a:t>s.rfind</a:t>
            </a:r>
            <a:r>
              <a:rPr lang="en-US" altLang="ko-KR" dirty="0"/>
              <a:t>(&lt;sub&gt;[, &lt;start&gt;[, &lt;end</a:t>
            </a:r>
            <a:r>
              <a:rPr lang="en-US" altLang="ko-KR" dirty="0" smtClean="0"/>
              <a:t>&gt;]]) : </a:t>
            </a:r>
            <a:r>
              <a:rPr lang="ko-KR" altLang="en-US" dirty="0" smtClean="0"/>
              <a:t>역순으로 </a:t>
            </a:r>
            <a:r>
              <a:rPr lang="ko-KR" altLang="en-US" dirty="0"/>
              <a:t>문자열 안에서 단어를 검색한다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5AFDE-C3D5-B1CA-B123-477A044336B5}"/>
              </a:ext>
            </a:extLst>
          </p:cNvPr>
          <p:cNvSpPr txBox="1"/>
          <p:nvPr/>
        </p:nvSpPr>
        <p:spPr>
          <a:xfrm>
            <a:off x="782977" y="2412231"/>
            <a:ext cx="7789523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'www.naver.co.kr'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s.find</a:t>
            </a:r>
            <a:r>
              <a:rPr lang="en-US" altLang="ko-KR" sz="1600" dirty="0"/>
              <a:t>('.</a:t>
            </a:r>
            <a:r>
              <a:rPr lang="en-US" altLang="ko-KR" sz="1600" dirty="0" err="1"/>
              <a:t>kr</a:t>
            </a:r>
            <a:r>
              <a:rPr lang="en-US" altLang="ko-KR" sz="1600" dirty="0"/>
              <a:t>')			# '.</a:t>
            </a:r>
            <a:r>
              <a:rPr lang="en-US" altLang="ko-KR" sz="1600" dirty="0" err="1"/>
              <a:t>kr</a:t>
            </a:r>
            <a:r>
              <a:rPr lang="en-US" altLang="ko-KR" sz="1600" dirty="0"/>
              <a:t>'</a:t>
            </a:r>
            <a:r>
              <a:rPr lang="ko-KR" altLang="en-US" sz="1600" dirty="0"/>
              <a:t>의 인덱스를 반환한다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0BB6A-D152-E955-7A20-9B4958E79725}"/>
              </a:ext>
            </a:extLst>
          </p:cNvPr>
          <p:cNvSpPr txBox="1"/>
          <p:nvPr/>
        </p:nvSpPr>
        <p:spPr>
          <a:xfrm>
            <a:off x="782977" y="4265684"/>
            <a:ext cx="7789523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'Let it be, let it be, let it be'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s.rfind</a:t>
            </a:r>
            <a:r>
              <a:rPr lang="en-US" altLang="ko-KR" sz="1600" dirty="0"/>
              <a:t>('let')			# </a:t>
            </a:r>
            <a:r>
              <a:rPr lang="ko-KR" altLang="en-US" sz="1600" dirty="0"/>
              <a:t>문자열의 끝에서부터 탐색한다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66471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3108F-CE13-8547-B302-1EFDEF0B1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찾기 및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. p318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CC96EC-517C-39A9-49A9-233DA75557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count()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</a:t>
            </a:r>
            <a:r>
              <a:rPr lang="ko-KR" altLang="en-US" dirty="0"/>
              <a:t>중에서 단어가 등장하는 횟수를 반환한다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replace</a:t>
            </a:r>
            <a:r>
              <a:rPr lang="en-US" altLang="ko-KR" dirty="0"/>
              <a:t>()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문자열에서 </a:t>
            </a:r>
            <a:r>
              <a:rPr lang="ko-KR" altLang="en-US" dirty="0"/>
              <a:t>하나의 단어를 다른 단어로 교체할 때 사용한다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5AFDE-C3D5-B1CA-B123-477A044336B5}"/>
              </a:ext>
            </a:extLst>
          </p:cNvPr>
          <p:cNvSpPr txBox="1"/>
          <p:nvPr/>
        </p:nvSpPr>
        <p:spPr>
          <a:xfrm>
            <a:off x="782977" y="2056631"/>
            <a:ext cx="7814923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'www.naver.co.kr'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s.count</a:t>
            </a:r>
            <a:r>
              <a:rPr lang="en-US" altLang="ko-KR" sz="1600" dirty="0"/>
              <a:t>('.')			# </a:t>
            </a:r>
            <a:r>
              <a:rPr lang="ko-KR" altLang="en-US" sz="1600" dirty="0"/>
              <a:t>단어가 등장하는 횟수를 반환한다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0BB6A-D152-E955-7A20-9B4958E79725}"/>
              </a:ext>
            </a:extLst>
          </p:cNvPr>
          <p:cNvSpPr txBox="1"/>
          <p:nvPr/>
        </p:nvSpPr>
        <p:spPr>
          <a:xfrm>
            <a:off x="782977" y="3973584"/>
            <a:ext cx="7814923" cy="83099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'www.naver.com'</a:t>
            </a:r>
          </a:p>
          <a:p>
            <a:r>
              <a:rPr lang="en-US" altLang="ko-KR" sz="1600" dirty="0"/>
              <a:t>&gt;&gt;&gt; </a:t>
            </a:r>
            <a:r>
              <a:rPr lang="en-US" altLang="ko-KR" sz="1600" dirty="0" err="1"/>
              <a:t>s.replace</a:t>
            </a:r>
            <a:r>
              <a:rPr lang="en-US" altLang="ko-KR" sz="1600" dirty="0"/>
              <a:t>('com', 'co.kr')		# </a:t>
            </a:r>
            <a:r>
              <a:rPr lang="ko-KR" altLang="en-US" sz="1600" dirty="0"/>
              <a:t>하나의 단어를 다른 단어로 교체한다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'www.naver.co.kr'</a:t>
            </a:r>
          </a:p>
        </p:txBody>
      </p:sp>
    </p:spTree>
    <p:extLst>
      <p:ext uri="{BB962C8B-B14F-4D97-AF65-F5344CB8AC3E}">
        <p14:creationId xmlns:p14="http://schemas.microsoft.com/office/powerpoint/2010/main" val="247317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 smtClean="0"/>
              <a:t>머리 </a:t>
            </a:r>
            <a:r>
              <a:rPr lang="ko-KR" altLang="en-US" dirty="0" err="1"/>
              <a:t>글자어</a:t>
            </a:r>
            <a:r>
              <a:rPr lang="ko-KR" altLang="en-US" dirty="0"/>
              <a:t>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p318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F2761-EF20-5353-46DA-AA8BE8ABE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머리 </a:t>
            </a:r>
            <a:r>
              <a:rPr lang="ko-KR" altLang="en-US" dirty="0" err="1"/>
              <a:t>글자어</a:t>
            </a:r>
            <a:r>
              <a:rPr lang="en-US" altLang="ko-KR" dirty="0"/>
              <a:t>(acronym)</a:t>
            </a:r>
            <a:r>
              <a:rPr lang="ko-KR" altLang="en-US" dirty="0"/>
              <a:t>은 </a:t>
            </a:r>
            <a:r>
              <a:rPr lang="en-US" altLang="ko-KR" dirty="0"/>
              <a:t>NATO(North Atlantic Treaty Organization)</a:t>
            </a:r>
            <a:r>
              <a:rPr lang="ko-KR" altLang="en-US" dirty="0"/>
              <a:t>처럼 각 단어의 </a:t>
            </a:r>
            <a:r>
              <a:rPr lang="ko-KR" altLang="en-US" dirty="0" err="1"/>
              <a:t>첫글자를</a:t>
            </a:r>
            <a:r>
              <a:rPr lang="ko-KR" altLang="en-US" dirty="0"/>
              <a:t> 모아서 만든 </a:t>
            </a:r>
            <a:r>
              <a:rPr lang="ko-KR" altLang="en-US" dirty="0" smtClean="0"/>
              <a:t>약어이다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사용자가 문장을 </a:t>
            </a:r>
            <a:r>
              <a:rPr lang="ko-KR" altLang="en-US" dirty="0" err="1" smtClean="0"/>
              <a:t>입역하면</a:t>
            </a:r>
            <a:r>
              <a:rPr lang="ko-KR" altLang="en-US" dirty="0" smtClean="0"/>
              <a:t> 머리 </a:t>
            </a:r>
            <a:r>
              <a:rPr lang="ko-KR" altLang="en-US" dirty="0" err="1" smtClean="0"/>
              <a:t>글자어를</a:t>
            </a:r>
            <a:r>
              <a:rPr lang="ko-KR" altLang="en-US" dirty="0" smtClean="0"/>
              <a:t> 출력하는 프로그램을 작성하여 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6EEED-CE1D-AC19-5BF3-836B925F4FC8}"/>
              </a:ext>
            </a:extLst>
          </p:cNvPr>
          <p:cNvSpPr txBox="1"/>
          <p:nvPr/>
        </p:nvSpPr>
        <p:spPr>
          <a:xfrm>
            <a:off x="827801" y="3559045"/>
            <a:ext cx="7770099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phrase  = input('</a:t>
            </a:r>
            <a:r>
              <a:rPr lang="ko-KR" altLang="en-US" sz="1600" dirty="0"/>
              <a:t>문자열을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')</a:t>
            </a:r>
          </a:p>
          <a:p>
            <a:r>
              <a:rPr lang="en-US" altLang="ko-KR" sz="1600" dirty="0"/>
              <a:t>acronym = ''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대문자로 만든 후에 단어들로 분리한다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for word in </a:t>
            </a:r>
            <a:r>
              <a:rPr lang="en-US" altLang="ko-KR" sz="1600" dirty="0" err="1"/>
              <a:t>phrase.upper</a:t>
            </a:r>
            <a:r>
              <a:rPr lang="en-US" altLang="ko-KR" sz="1600" dirty="0"/>
              <a:t>().split():</a:t>
            </a:r>
          </a:p>
          <a:p>
            <a:r>
              <a:rPr lang="en-US" altLang="ko-KR" sz="1600" dirty="0"/>
              <a:t>	acronym += word[0]		# </a:t>
            </a:r>
            <a:r>
              <a:rPr lang="ko-KR" altLang="en-US" sz="1600" dirty="0"/>
              <a:t>단어를 첫 글자만을 </a:t>
            </a:r>
            <a:r>
              <a:rPr lang="en-US" altLang="ko-KR" sz="1600" dirty="0"/>
              <a:t>acronym</a:t>
            </a:r>
            <a:r>
              <a:rPr lang="ko-KR" altLang="en-US" sz="1600" dirty="0"/>
              <a:t>에 추가한다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</a:t>
            </a:r>
          </a:p>
          <a:p>
            <a:r>
              <a:rPr lang="en-US" altLang="ko-KR" sz="1600" dirty="0"/>
              <a:t>print( acronym 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066C3-8EFF-BB94-D11D-D84771BB198E}"/>
              </a:ext>
            </a:extLst>
          </p:cNvPr>
          <p:cNvSpPr txBox="1"/>
          <p:nvPr/>
        </p:nvSpPr>
        <p:spPr>
          <a:xfrm>
            <a:off x="827801" y="2809111"/>
            <a:ext cx="7770099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문자열을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North Atlantic Treaty Organization</a:t>
            </a:r>
          </a:p>
          <a:p>
            <a:r>
              <a:rPr lang="en-US" altLang="ko-KR" sz="1600" dirty="0"/>
              <a:t>NATO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8375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 smtClean="0"/>
              <a:t>아이디와 </a:t>
            </a:r>
            <a:r>
              <a:rPr lang="ko-KR" altLang="en-US" dirty="0"/>
              <a:t>도메인 </a:t>
            </a:r>
            <a:r>
              <a:rPr lang="ko-KR" altLang="en-US" dirty="0" smtClean="0"/>
              <a:t>구분하기</a:t>
            </a:r>
            <a:r>
              <a:rPr lang="en-US" altLang="ko-KR" dirty="0" smtClean="0"/>
              <a:t>. p319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F2761-EF20-5353-46DA-AA8BE8ABE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이메일 주소에서 아이디와 도메인을 구분하는 프로그램을 작성하여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6EEED-CE1D-AC19-5BF3-836B925F4FC8}"/>
              </a:ext>
            </a:extLst>
          </p:cNvPr>
          <p:cNvSpPr txBox="1"/>
          <p:nvPr/>
        </p:nvSpPr>
        <p:spPr>
          <a:xfrm>
            <a:off x="827801" y="3762245"/>
            <a:ext cx="7770099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address=input('</a:t>
            </a:r>
            <a:r>
              <a:rPr lang="ko-KR" altLang="en-US" sz="1600" dirty="0"/>
              <a:t>이메일 주소를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')</a:t>
            </a:r>
          </a:p>
          <a:p>
            <a:r>
              <a:rPr lang="en-US" altLang="ko-KR" sz="1600" dirty="0"/>
              <a:t>(id, domain) = </a:t>
            </a:r>
            <a:r>
              <a:rPr lang="en-US" altLang="ko-KR" sz="1600" dirty="0" err="1"/>
              <a:t>address.split</a:t>
            </a:r>
            <a:r>
              <a:rPr lang="en-US" altLang="ko-KR" sz="1600" dirty="0"/>
              <a:t>('@')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print(address)</a:t>
            </a:r>
          </a:p>
          <a:p>
            <a:r>
              <a:rPr lang="en-US" altLang="ko-KR" sz="1600" dirty="0"/>
              <a:t>print('</a:t>
            </a:r>
            <a:r>
              <a:rPr lang="ko-KR" altLang="en-US" sz="1600" dirty="0"/>
              <a:t>아이디</a:t>
            </a:r>
            <a:r>
              <a:rPr lang="en-US" altLang="ko-KR" sz="1600" dirty="0"/>
              <a:t>:'+id)</a:t>
            </a:r>
          </a:p>
          <a:p>
            <a:r>
              <a:rPr lang="en-US" altLang="ko-KR" sz="1600" dirty="0"/>
              <a:t>print('</a:t>
            </a:r>
            <a:r>
              <a:rPr lang="ko-KR" altLang="en-US" sz="1600" dirty="0"/>
              <a:t>도메인</a:t>
            </a:r>
            <a:r>
              <a:rPr lang="en-US" altLang="ko-KR" sz="1600" dirty="0"/>
              <a:t>:'+domain)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066C3-8EFF-BB94-D11D-D84771BB198E}"/>
              </a:ext>
            </a:extLst>
          </p:cNvPr>
          <p:cNvSpPr txBox="1"/>
          <p:nvPr/>
        </p:nvSpPr>
        <p:spPr>
          <a:xfrm>
            <a:off x="827801" y="2494527"/>
            <a:ext cx="7770099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이메일 주소를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aaa@google.com</a:t>
            </a:r>
          </a:p>
          <a:p>
            <a:r>
              <a:rPr lang="en-US" altLang="ko-KR" sz="1600" dirty="0"/>
              <a:t>aaa@google.com</a:t>
            </a:r>
          </a:p>
          <a:p>
            <a:r>
              <a:rPr lang="ko-KR" altLang="en-US" sz="1600" dirty="0"/>
              <a:t>아이디</a:t>
            </a:r>
            <a:r>
              <a:rPr lang="en-US" altLang="ko-KR" sz="1600" dirty="0"/>
              <a:t>:</a:t>
            </a:r>
            <a:r>
              <a:rPr lang="en-US" altLang="ko-KR" sz="1600" dirty="0" err="1"/>
              <a:t>aaa</a:t>
            </a:r>
            <a:endParaRPr lang="en-US" altLang="ko-KR" sz="1600" dirty="0"/>
          </a:p>
          <a:p>
            <a:r>
              <a:rPr lang="ko-KR" altLang="en-US" sz="1600" dirty="0"/>
              <a:t>도메인</a:t>
            </a:r>
            <a:r>
              <a:rPr lang="en-US" altLang="ko-KR" sz="1600" dirty="0"/>
              <a:t>:google.com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1138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C4F4E9-1FDB-4233-B1B1-156C4775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문자열</a:t>
            </a:r>
            <a:r>
              <a:rPr lang="en-US" altLang="ko-KR" dirty="0" smtClean="0"/>
              <a:t>. p303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9D52C6-13C9-4BBF-A57A-7C0BE42CF3B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문자들의 시퀀스</a:t>
            </a:r>
            <a:endParaRPr lang="en-US" altLang="ko-KR" dirty="0" smtClean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8C79FF-73F9-4EA4-92BB-D6592F548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288" y="1600200"/>
            <a:ext cx="2321112" cy="7692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D15EA0-2700-490D-B474-15ACE7B2F9F1}"/>
              </a:ext>
            </a:extLst>
          </p:cNvPr>
          <p:cNvSpPr txBox="1"/>
          <p:nvPr/>
        </p:nvSpPr>
        <p:spPr>
          <a:xfrm>
            <a:off x="612648" y="2469045"/>
            <a:ext cx="8153400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s1 = </a:t>
            </a:r>
            <a:r>
              <a:rPr lang="en-US" altLang="ko-KR" sz="1600" dirty="0"/>
              <a:t>'Hello'</a:t>
            </a:r>
            <a:r>
              <a:rPr lang="en-US" altLang="ko-KR" sz="1600" dirty="0" smtClean="0"/>
              <a:t>		# </a:t>
            </a:r>
            <a:r>
              <a:rPr lang="ko-KR" altLang="en-US" sz="1600" dirty="0" smtClean="0"/>
              <a:t>작은 따옴표 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S2 </a:t>
            </a:r>
            <a:r>
              <a:rPr lang="en-US" altLang="ko-KR" sz="1600" dirty="0"/>
              <a:t>= </a:t>
            </a:r>
            <a:r>
              <a:rPr lang="en-US" altLang="ko-KR" sz="1600" dirty="0" smtClean="0"/>
              <a:t>"Hello" </a:t>
            </a:r>
            <a:r>
              <a:rPr lang="en-US" altLang="ko-KR" sz="1600" dirty="0" smtClean="0"/>
              <a:t>		# </a:t>
            </a:r>
            <a:r>
              <a:rPr lang="ko-KR" altLang="en-US" sz="1600" dirty="0" smtClean="0"/>
              <a:t>큰 </a:t>
            </a:r>
            <a:r>
              <a:rPr lang="ko-KR" altLang="en-US" sz="1600" dirty="0" smtClean="0"/>
              <a:t>따옴표 </a:t>
            </a:r>
            <a:r>
              <a:rPr lang="ko-KR" altLang="en-US" sz="1600" dirty="0" smtClean="0"/>
              <a:t>사용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s3 = "This is </a:t>
            </a:r>
            <a:r>
              <a:rPr lang="en-US" altLang="ko-KR" sz="1600" dirty="0"/>
              <a:t>Kim's </a:t>
            </a:r>
            <a:r>
              <a:rPr lang="en-US" altLang="ko-KR" sz="1600" dirty="0"/>
              <a:t>dog." 	# </a:t>
            </a:r>
            <a:r>
              <a:rPr lang="ko-KR" altLang="en-US" sz="1600" dirty="0"/>
              <a:t>따옴표 안에 따옴표가 있는 경우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 = 'This is Kim\'s dog</a:t>
            </a:r>
            <a:r>
              <a:rPr lang="en-US" altLang="ko-KR" sz="1600" dirty="0" smtClean="0"/>
              <a:t>.' </a:t>
            </a:r>
            <a:r>
              <a:rPr lang="en-US" altLang="ko-KR" sz="1600" dirty="0"/>
              <a:t>	# </a:t>
            </a:r>
            <a:r>
              <a:rPr lang="ko-KR" altLang="en-US" sz="1600" dirty="0"/>
              <a:t>이스케이프 문자로 작은 따옴표 표현</a:t>
            </a:r>
          </a:p>
        </p:txBody>
      </p:sp>
    </p:spTree>
    <p:extLst>
      <p:ext uri="{BB962C8B-B14F-4D97-AF65-F5344CB8AC3E}">
        <p14:creationId xmlns:p14="http://schemas.microsoft.com/office/powerpoint/2010/main" val="365635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 smtClean="0"/>
              <a:t>문자열의 </a:t>
            </a:r>
            <a:r>
              <a:rPr lang="ko-KR" altLang="en-US" dirty="0"/>
              <a:t>공통 문자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. p319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F2761-EF20-5353-46DA-AA8BE8ABE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사용자로부터 </a:t>
            </a:r>
            <a:r>
              <a:rPr lang="en-US" altLang="ko-KR" dirty="0"/>
              <a:t>2</a:t>
            </a:r>
            <a:r>
              <a:rPr lang="ko-KR" altLang="en-US" dirty="0"/>
              <a:t>개의 문자열을 받아서 두 문자열의 공통 문자를 출력하는 프로그램을 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6EEED-CE1D-AC19-5BF3-836B925F4FC8}"/>
              </a:ext>
            </a:extLst>
          </p:cNvPr>
          <p:cNvSpPr txBox="1"/>
          <p:nvPr/>
        </p:nvSpPr>
        <p:spPr>
          <a:xfrm>
            <a:off x="827801" y="3749545"/>
            <a:ext cx="7782799" cy="206210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s1=input('</a:t>
            </a:r>
            <a:r>
              <a:rPr lang="ko-KR" altLang="en-US" sz="1600" dirty="0"/>
              <a:t>첫 번째 문자열</a:t>
            </a:r>
            <a:r>
              <a:rPr lang="en-US" altLang="ko-KR" sz="1600" dirty="0"/>
              <a:t>:')</a:t>
            </a:r>
          </a:p>
          <a:p>
            <a:r>
              <a:rPr lang="en-US" altLang="ko-KR" sz="1600" dirty="0"/>
              <a:t>s2=input('</a:t>
            </a:r>
            <a:r>
              <a:rPr lang="ko-KR" altLang="en-US" sz="1600" dirty="0"/>
              <a:t>두 번째 문자열</a:t>
            </a:r>
            <a:r>
              <a:rPr lang="en-US" altLang="ko-KR" sz="1600" dirty="0"/>
              <a:t>:')</a:t>
            </a:r>
          </a:p>
          <a:p>
            <a:endParaRPr lang="en-US" altLang="ko-KR" sz="1600" dirty="0"/>
          </a:p>
          <a:p>
            <a:r>
              <a:rPr lang="en-US" altLang="ko-KR" sz="1600" dirty="0"/>
              <a:t>list1 = list( set(s1) &amp; set(s2) )		# </a:t>
            </a:r>
            <a:r>
              <a:rPr lang="ko-KR" altLang="en-US" sz="1600" dirty="0"/>
              <a:t>세트로 만들고 교집합 연산을 한다</a:t>
            </a:r>
            <a:r>
              <a:rPr lang="en-US" altLang="ko-KR" sz="1600" dirty="0"/>
              <a:t>. 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print('\n</a:t>
            </a:r>
            <a:r>
              <a:rPr lang="ko-KR" altLang="en-US" sz="1600" dirty="0"/>
              <a:t>공통적인 글자</a:t>
            </a:r>
            <a:r>
              <a:rPr lang="en-US" altLang="ko-KR" sz="1600" dirty="0"/>
              <a:t>:', end=' ')</a:t>
            </a: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list1: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end=' ')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066C3-8EFF-BB94-D11D-D84771BB198E}"/>
              </a:ext>
            </a:extLst>
          </p:cNvPr>
          <p:cNvSpPr txBox="1"/>
          <p:nvPr/>
        </p:nvSpPr>
        <p:spPr>
          <a:xfrm>
            <a:off x="827801" y="2481827"/>
            <a:ext cx="7782799" cy="1077218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첫 번째 문자열</a:t>
            </a:r>
            <a:r>
              <a:rPr lang="en-US" altLang="ko-KR" sz="1600" dirty="0"/>
              <a:t>: Hello World!</a:t>
            </a:r>
          </a:p>
          <a:p>
            <a:r>
              <a:rPr lang="ko-KR" altLang="en-US" sz="1600" dirty="0"/>
              <a:t>두 번째 문자열</a:t>
            </a:r>
            <a:r>
              <a:rPr lang="en-US" altLang="ko-KR" sz="1600" dirty="0"/>
              <a:t>: How are you?</a:t>
            </a:r>
          </a:p>
          <a:p>
            <a:endParaRPr lang="en-US" altLang="ko-KR" sz="1600" dirty="0"/>
          </a:p>
          <a:p>
            <a:r>
              <a:rPr lang="ko-KR" altLang="en-US" sz="1600" dirty="0"/>
              <a:t>공통적인 글자</a:t>
            </a:r>
            <a:r>
              <a:rPr lang="en-US" altLang="ko-KR" sz="1600" dirty="0"/>
              <a:t>: o H r e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633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 smtClean="0"/>
              <a:t>일회용 </a:t>
            </a:r>
            <a:r>
              <a:rPr lang="ko-KR" altLang="en-US" dirty="0"/>
              <a:t>암호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F2761-EF20-5353-46DA-AA8BE8ABE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sample</a:t>
            </a:r>
            <a:r>
              <a:rPr lang="en-US" altLang="ko-KR" dirty="0"/>
              <a:t>()</a:t>
            </a:r>
            <a:r>
              <a:rPr lang="ko-KR" altLang="en-US" dirty="0"/>
              <a:t>을 사용하면 문자열에서 지정된 개수의 글자를 랜덤하게 고를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6EEED-CE1D-AC19-5BF3-836B925F4FC8}"/>
              </a:ext>
            </a:extLst>
          </p:cNvPr>
          <p:cNvSpPr txBox="1"/>
          <p:nvPr/>
        </p:nvSpPr>
        <p:spPr>
          <a:xfrm>
            <a:off x="827801" y="2448163"/>
            <a:ext cx="7808199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import random</a:t>
            </a:r>
          </a:p>
          <a:p>
            <a:r>
              <a:rPr lang="en-US" altLang="ko-KR" sz="1600" dirty="0"/>
              <a:t>  </a:t>
            </a:r>
          </a:p>
          <a:p>
            <a:r>
              <a:rPr lang="en-US" altLang="ko-KR" sz="1600" dirty="0"/>
              <a:t>s = '0123456789'		# </a:t>
            </a:r>
            <a:r>
              <a:rPr lang="ko-KR" altLang="en-US" sz="1600" dirty="0"/>
              <a:t>대상 문자열</a:t>
            </a:r>
          </a:p>
          <a:p>
            <a:r>
              <a:rPr lang="en-US" altLang="ko-KR" sz="1600" dirty="0" err="1"/>
              <a:t>passlen</a:t>
            </a:r>
            <a:r>
              <a:rPr lang="en-US" altLang="ko-KR" sz="1600" dirty="0"/>
              <a:t> = 4			# </a:t>
            </a:r>
            <a:r>
              <a:rPr lang="ko-KR" altLang="en-US" sz="1600" dirty="0"/>
              <a:t>패스워드 길이</a:t>
            </a:r>
          </a:p>
          <a:p>
            <a:endParaRPr lang="ko-KR" altLang="en-US" sz="1600" dirty="0"/>
          </a:p>
          <a:p>
            <a:r>
              <a:rPr lang="en-US" altLang="ko-KR" sz="1600" dirty="0"/>
              <a:t>p =  ''.join(</a:t>
            </a:r>
            <a:r>
              <a:rPr lang="en-US" altLang="ko-KR" sz="1600" dirty="0" err="1"/>
              <a:t>random.sample</a:t>
            </a:r>
            <a:r>
              <a:rPr lang="en-US" altLang="ko-KR" sz="1600" dirty="0"/>
              <a:t>(s, </a:t>
            </a:r>
            <a:r>
              <a:rPr lang="en-US" altLang="ko-KR" sz="1600" dirty="0" err="1"/>
              <a:t>passlen</a:t>
            </a:r>
            <a:r>
              <a:rPr lang="en-US" altLang="ko-KR" sz="1600" dirty="0"/>
              <a:t> ))</a:t>
            </a:r>
          </a:p>
          <a:p>
            <a:r>
              <a:rPr lang="en-US" altLang="ko-KR" sz="1600" dirty="0"/>
              <a:t>print(p)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066C3-8EFF-BB94-D11D-D84771BB198E}"/>
              </a:ext>
            </a:extLst>
          </p:cNvPr>
          <p:cNvSpPr txBox="1"/>
          <p:nvPr/>
        </p:nvSpPr>
        <p:spPr>
          <a:xfrm>
            <a:off x="5562600" y="4094768"/>
            <a:ext cx="2273300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3482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4463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1487D-D0E3-3889-9A20-D5213A15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정규식</a:t>
            </a:r>
            <a:r>
              <a:rPr lang="en-US" altLang="ko-KR" dirty="0" smtClean="0"/>
              <a:t>. p321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A8FC98-CEB5-6760-BD97-83A1D2D395E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38700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정규식</a:t>
            </a:r>
            <a:r>
              <a:rPr lang="en-US" altLang="ko-KR" dirty="0"/>
              <a:t>(regular expression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특정 패턴을 가지는 문자열을 </a:t>
            </a:r>
            <a:r>
              <a:rPr lang="ko-KR" altLang="en-US" dirty="0"/>
              <a:t>찾을 수 있는 </a:t>
            </a:r>
            <a:r>
              <a:rPr lang="ko-KR" altLang="en-US" dirty="0" smtClean="0"/>
              <a:t>기능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우리나라의 </a:t>
            </a:r>
            <a:r>
              <a:rPr lang="ko-KR" altLang="en-US" dirty="0"/>
              <a:t>스마트폰 번호를 문서에서 찾는다고 가정하자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항상 </a:t>
            </a:r>
            <a:r>
              <a:rPr lang="en-US" altLang="ko-KR" dirty="0"/>
              <a:t>010</a:t>
            </a:r>
            <a:r>
              <a:rPr lang="ko-KR" altLang="en-US" dirty="0"/>
              <a:t>으로 시작하고 이어서 ’</a:t>
            </a:r>
            <a:r>
              <a:rPr lang="en-US" altLang="ko-KR" dirty="0"/>
              <a:t>-‘, 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  <a:r>
              <a:rPr lang="en-US" altLang="ko-KR" dirty="0"/>
              <a:t>, ’-‘, </a:t>
            </a:r>
            <a:r>
              <a:rPr lang="ko-KR" altLang="en-US" dirty="0"/>
              <a:t>숫자 </a:t>
            </a:r>
            <a:r>
              <a:rPr lang="en-US" altLang="ko-KR" dirty="0"/>
              <a:t>4</a:t>
            </a:r>
            <a:r>
              <a:rPr lang="ko-KR" altLang="en-US" dirty="0"/>
              <a:t>개가 온다</a:t>
            </a:r>
            <a:r>
              <a:rPr lang="en-US" altLang="ko-KR" dirty="0"/>
              <a:t>. </a:t>
            </a:r>
            <a:r>
              <a:rPr lang="ko-KR" altLang="en-US" dirty="0"/>
              <a:t>예를 들어서 </a:t>
            </a:r>
            <a:r>
              <a:rPr lang="en-US" altLang="ko-KR" dirty="0"/>
              <a:t>010-1234-5678</a:t>
            </a:r>
            <a:r>
              <a:rPr lang="ko-KR" altLang="en-US" dirty="0"/>
              <a:t>은 스마트폰 번호이지만 </a:t>
            </a:r>
            <a:r>
              <a:rPr lang="en-US" altLang="ko-KR" dirty="0"/>
              <a:t>01,012,345,678</a:t>
            </a:r>
            <a:r>
              <a:rPr lang="ko-KR" altLang="en-US" dirty="0"/>
              <a:t>는 아마 스마트폰 번호가 아닐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메일주소에는 중간에 </a:t>
            </a:r>
            <a:r>
              <a:rPr lang="en-US" altLang="ko-KR" dirty="0" smtClean="0"/>
              <a:t>@ </a:t>
            </a:r>
            <a:r>
              <a:rPr lang="ko-KR" altLang="en-US" dirty="0" smtClean="0"/>
              <a:t>기호가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주민등록번호에도 특정한 패턴이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웹사이트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에는 마침표와 슬래시가 있고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소셜 미디어 </a:t>
            </a:r>
            <a:r>
              <a:rPr lang="ko-KR" altLang="en-US" dirty="0" err="1" smtClean="0"/>
              <a:t>해시태그는</a:t>
            </a:r>
            <a:r>
              <a:rPr lang="ko-KR" altLang="en-US" dirty="0" smtClean="0"/>
              <a:t> 항상 </a:t>
            </a:r>
            <a:r>
              <a:rPr lang="en-US" altLang="ko-KR" dirty="0" smtClean="0"/>
              <a:t>#</a:t>
            </a:r>
            <a:r>
              <a:rPr lang="ko-KR" altLang="en-US" dirty="0" smtClean="0"/>
              <a:t>으로 시작한다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18BDB2-159B-72D9-6F74-212F5685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260320"/>
            <a:ext cx="4791284" cy="132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7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CA930-4D74-E138-4E93-4DFAF7B7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정규식을 사용하지 않고 스마트폰 번호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. p321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41044-7172-073A-A54B-F4569A24E498}"/>
              </a:ext>
            </a:extLst>
          </p:cNvPr>
          <p:cNvSpPr txBox="1"/>
          <p:nvPr/>
        </p:nvSpPr>
        <p:spPr>
          <a:xfrm>
            <a:off x="536448" y="1564851"/>
            <a:ext cx="8229600" cy="477053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def </a:t>
            </a:r>
            <a:r>
              <a:rPr lang="en-US" altLang="ko-KR" sz="1600" dirty="0" err="1"/>
              <a:t>checkNumber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phoneNumber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	if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phoneNumber</a:t>
            </a:r>
            <a:r>
              <a:rPr lang="en-US" altLang="ko-KR" sz="1600" dirty="0"/>
              <a:t>) != 13:</a:t>
            </a:r>
          </a:p>
          <a:p>
            <a:r>
              <a:rPr lang="en-US" altLang="ko-KR" sz="1600" dirty="0"/>
              <a:t>		return False</a:t>
            </a:r>
          </a:p>
          <a:p>
            <a:r>
              <a:rPr lang="en-US" altLang="ko-KR" sz="1600" dirty="0"/>
              <a:t>	if </a:t>
            </a:r>
            <a:r>
              <a:rPr lang="en-US" altLang="ko-KR" sz="1600" dirty="0" err="1"/>
              <a:t>phoneNumber</a:t>
            </a:r>
            <a:r>
              <a:rPr lang="en-US" altLang="ko-KR" sz="1600" dirty="0"/>
              <a:t>[0:3] != '010':</a:t>
            </a:r>
          </a:p>
          <a:p>
            <a:r>
              <a:rPr lang="en-US" altLang="ko-KR" sz="1600" dirty="0"/>
              <a:t>		return False</a:t>
            </a:r>
          </a:p>
          <a:p>
            <a:r>
              <a:rPr lang="en-US" altLang="ko-KR" sz="1600" dirty="0"/>
              <a:t>	if </a:t>
            </a:r>
            <a:r>
              <a:rPr lang="en-US" altLang="ko-KR" sz="1600" dirty="0" err="1"/>
              <a:t>phoneNumber</a:t>
            </a:r>
            <a:r>
              <a:rPr lang="en-US" altLang="ko-KR" sz="1600" dirty="0"/>
              <a:t>[3] != '-':</a:t>
            </a:r>
          </a:p>
          <a:p>
            <a:r>
              <a:rPr lang="en-US" altLang="ko-KR" sz="1600" dirty="0"/>
              <a:t>		return False</a:t>
            </a:r>
          </a:p>
          <a:p>
            <a:r>
              <a:rPr lang="en-US" altLang="ko-KR" sz="1600" dirty="0"/>
              <a:t>	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range(4, 8):</a:t>
            </a:r>
          </a:p>
          <a:p>
            <a:r>
              <a:rPr lang="en-US" altLang="ko-KR" sz="1600" dirty="0"/>
              <a:t>		if not </a:t>
            </a:r>
            <a:r>
              <a:rPr lang="en-US" altLang="ko-KR" sz="1600" dirty="0" err="1"/>
              <a:t>phoneNumber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</a:t>
            </a:r>
            <a:r>
              <a:rPr lang="en-US" altLang="ko-KR" sz="1600" dirty="0" err="1"/>
              <a:t>isdecimal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			return False</a:t>
            </a:r>
          </a:p>
          <a:p>
            <a:r>
              <a:rPr lang="en-US" altLang="ko-KR" sz="1600" dirty="0"/>
              <a:t>	if </a:t>
            </a:r>
            <a:r>
              <a:rPr lang="en-US" altLang="ko-KR" sz="1600" dirty="0" err="1"/>
              <a:t>phoneNumber</a:t>
            </a:r>
            <a:r>
              <a:rPr lang="en-US" altLang="ko-KR" sz="1600" dirty="0"/>
              <a:t>[8] != '-':</a:t>
            </a:r>
          </a:p>
          <a:p>
            <a:r>
              <a:rPr lang="en-US" altLang="ko-KR" sz="1600" dirty="0"/>
              <a:t>			return False</a:t>
            </a:r>
          </a:p>
          <a:p>
            <a:r>
              <a:rPr lang="en-US" altLang="ko-KR" sz="1600" dirty="0"/>
              <a:t>	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range(9, 13):</a:t>
            </a:r>
          </a:p>
          <a:p>
            <a:r>
              <a:rPr lang="en-US" altLang="ko-KR" sz="1600" dirty="0"/>
              <a:t>		if not </a:t>
            </a:r>
            <a:r>
              <a:rPr lang="en-US" altLang="ko-KR" sz="1600" dirty="0" err="1"/>
              <a:t>phoneNumber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].</a:t>
            </a:r>
            <a:r>
              <a:rPr lang="en-US" altLang="ko-KR" sz="1600" dirty="0" err="1"/>
              <a:t>isdecimal</a:t>
            </a:r>
            <a:r>
              <a:rPr lang="en-US" altLang="ko-KR" sz="1600" dirty="0"/>
              <a:t>():</a:t>
            </a:r>
          </a:p>
          <a:p>
            <a:r>
              <a:rPr lang="en-US" altLang="ko-KR" sz="1600" dirty="0"/>
              <a:t>			return False</a:t>
            </a:r>
          </a:p>
          <a:p>
            <a:r>
              <a:rPr lang="en-US" altLang="ko-KR" sz="1600" dirty="0"/>
              <a:t>	return </a:t>
            </a:r>
            <a:r>
              <a:rPr lang="en-US" altLang="ko-KR" sz="1600" dirty="0" smtClean="0"/>
              <a:t>True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print('010-8888-6666-&gt;', </a:t>
            </a:r>
            <a:r>
              <a:rPr lang="en-US" altLang="ko-KR" sz="1600" dirty="0" err="1"/>
              <a:t>checkNumber</a:t>
            </a:r>
            <a:r>
              <a:rPr lang="en-US" altLang="ko-KR" sz="1600" dirty="0"/>
              <a:t>('010-8888-6666'))</a:t>
            </a:r>
          </a:p>
          <a:p>
            <a:r>
              <a:rPr lang="en-US" altLang="ko-KR" sz="1600" dirty="0"/>
              <a:t>print('000-1111-abcd-&gt;', </a:t>
            </a:r>
            <a:r>
              <a:rPr lang="en-US" altLang="ko-KR" sz="1600" dirty="0" err="1"/>
              <a:t>checkNumber</a:t>
            </a:r>
            <a:r>
              <a:rPr lang="en-US" altLang="ko-KR" sz="1600" dirty="0"/>
              <a:t>('000-1111-abcd'))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BB842-570B-69F0-0DA0-286FFD727BBC}"/>
              </a:ext>
            </a:extLst>
          </p:cNvPr>
          <p:cNvSpPr txBox="1"/>
          <p:nvPr/>
        </p:nvSpPr>
        <p:spPr>
          <a:xfrm>
            <a:off x="6048248" y="5839800"/>
            <a:ext cx="2562352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010-8888-6666-&gt; True</a:t>
            </a:r>
          </a:p>
          <a:p>
            <a:r>
              <a:rPr lang="en-US" altLang="ko-KR" sz="1600" dirty="0"/>
              <a:t>000-1111-abcd-&gt; False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6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CA930-4D74-E138-4E93-4DFAF7B7E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정규식을 사용하여</a:t>
            </a:r>
            <a:r>
              <a:rPr lang="en-US" altLang="ko-KR" dirty="0"/>
              <a:t> </a:t>
            </a:r>
            <a:r>
              <a:rPr lang="ko-KR" altLang="en-US" dirty="0"/>
              <a:t>스마트폰 번호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. p322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328B2-3153-E9E1-6174-73FF4A23B1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정규식에서 </a:t>
            </a:r>
            <a:r>
              <a:rPr lang="en-US" altLang="ko-KR" dirty="0"/>
              <a:t>\d</a:t>
            </a:r>
            <a:r>
              <a:rPr lang="ko-KR" altLang="en-US" dirty="0"/>
              <a:t>는 숫자를 의미한다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정규식 </a:t>
            </a:r>
            <a:r>
              <a:rPr lang="en-US" altLang="ko-KR" dirty="0" smtClean="0"/>
              <a:t>“010-</a:t>
            </a:r>
            <a:r>
              <a:rPr lang="en-US" altLang="ko-KR" dirty="0"/>
              <a:t>\d\d\d\d-\</a:t>
            </a:r>
            <a:r>
              <a:rPr lang="en-US" altLang="ko-KR" dirty="0" smtClean="0"/>
              <a:t>d\d\d\d” </a:t>
            </a:r>
            <a:r>
              <a:rPr lang="ko-KR" altLang="en-US" dirty="0"/>
              <a:t>은 이전 </a:t>
            </a:r>
            <a:r>
              <a:rPr lang="en-US" altLang="ko-KR" dirty="0" err="1"/>
              <a:t>checkNumber</a:t>
            </a:r>
            <a:r>
              <a:rPr lang="en-US" altLang="ko-KR" dirty="0"/>
              <a:t>() </a:t>
            </a:r>
            <a:r>
              <a:rPr lang="ko-KR" altLang="en-US" dirty="0"/>
              <a:t>함수가 수행한 것과 동일한 작업을 할 수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en-US" altLang="ko-KR" dirty="0" smtClean="0"/>
              <a:t>import re : </a:t>
            </a:r>
            <a:r>
              <a:rPr lang="ko-KR" altLang="en-US" dirty="0" smtClean="0"/>
              <a:t>정규식 함수가 있는 </a:t>
            </a:r>
            <a:r>
              <a:rPr lang="en-US" altLang="ko-KR" dirty="0" smtClean="0"/>
              <a:t>re </a:t>
            </a:r>
            <a:r>
              <a:rPr lang="ko-KR" altLang="en-US" dirty="0" smtClean="0"/>
              <a:t>모듈 가져오기</a:t>
            </a:r>
            <a:endParaRPr lang="en-US" altLang="ko-KR" dirty="0" smtClean="0"/>
          </a:p>
          <a:p>
            <a:r>
              <a:rPr lang="en-US" altLang="ko-KR" dirty="0" err="1" smtClean="0"/>
              <a:t>re.serarch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정규식과 일치되는 항목을 </a:t>
            </a:r>
            <a:r>
              <a:rPr lang="en-US" altLang="ko-KR" dirty="0" smtClean="0"/>
              <a:t>Match</a:t>
            </a:r>
            <a:r>
              <a:rPr lang="ko-KR" altLang="en-US" dirty="0" smtClean="0"/>
              <a:t> 객체로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반환한다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Match.group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일치된</a:t>
            </a:r>
            <a:r>
              <a:rPr lang="en-US" altLang="ko-KR" dirty="0" smtClean="0"/>
              <a:t> </a:t>
            </a:r>
            <a:r>
              <a:rPr lang="ko-KR" altLang="en-US" dirty="0" smtClean="0"/>
              <a:t>문자열을 반환한다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re.findall</a:t>
            </a:r>
            <a:r>
              <a:rPr lang="en-US" altLang="ko-KR" dirty="0" smtClean="0"/>
              <a:t>() : </a:t>
            </a:r>
            <a:r>
              <a:rPr lang="ko-KR" altLang="en-US" dirty="0" smtClean="0"/>
              <a:t>정규식을 만족하는 모든 문자열을 추출한다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41044-7172-073A-A54B-F4569A24E498}"/>
              </a:ext>
            </a:extLst>
          </p:cNvPr>
          <p:cNvSpPr txBox="1"/>
          <p:nvPr/>
        </p:nvSpPr>
        <p:spPr>
          <a:xfrm>
            <a:off x="574548" y="4071980"/>
            <a:ext cx="8048752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import re</a:t>
            </a:r>
          </a:p>
          <a:p>
            <a:endParaRPr lang="en-US" altLang="ko-KR" sz="1600" dirty="0"/>
          </a:p>
          <a:p>
            <a:r>
              <a:rPr lang="en-US" altLang="ko-KR" sz="1600" dirty="0"/>
              <a:t>pattern = r'010-\d\d\d\d-\d\d\d\d'</a:t>
            </a:r>
          </a:p>
          <a:p>
            <a:r>
              <a:rPr lang="en-US" altLang="ko-KR" sz="1600" dirty="0"/>
              <a:t>found = </a:t>
            </a:r>
            <a:r>
              <a:rPr lang="en-US" altLang="ko-KR" sz="1600" dirty="0" err="1"/>
              <a:t>re.search</a:t>
            </a:r>
            <a:r>
              <a:rPr lang="en-US" altLang="ko-KR" sz="1600" dirty="0"/>
              <a:t>(pattern, '</a:t>
            </a:r>
            <a:r>
              <a:rPr lang="ko-KR" altLang="en-US" sz="1600" dirty="0"/>
              <a:t>제 휴대폰 번호는 </a:t>
            </a:r>
            <a:r>
              <a:rPr lang="en-US" altLang="ko-KR" sz="1600" dirty="0"/>
              <a:t>010-1234-5678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.')</a:t>
            </a:r>
          </a:p>
          <a:p>
            <a:r>
              <a:rPr lang="en-US" altLang="ko-KR" sz="1600" dirty="0"/>
              <a:t>print('</a:t>
            </a:r>
            <a:r>
              <a:rPr lang="ko-KR" altLang="en-US" sz="1600" dirty="0"/>
              <a:t>발견된 휴대폰 번호</a:t>
            </a:r>
            <a:r>
              <a:rPr lang="en-US" altLang="ko-KR" sz="1600" dirty="0"/>
              <a:t>: ' + </a:t>
            </a:r>
            <a:r>
              <a:rPr lang="en-US" altLang="ko-KR" sz="1600" dirty="0" err="1"/>
              <a:t>found.group</a:t>
            </a:r>
            <a:r>
              <a:rPr lang="en-US" altLang="ko-KR" sz="1600" dirty="0"/>
              <a:t>())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BB842-570B-69F0-0DA0-286FFD727BBC}"/>
              </a:ext>
            </a:extLst>
          </p:cNvPr>
          <p:cNvSpPr txBox="1"/>
          <p:nvPr/>
        </p:nvSpPr>
        <p:spPr>
          <a:xfrm>
            <a:off x="574548" y="5540589"/>
            <a:ext cx="8048752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발견된 휴대폰 </a:t>
            </a:r>
            <a:r>
              <a:rPr lang="ko-KR" altLang="en-US" sz="1600" dirty="0" smtClean="0"/>
              <a:t>번호</a:t>
            </a:r>
            <a:r>
              <a:rPr lang="en-US" altLang="ko-KR" sz="1600" dirty="0" smtClean="0"/>
              <a:t>: 010-1234-5678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0416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30968-7010-F292-5D72-ADEE0B88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정규식</a:t>
            </a:r>
            <a:r>
              <a:rPr lang="en-US" altLang="ko-KR" dirty="0" smtClean="0"/>
              <a:t>. p323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BA785-EBAA-D6ED-0682-C90D664306C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0540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정규식</a:t>
            </a:r>
            <a:r>
              <a:rPr lang="en-US" altLang="ko-KR" dirty="0"/>
              <a:t>(regular expression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특정한 </a:t>
            </a:r>
            <a:r>
              <a:rPr lang="ko-KR" altLang="en-US" dirty="0"/>
              <a:t>규칙을 가지고 있는 문자열들을 표현하는 </a:t>
            </a:r>
            <a:r>
              <a:rPr lang="ko-KR" altLang="en-US" dirty="0" smtClean="0"/>
              <a:t>수식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abc</a:t>
            </a:r>
            <a:r>
              <a:rPr lang="en-US" altLang="ko-KR" dirty="0" smtClean="0"/>
              <a:t>     </a:t>
            </a:r>
            <a:r>
              <a:rPr lang="en-US" altLang="ko-KR" dirty="0"/>
              <a:t>	</a:t>
            </a:r>
            <a:r>
              <a:rPr lang="ko-KR" altLang="en-US" dirty="0"/>
              <a:t>정확히 “</a:t>
            </a:r>
            <a:r>
              <a:rPr lang="en-US" altLang="ko-KR" dirty="0" err="1"/>
              <a:t>abc</a:t>
            </a:r>
            <a:r>
              <a:rPr lang="en-US" altLang="ko-KR" dirty="0"/>
              <a:t>”</a:t>
            </a:r>
            <a:r>
              <a:rPr lang="ko-KR" altLang="en-US" dirty="0"/>
              <a:t>와만 일치된다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 smtClean="0"/>
              <a:t>.        </a:t>
            </a:r>
            <a:r>
              <a:rPr lang="en-US" altLang="ko-KR" dirty="0"/>
              <a:t>	</a:t>
            </a:r>
            <a:r>
              <a:rPr lang="ko-KR" altLang="en-US" dirty="0"/>
              <a:t>한자리의 문자</a:t>
            </a:r>
            <a:r>
              <a:rPr lang="en-US" altLang="ko-KR" dirty="0"/>
              <a:t>, </a:t>
            </a:r>
            <a:r>
              <a:rPr lang="ko-KR" altLang="en-US" dirty="0"/>
              <a:t>예를 들어서 “</a:t>
            </a:r>
            <a:r>
              <a:rPr lang="en-US" altLang="ko-KR" dirty="0"/>
              <a:t>A”, “1”, “$”,</a:t>
            </a:r>
          </a:p>
          <a:p>
            <a:pPr lvl="1"/>
            <a:r>
              <a:rPr lang="en-US" altLang="ko-KR" dirty="0"/>
              <a:t>\d\d\d 	3</a:t>
            </a:r>
            <a:r>
              <a:rPr lang="ko-KR" altLang="en-US" dirty="0"/>
              <a:t>자리의 숫자</a:t>
            </a:r>
            <a:r>
              <a:rPr lang="en-US" altLang="ko-KR" dirty="0"/>
              <a:t>, </a:t>
            </a:r>
            <a:r>
              <a:rPr lang="ko-KR" altLang="en-US" dirty="0"/>
              <a:t>예를 들어서 “</a:t>
            </a:r>
            <a:r>
              <a:rPr lang="en-US" altLang="ko-KR" dirty="0"/>
              <a:t>010”, “123”</a:t>
            </a:r>
          </a:p>
          <a:p>
            <a:pPr lvl="1"/>
            <a:r>
              <a:rPr lang="en-US" altLang="ko-KR" dirty="0"/>
              <a:t>[a-z]    	a</a:t>
            </a:r>
            <a:r>
              <a:rPr lang="ko-KR" altLang="en-US" dirty="0"/>
              <a:t>부터 </a:t>
            </a:r>
            <a:r>
              <a:rPr lang="en-US" altLang="ko-KR" dirty="0"/>
              <a:t>z</a:t>
            </a:r>
            <a:r>
              <a:rPr lang="ko-KR" altLang="en-US" dirty="0"/>
              <a:t>사이의 한 글자와 일치</a:t>
            </a:r>
          </a:p>
          <a:p>
            <a:pPr lvl="1"/>
            <a:r>
              <a:rPr lang="en-US" altLang="ko-KR" dirty="0"/>
              <a:t>\w      	</a:t>
            </a:r>
            <a:r>
              <a:rPr lang="ko-KR" altLang="en-US" dirty="0"/>
              <a:t>한자리 문자나 숫자</a:t>
            </a:r>
            <a:r>
              <a:rPr lang="en-US" altLang="ko-KR" dirty="0"/>
              <a:t>, </a:t>
            </a:r>
            <a:r>
              <a:rPr lang="ko-KR" altLang="en-US" dirty="0"/>
              <a:t>예를 들어서 “</a:t>
            </a:r>
            <a:r>
              <a:rPr lang="en-US" altLang="ko-KR" dirty="0"/>
              <a:t>8”, “A”,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221A33-353C-6E1E-77C1-FB105DC22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90" y="2222501"/>
            <a:ext cx="5697729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43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2D939-8844-52EA-F407-0E380172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</a:t>
            </a:r>
            <a:r>
              <a:rPr lang="en-US" altLang="ko-KR" dirty="0"/>
              <a:t>. </a:t>
            </a:r>
            <a:r>
              <a:rPr lang="en-US" altLang="ko-KR" dirty="0" smtClean="0"/>
              <a:t>p324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BAA0A8-0303-E2ED-D519-4AA8182A41B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수량 </a:t>
            </a:r>
            <a:r>
              <a:rPr lang="ko-KR" altLang="en-US" dirty="0"/>
              <a:t>한정자</a:t>
            </a:r>
            <a:r>
              <a:rPr lang="en-US" altLang="ko-KR" dirty="0"/>
              <a:t>(quantifier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문자가 </a:t>
            </a:r>
            <a:r>
              <a:rPr lang="ko-KR" altLang="en-US" dirty="0"/>
              <a:t>몇 번 </a:t>
            </a:r>
            <a:r>
              <a:rPr lang="ko-KR" altLang="en-US" dirty="0" smtClean="0"/>
              <a:t>반복되는지를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나타낸다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예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.+ </a:t>
            </a:r>
            <a:r>
              <a:rPr lang="en-US" altLang="ko-KR" dirty="0"/>
              <a:t>		</a:t>
            </a:r>
            <a:r>
              <a:rPr lang="ko-KR" altLang="en-US" dirty="0"/>
              <a:t>문자가 </a:t>
            </a:r>
            <a:r>
              <a:rPr lang="en-US" altLang="ko-KR" dirty="0"/>
              <a:t>1</a:t>
            </a:r>
            <a:r>
              <a:rPr lang="ko-KR" altLang="en-US" dirty="0"/>
              <a:t>회 이상 반복</a:t>
            </a:r>
          </a:p>
          <a:p>
            <a:pPr lvl="1"/>
            <a:r>
              <a:rPr lang="en-US" altLang="ko-KR" dirty="0"/>
              <a:t>^[1-9][0-9]*$ 	</a:t>
            </a:r>
            <a:r>
              <a:rPr lang="ko-KR" altLang="en-US" dirty="0"/>
              <a:t>처음 숫자는 </a:t>
            </a:r>
            <a:r>
              <a:rPr lang="en-US" altLang="ko-KR" dirty="0"/>
              <a:t>0</a:t>
            </a:r>
            <a:r>
              <a:rPr lang="ko-KR" altLang="en-US" dirty="0"/>
              <a:t>이 아닌 숫자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그리고 전체가 숫자</a:t>
            </a:r>
            <a:endParaRPr lang="en-US" altLang="ko-KR" dirty="0"/>
          </a:p>
          <a:p>
            <a:pPr lvl="1"/>
            <a:r>
              <a:rPr lang="en-US" altLang="ko-KR" dirty="0"/>
              <a:t>^\d{6}-\d{7</a:t>
            </a:r>
            <a:r>
              <a:rPr lang="en-US" altLang="ko-KR" dirty="0" smtClean="0"/>
              <a:t>}$ </a:t>
            </a:r>
            <a:r>
              <a:rPr lang="en-US" altLang="ko-KR" dirty="0"/>
              <a:t>	</a:t>
            </a:r>
            <a:r>
              <a:rPr lang="ko-KR" altLang="en-US" dirty="0"/>
              <a:t>중간에 </a:t>
            </a:r>
            <a:r>
              <a:rPr lang="en-US" altLang="ko-KR" dirty="0"/>
              <a:t>–</a:t>
            </a:r>
            <a:r>
              <a:rPr lang="ko-KR" altLang="en-US" dirty="0"/>
              <a:t>이 있는 주민등록번호</a:t>
            </a:r>
          </a:p>
          <a:p>
            <a:pPr lvl="1"/>
            <a:r>
              <a:rPr lang="en-US" altLang="ko-KR" dirty="0"/>
              <a:t>(Good)?</a:t>
            </a:r>
            <a:r>
              <a:rPr lang="en-US" altLang="ko-KR" dirty="0" smtClean="0"/>
              <a:t>Bye</a:t>
            </a:r>
            <a:r>
              <a:rPr lang="en-US" altLang="ko-KR" dirty="0"/>
              <a:t>	“</a:t>
            </a:r>
            <a:r>
              <a:rPr lang="en-US" altLang="ko-KR" dirty="0" err="1"/>
              <a:t>GoodBye</a:t>
            </a:r>
            <a:r>
              <a:rPr lang="en-US" altLang="ko-KR" dirty="0"/>
              <a:t>” </a:t>
            </a:r>
            <a:r>
              <a:rPr lang="ko-KR" altLang="en-US" dirty="0"/>
              <a:t>또는 “</a:t>
            </a:r>
            <a:r>
              <a:rPr lang="en-US" altLang="ko-KR" dirty="0"/>
              <a:t>Bye”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CF6B9C5-A155-EA46-3337-5FA6A5C7B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40" y="1989823"/>
            <a:ext cx="6559415" cy="212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31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662B5-BAAD-565F-60C8-BF0B8A21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정규식</a:t>
            </a:r>
            <a:r>
              <a:rPr lang="en-US" altLang="ko-KR" dirty="0"/>
              <a:t>. p324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6C056C-44CA-AE47-5E4C-5D28B5A2BD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메타 문자 중에서 가장 중요한 문자는 점</a:t>
            </a:r>
            <a:r>
              <a:rPr lang="en-US" altLang="ko-KR" dirty="0"/>
              <a:t>(.)</a:t>
            </a:r>
            <a:r>
              <a:rPr lang="ko-KR" altLang="en-US" dirty="0"/>
              <a:t>과 별표</a:t>
            </a:r>
            <a:r>
              <a:rPr lang="en-US" altLang="ko-KR" dirty="0"/>
              <a:t>(*)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점은 </a:t>
            </a:r>
            <a:r>
              <a:rPr lang="ko-KR" altLang="en-US" dirty="0"/>
              <a:t>어떤 문자가 와도 상관없다는 의미이다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별표는 </a:t>
            </a:r>
            <a:r>
              <a:rPr lang="ko-KR" altLang="en-US" dirty="0"/>
              <a:t>몇 번 반복되어도 상관없다는 것을 의미한다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예를 들어보자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“</a:t>
            </a:r>
            <a:r>
              <a:rPr lang="en-US" altLang="ko-KR" dirty="0"/>
              <a:t>X-Men: First Class“, “X-Men: Days of Future Past“, “X-Men Origins: Wolverine”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CE38E4-82DD-CD19-B271-9DFC6C08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05" y="3157537"/>
            <a:ext cx="4371695" cy="117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Example </a:t>
            </a:r>
            <a:r>
              <a:rPr lang="ko-KR" altLang="en-US" dirty="0" smtClean="0"/>
              <a:t>숫자로 </a:t>
            </a:r>
            <a:r>
              <a:rPr lang="ko-KR" altLang="en-US" dirty="0"/>
              <a:t>시작하는 줄 </a:t>
            </a:r>
            <a:r>
              <a:rPr lang="ko-KR" altLang="en-US" dirty="0" smtClean="0"/>
              <a:t>찾기</a:t>
            </a:r>
            <a:r>
              <a:rPr lang="en-US" altLang="ko-KR" dirty="0" smtClean="0"/>
              <a:t>. p325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F2761-EF20-5353-46DA-AA8BE8ABE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주어진 텍스트 파일에서 숫자로 시작하는 </a:t>
            </a:r>
            <a:r>
              <a:rPr lang="ko-KR" altLang="en-US" dirty="0" err="1" smtClean="0"/>
              <a:t>줄만을</a:t>
            </a:r>
            <a:r>
              <a:rPr lang="ko-KR" altLang="en-US" dirty="0" smtClean="0"/>
              <a:t> 출력하는 프로그램은 다음과 같다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56EEED-CE1D-AC19-5BF3-836B925F4FC8}"/>
              </a:ext>
            </a:extLst>
          </p:cNvPr>
          <p:cNvSpPr txBox="1"/>
          <p:nvPr/>
        </p:nvSpPr>
        <p:spPr>
          <a:xfrm>
            <a:off x="747118" y="2470259"/>
            <a:ext cx="7914282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import re</a:t>
            </a:r>
          </a:p>
          <a:p>
            <a:r>
              <a:rPr lang="en-US" altLang="ko-KR" sz="1600" dirty="0"/>
              <a:t>f = open('uscons.txt')</a:t>
            </a:r>
          </a:p>
          <a:p>
            <a:r>
              <a:rPr lang="en-US" altLang="ko-KR" sz="1600" dirty="0"/>
              <a:t>for line in f:    </a:t>
            </a:r>
          </a:p>
          <a:p>
            <a:r>
              <a:rPr lang="en-US" altLang="ko-KR" sz="1600" dirty="0"/>
              <a:t>	line = </a:t>
            </a:r>
            <a:r>
              <a:rPr lang="en-US" altLang="ko-KR" sz="1600" dirty="0" err="1"/>
              <a:t>line.rstrip</a:t>
            </a:r>
            <a:r>
              <a:rPr lang="en-US" altLang="ko-KR" sz="1600" dirty="0"/>
              <a:t>()    </a:t>
            </a:r>
          </a:p>
          <a:p>
            <a:r>
              <a:rPr lang="en-US" altLang="ko-KR" sz="1600" dirty="0"/>
              <a:t>	if </a:t>
            </a:r>
            <a:r>
              <a:rPr lang="en-US" altLang="ko-KR" sz="1600" dirty="0" err="1"/>
              <a:t>re.search</a:t>
            </a:r>
            <a:r>
              <a:rPr lang="en-US" altLang="ko-KR" sz="1600" dirty="0"/>
              <a:t>('^[0-9]+', line) :</a:t>
            </a:r>
          </a:p>
          <a:p>
            <a:r>
              <a:rPr lang="en-US" altLang="ko-KR" sz="1600" dirty="0"/>
              <a:t>		print(line)</a:t>
            </a:r>
          </a:p>
          <a:p>
            <a:r>
              <a:rPr lang="en-US" altLang="ko-KR" sz="1600" dirty="0" err="1"/>
              <a:t>f.close</a:t>
            </a:r>
            <a:r>
              <a:rPr lang="en-US" altLang="ko-KR" sz="1600" dirty="0"/>
              <a:t>()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066C3-8EFF-BB94-D11D-D84771BB198E}"/>
              </a:ext>
            </a:extLst>
          </p:cNvPr>
          <p:cNvSpPr txBox="1"/>
          <p:nvPr/>
        </p:nvSpPr>
        <p:spPr>
          <a:xfrm>
            <a:off x="747118" y="4474001"/>
            <a:ext cx="7914282" cy="83099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110th Congress </a:t>
            </a:r>
            <a:r>
              <a:rPr lang="en-US" altLang="ko-KR" sz="1600" dirty="0" smtClean="0"/>
              <a:t>		Document </a:t>
            </a:r>
          </a:p>
          <a:p>
            <a:r>
              <a:rPr lang="en-US" altLang="ko-KR" sz="1600" dirty="0" smtClean="0"/>
              <a:t>1st </a:t>
            </a:r>
            <a:r>
              <a:rPr lang="en-US" altLang="ko-KR" sz="1600" dirty="0"/>
              <a:t>Session </a:t>
            </a:r>
            <a:r>
              <a:rPr lang="en-US" altLang="ko-KR" sz="1600" dirty="0" smtClean="0"/>
              <a:t>		No</a:t>
            </a:r>
            <a:r>
              <a:rPr lang="en-US" altLang="ko-KR" sz="1600" dirty="0"/>
              <a:t>. </a:t>
            </a:r>
            <a:r>
              <a:rPr lang="en-US" altLang="ko-KR" sz="1600" dirty="0" smtClean="0"/>
              <a:t>110-50</a:t>
            </a:r>
          </a:p>
          <a:p>
            <a:r>
              <a:rPr lang="en-US" altLang="ko-KR" sz="1600" dirty="0" smtClean="0"/>
              <a:t>…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165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ko-KR" altLang="en-US" dirty="0"/>
              <a:t>이메일 주소를 </a:t>
            </a:r>
            <a:r>
              <a:rPr lang="ko-KR" altLang="en-US" dirty="0" smtClean="0"/>
              <a:t>찾아보자</a:t>
            </a:r>
            <a:r>
              <a:rPr lang="en-US" altLang="ko-KR" dirty="0" smtClean="0"/>
              <a:t>. p326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F2761-EF20-5353-46DA-AA8BE8ABE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웹페이지에서 </a:t>
            </a:r>
            <a:r>
              <a:rPr lang="ko-KR" altLang="en-US" dirty="0" err="1"/>
              <a:t>웹크롤링을</a:t>
            </a:r>
            <a:r>
              <a:rPr lang="ko-KR" altLang="en-US" dirty="0"/>
              <a:t> 통하여 텍스트를 </a:t>
            </a:r>
            <a:r>
              <a:rPr lang="ko-KR" altLang="en-US" dirty="0" smtClean="0"/>
              <a:t>가져</a:t>
            </a:r>
            <a:r>
              <a:rPr lang="ko-KR" altLang="en-US" dirty="0" smtClean="0"/>
              <a:t>왔</a:t>
            </a:r>
            <a:r>
              <a:rPr lang="ko-KR" altLang="en-US" dirty="0" smtClean="0"/>
              <a:t>다고 </a:t>
            </a:r>
            <a:r>
              <a:rPr lang="ko-KR" altLang="en-US" dirty="0"/>
              <a:t>하자</a:t>
            </a:r>
            <a:r>
              <a:rPr lang="en-US" altLang="ko-KR" dirty="0"/>
              <a:t>. </a:t>
            </a:r>
            <a:r>
              <a:rPr lang="ko-KR" altLang="en-US" dirty="0"/>
              <a:t>이 텍스트 중에서 이메일 주소만을 </a:t>
            </a:r>
            <a:r>
              <a:rPr lang="ko-KR" altLang="en-US" dirty="0" smtClean="0"/>
              <a:t>추출하려고 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 smtClean="0"/>
              <a:t>먼저</a:t>
            </a:r>
            <a:r>
              <a:rPr lang="en-US" altLang="ko-KR" dirty="0"/>
              <a:t> </a:t>
            </a:r>
            <a:r>
              <a:rPr lang="ko-KR" altLang="en-US" dirty="0" smtClean="0"/>
              <a:t>이메일 주소 패턴을 </a:t>
            </a:r>
            <a:r>
              <a:rPr lang="ko-KR" altLang="en-US" dirty="0" err="1" smtClean="0"/>
              <a:t>정규식으로</a:t>
            </a:r>
            <a:r>
              <a:rPr lang="ko-KR" altLang="en-US" dirty="0" smtClean="0"/>
              <a:t> 정의해보면 다음과 같다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6354695-F801-A463-3B98-B167ED1C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0" y="2805674"/>
            <a:ext cx="4880097" cy="165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62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6CCAC-98ED-415E-86B8-E21EED8E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원시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. p304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8E6A2E-F359-435A-962D-8DC0FB87F47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원시 </a:t>
            </a:r>
            <a:r>
              <a:rPr lang="ko-KR" altLang="en-US" dirty="0"/>
              <a:t>문자열</a:t>
            </a:r>
            <a:r>
              <a:rPr lang="en-US" altLang="ko-KR" dirty="0"/>
              <a:t>(raw string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문자열의 </a:t>
            </a:r>
            <a:r>
              <a:rPr lang="ko-KR" altLang="en-US" dirty="0"/>
              <a:t>시작 따옴표 앞에 </a:t>
            </a:r>
            <a:r>
              <a:rPr lang="en-US" altLang="ko-KR" dirty="0"/>
              <a:t>r</a:t>
            </a:r>
            <a:r>
              <a:rPr lang="ko-KR" altLang="en-US" dirty="0"/>
              <a:t>을 </a:t>
            </a:r>
            <a:r>
              <a:rPr lang="ko-KR" altLang="en-US" dirty="0" smtClean="0"/>
              <a:t>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백슬래시를 </a:t>
            </a:r>
            <a:r>
              <a:rPr lang="ko-KR" altLang="en-US" dirty="0"/>
              <a:t>문자열의 일부로 </a:t>
            </a:r>
            <a:r>
              <a:rPr lang="ko-KR" altLang="en-US" dirty="0" smtClean="0"/>
              <a:t>간주한다</a:t>
            </a:r>
            <a:r>
              <a:rPr lang="en-US" altLang="ko-KR" dirty="0" smtClean="0"/>
              <a:t>. </a:t>
            </a:r>
            <a:r>
              <a:rPr lang="ko-KR" altLang="en-US" dirty="0"/>
              <a:t>즉 백슬래시를 이스케이프 문자로 취급하지 않는다</a:t>
            </a:r>
            <a:r>
              <a:rPr lang="en-US" altLang="ko-KR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8F633-2085-4AB3-88D8-987690D98FBF}"/>
              </a:ext>
            </a:extLst>
          </p:cNvPr>
          <p:cNvSpPr txBox="1"/>
          <p:nvPr/>
        </p:nvSpPr>
        <p:spPr>
          <a:xfrm>
            <a:off x="893572" y="3263325"/>
            <a:ext cx="7591552" cy="58477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print(</a:t>
            </a:r>
            <a:r>
              <a:rPr lang="en-US" altLang="ko-KR" sz="1600" dirty="0" err="1">
                <a:solidFill>
                  <a:srgbClr val="FF0000"/>
                </a:solidFill>
              </a:rPr>
              <a:t>r</a:t>
            </a:r>
            <a:r>
              <a:rPr lang="en-US" altLang="ko-KR" sz="1600" dirty="0" err="1"/>
              <a:t>'This</a:t>
            </a:r>
            <a:r>
              <a:rPr lang="en-US" altLang="ko-KR" sz="1600" dirty="0"/>
              <a:t> is Kim\'s dog')</a:t>
            </a:r>
          </a:p>
          <a:p>
            <a:r>
              <a:rPr lang="en-US" altLang="ko-KR" sz="1600" dirty="0"/>
              <a:t>This is Kim\'s dog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9956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ko-KR" altLang="en-US" dirty="0"/>
              <a:t>패스워드 검사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. p327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F2761-EF20-5353-46DA-AA8BE8ABE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사용자가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입력한 패스워드를 검증하는 프로그램을 작성해보자</a:t>
            </a:r>
            <a:r>
              <a:rPr lang="en-US" altLang="ko-KR" dirty="0" smtClean="0"/>
              <a:t>. </a:t>
            </a:r>
            <a:r>
              <a:rPr lang="ko-KR" altLang="en-US" dirty="0" smtClean="0"/>
              <a:t>패스워드의 </a:t>
            </a:r>
            <a:r>
              <a:rPr lang="ko-KR" altLang="en-US" dirty="0"/>
              <a:t>조건은 다음과 같다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최소 </a:t>
            </a:r>
            <a:r>
              <a:rPr lang="en-US" altLang="ko-KR" dirty="0"/>
              <a:t>8</a:t>
            </a:r>
            <a:r>
              <a:rPr lang="ko-KR" altLang="en-US" dirty="0"/>
              <a:t>글자</a:t>
            </a:r>
          </a:p>
          <a:p>
            <a:pPr lvl="1"/>
            <a:r>
              <a:rPr lang="ko-KR" altLang="en-US" dirty="0"/>
              <a:t>적어도 하나의 대문자</a:t>
            </a:r>
          </a:p>
          <a:p>
            <a:pPr lvl="1"/>
            <a:r>
              <a:rPr lang="ko-KR" altLang="en-US" dirty="0"/>
              <a:t>적어도 하나의 숫자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A91E-8B7D-69B2-B5E1-003C40ECFBDD}"/>
              </a:ext>
            </a:extLst>
          </p:cNvPr>
          <p:cNvSpPr txBox="1"/>
          <p:nvPr/>
        </p:nvSpPr>
        <p:spPr>
          <a:xfrm>
            <a:off x="846537" y="3619500"/>
            <a:ext cx="7919511" cy="206210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패스워드를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abcdef</a:t>
            </a:r>
            <a:endParaRPr lang="en-US" altLang="ko-KR" sz="1600" dirty="0"/>
          </a:p>
          <a:p>
            <a:r>
              <a:rPr lang="ko-KR" altLang="en-US" sz="1600" dirty="0"/>
              <a:t>패스워드는 최소한 </a:t>
            </a:r>
            <a:r>
              <a:rPr lang="en-US" altLang="ko-KR" sz="1600" dirty="0"/>
              <a:t>8</a:t>
            </a:r>
            <a:r>
              <a:rPr lang="ko-KR" altLang="en-US" sz="1600" dirty="0"/>
              <a:t>글자이어야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패스워드를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abcdefrg</a:t>
            </a:r>
            <a:endParaRPr lang="en-US" altLang="ko-KR" sz="1600" dirty="0"/>
          </a:p>
          <a:p>
            <a:r>
              <a:rPr lang="ko-KR" altLang="en-US" sz="1600" dirty="0"/>
              <a:t>패스워드는 적어도 하나의 숫자를 가져야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패스워드를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abbabbb1</a:t>
            </a:r>
          </a:p>
          <a:p>
            <a:r>
              <a:rPr lang="ko-KR" altLang="en-US" sz="1600" dirty="0"/>
              <a:t>패스워드는 적어도 대문자를 가져야 합니다</a:t>
            </a:r>
            <a:r>
              <a:rPr lang="en-US" altLang="ko-KR" sz="1600" dirty="0"/>
              <a:t>.</a:t>
            </a:r>
          </a:p>
          <a:p>
            <a:r>
              <a:rPr lang="ko-KR" altLang="en-US" sz="1600" dirty="0"/>
              <a:t>패스워드를 </a:t>
            </a:r>
            <a:r>
              <a:rPr lang="ko-KR" altLang="en-US" sz="1600" dirty="0" err="1"/>
              <a:t>입력하시오</a:t>
            </a:r>
            <a:r>
              <a:rPr lang="en-US" altLang="ko-KR" sz="1600" dirty="0"/>
              <a:t>: abbbabbaA1</a:t>
            </a:r>
          </a:p>
          <a:p>
            <a:r>
              <a:rPr lang="ko-KR" altLang="en-US" sz="1600" dirty="0"/>
              <a:t>규정에 맞는 패스워드입니다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1788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</a:t>
            </a:r>
            <a:r>
              <a:rPr lang="ko-KR" altLang="en-US" dirty="0" smtClean="0"/>
              <a:t> </a:t>
            </a:r>
            <a:r>
              <a:rPr lang="ko-KR" altLang="en-US" dirty="0"/>
              <a:t>단어 카운터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p328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F2761-EF20-5353-46DA-AA8BE8ABEC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40852" cy="4495800"/>
          </a:xfrm>
        </p:spPr>
        <p:txBody>
          <a:bodyPr/>
          <a:lstStyle/>
          <a:p>
            <a:r>
              <a:rPr lang="ko-KR" altLang="en-US" dirty="0" smtClean="0"/>
              <a:t>출판물의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단어 빈도를 다른 출판물과 비교하면 유사점을 분석할 수 있다</a:t>
            </a:r>
            <a:r>
              <a:rPr lang="en-US" altLang="ko-KR" dirty="0" smtClean="0"/>
              <a:t>. </a:t>
            </a:r>
            <a:r>
              <a:rPr lang="en-US" altLang="ko-KR" dirty="0" smtClean="0"/>
              <a:t> </a:t>
            </a:r>
            <a:r>
              <a:rPr lang="ko-KR" altLang="en-US" dirty="0" smtClean="0"/>
              <a:t>다음 </a:t>
            </a:r>
            <a:r>
              <a:rPr lang="ko-KR" altLang="en-US" dirty="0"/>
              <a:t>프로그램은 문자열의 각 단어가 나타나는 횟수를 계산한다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56EEED-CE1D-AC19-5BF3-836B925F4FC8}"/>
              </a:ext>
            </a:extLst>
          </p:cNvPr>
          <p:cNvSpPr txBox="1"/>
          <p:nvPr/>
        </p:nvSpPr>
        <p:spPr>
          <a:xfrm>
            <a:off x="612648" y="2374899"/>
            <a:ext cx="8153400" cy="329320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err="1"/>
              <a:t>text_data</a:t>
            </a:r>
            <a:r>
              <a:rPr lang="en-US" altLang="ko-KR" sz="1600" dirty="0"/>
              <a:t> ='Create the highest, grandest vision possible for your life, because you become what you believe'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word_dic</a:t>
            </a:r>
            <a:r>
              <a:rPr lang="en-US" altLang="ko-KR" sz="1600" dirty="0"/>
              <a:t> = {}		# </a:t>
            </a:r>
            <a:r>
              <a:rPr lang="ko-KR" altLang="en-US" sz="1600" dirty="0"/>
              <a:t>단어들과 출현 횟수를 저장하는 </a:t>
            </a:r>
            <a:r>
              <a:rPr lang="ko-KR" altLang="en-US" sz="1600" dirty="0" err="1"/>
              <a:t>딕셔너리를</a:t>
            </a:r>
            <a:r>
              <a:rPr lang="ko-KR" altLang="en-US" sz="1600" dirty="0"/>
              <a:t> 생성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for w in </a:t>
            </a:r>
            <a:r>
              <a:rPr lang="en-US" altLang="ko-KR" sz="1600" dirty="0" err="1"/>
              <a:t>text_data.split</a:t>
            </a:r>
            <a:r>
              <a:rPr lang="en-US" altLang="ko-KR" sz="1600" dirty="0"/>
              <a:t>():		# </a:t>
            </a:r>
            <a:r>
              <a:rPr lang="ko-KR" altLang="en-US" sz="1600" dirty="0"/>
              <a:t>텍스트를 단어들로 분리하여 반복한다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 if w in </a:t>
            </a:r>
            <a:r>
              <a:rPr lang="en-US" altLang="ko-KR" sz="1600" dirty="0" err="1"/>
              <a:t>word_dic</a:t>
            </a:r>
            <a:r>
              <a:rPr lang="en-US" altLang="ko-KR" sz="1600" dirty="0"/>
              <a:t>:			# </a:t>
            </a:r>
            <a:r>
              <a:rPr lang="ko-KR" altLang="en-US" sz="1600" dirty="0"/>
              <a:t>단어가 이미 </a:t>
            </a:r>
            <a:r>
              <a:rPr lang="ko-KR" altLang="en-US" sz="1600" dirty="0" err="1"/>
              <a:t>딕셔너리에</a:t>
            </a:r>
            <a:r>
              <a:rPr lang="ko-KR" altLang="en-US" sz="1600" dirty="0"/>
              <a:t> 있으면</a:t>
            </a:r>
          </a:p>
          <a:p>
            <a:r>
              <a:rPr lang="ko-KR" altLang="en-US" sz="1600" dirty="0"/>
              <a:t>         </a:t>
            </a:r>
            <a:r>
              <a:rPr lang="en-US" altLang="ko-KR" sz="1600" dirty="0" err="1"/>
              <a:t>word_dic</a:t>
            </a:r>
            <a:r>
              <a:rPr lang="en-US" altLang="ko-KR" sz="1600" dirty="0"/>
              <a:t>[w]  += 1  		# </a:t>
            </a:r>
            <a:r>
              <a:rPr lang="ko-KR" altLang="en-US" sz="1600" dirty="0"/>
              <a:t>출현 횟수를 </a:t>
            </a:r>
            <a:r>
              <a:rPr lang="en-US" altLang="ko-KR" sz="1600" dirty="0"/>
              <a:t>1 </a:t>
            </a:r>
            <a:r>
              <a:rPr lang="ko-KR" altLang="en-US" sz="1600" dirty="0"/>
              <a:t>증가한다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 else:				# </a:t>
            </a:r>
            <a:r>
              <a:rPr lang="ko-KR" altLang="en-US" sz="1600" dirty="0"/>
              <a:t>처음 나온 단어이면 </a:t>
            </a:r>
            <a:r>
              <a:rPr lang="en-US" altLang="ko-KR" sz="1600" dirty="0"/>
              <a:t>1</a:t>
            </a:r>
            <a:r>
              <a:rPr lang="ko-KR" altLang="en-US" sz="1600" dirty="0"/>
              <a:t>로 초기화한다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     </a:t>
            </a:r>
            <a:r>
              <a:rPr lang="en-US" altLang="ko-KR" sz="1600" dirty="0" err="1"/>
              <a:t>word_dic</a:t>
            </a:r>
            <a:r>
              <a:rPr lang="en-US" altLang="ko-KR" sz="1600" dirty="0"/>
              <a:t>[w]   = 1  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w, count in sorted(</a:t>
            </a:r>
            <a:r>
              <a:rPr lang="en-US" altLang="ko-KR" sz="1600" dirty="0" err="1"/>
              <a:t>word_dic.items</a:t>
            </a:r>
            <a:r>
              <a:rPr lang="en-US" altLang="ko-KR" sz="1600" dirty="0"/>
              <a:t>()):	# </a:t>
            </a:r>
            <a:r>
              <a:rPr lang="ko-KR" altLang="en-US" sz="1600" dirty="0"/>
              <a:t>키와 값을 정렬하여 반복 처리한다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 print(w, '</a:t>
            </a:r>
            <a:r>
              <a:rPr lang="ko-KR" altLang="en-US" sz="1600" dirty="0"/>
              <a:t>의 등장횟수</a:t>
            </a:r>
            <a:r>
              <a:rPr lang="en-US" altLang="ko-KR" sz="1600" dirty="0"/>
              <a:t>=', count)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A91E-8B7D-69B2-B5E1-003C40ECFBDD}"/>
              </a:ext>
            </a:extLst>
          </p:cNvPr>
          <p:cNvSpPr txBox="1"/>
          <p:nvPr/>
        </p:nvSpPr>
        <p:spPr>
          <a:xfrm>
            <a:off x="4783074" y="5434280"/>
            <a:ext cx="3602945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Create </a:t>
            </a:r>
            <a:r>
              <a:rPr lang="ko-KR" altLang="en-US" sz="1600" dirty="0"/>
              <a:t>의 등장횟수</a:t>
            </a:r>
            <a:r>
              <a:rPr lang="en-US" altLang="ko-KR" sz="1600" dirty="0"/>
              <a:t>= 1</a:t>
            </a:r>
          </a:p>
          <a:p>
            <a:r>
              <a:rPr lang="en-US" altLang="ko-KR" sz="1600" dirty="0"/>
              <a:t>because </a:t>
            </a:r>
            <a:r>
              <a:rPr lang="ko-KR" altLang="en-US" sz="1600" dirty="0"/>
              <a:t>의 등장횟수</a:t>
            </a:r>
            <a:r>
              <a:rPr lang="en-US" altLang="ko-KR" sz="1600" dirty="0"/>
              <a:t>= 1</a:t>
            </a:r>
          </a:p>
          <a:p>
            <a:r>
              <a:rPr lang="en-US" altLang="ko-KR" sz="1600" dirty="0"/>
              <a:t>become </a:t>
            </a:r>
            <a:r>
              <a:rPr lang="ko-KR" altLang="en-US" sz="1600" dirty="0"/>
              <a:t>의 등장횟수</a:t>
            </a:r>
            <a:r>
              <a:rPr lang="en-US" altLang="ko-KR" sz="1600" dirty="0"/>
              <a:t>= 1</a:t>
            </a:r>
          </a:p>
          <a:p>
            <a:r>
              <a:rPr lang="en-US" altLang="ko-KR" sz="1600" dirty="0"/>
              <a:t>believe </a:t>
            </a:r>
            <a:r>
              <a:rPr lang="ko-KR" altLang="en-US" sz="1600" dirty="0"/>
              <a:t>의 등장횟수</a:t>
            </a:r>
            <a:r>
              <a:rPr lang="en-US" altLang="ko-KR" sz="1600" dirty="0"/>
              <a:t>= 1</a:t>
            </a:r>
          </a:p>
          <a:p>
            <a:r>
              <a:rPr lang="en-US" altLang="ko-KR" sz="1600" dirty="0"/>
              <a:t>...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1271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smtClean="0"/>
              <a:t>Project</a:t>
            </a:r>
            <a:r>
              <a:rPr lang="ko-KR" altLang="en-US" dirty="0" smtClean="0"/>
              <a:t> </a:t>
            </a:r>
            <a:r>
              <a:rPr lang="ko-KR" altLang="en-US" dirty="0"/>
              <a:t>단답형 퀴즈 프로그램 </a:t>
            </a:r>
            <a:r>
              <a:rPr lang="ko-KR" altLang="en-US" dirty="0" smtClean="0"/>
              <a:t>작성</a:t>
            </a:r>
            <a:r>
              <a:rPr lang="en-US" altLang="ko-KR" dirty="0" smtClean="0"/>
              <a:t>. p329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5F2761-EF20-5353-46DA-AA8BE8ABEC7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단답형 문제를 출제하고 채점하는 퀴즈 프로그램을 작성해보자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5A91E-8B7D-69B2-B5E1-003C40ECFBDD}"/>
              </a:ext>
            </a:extLst>
          </p:cNvPr>
          <p:cNvSpPr txBox="1"/>
          <p:nvPr/>
        </p:nvSpPr>
        <p:spPr>
          <a:xfrm>
            <a:off x="612648" y="2141818"/>
            <a:ext cx="7896352" cy="206210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CPU</a:t>
            </a:r>
            <a:r>
              <a:rPr lang="ko-KR" altLang="en-US" sz="1600" dirty="0"/>
              <a:t>는 무엇의 약자인가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답안을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en-US" altLang="ko-KR" sz="1600" dirty="0"/>
              <a:t>quit):  Central Processing Unit</a:t>
            </a:r>
          </a:p>
          <a:p>
            <a:r>
              <a:rPr lang="ko-KR" altLang="en-US" sz="1600" dirty="0"/>
              <a:t>정답입니다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ko-KR" altLang="en-US" sz="1600" dirty="0"/>
              <a:t>제일 쉬운 프로그래밍 언어는</a:t>
            </a:r>
            <a:r>
              <a:rPr lang="en-US" altLang="ko-KR" sz="1600" dirty="0"/>
              <a:t>?</a:t>
            </a:r>
          </a:p>
          <a:p>
            <a:r>
              <a:rPr lang="ko-KR" altLang="en-US" sz="1600" dirty="0"/>
              <a:t>답안을 </a:t>
            </a:r>
            <a:r>
              <a:rPr lang="ko-KR" altLang="en-US" sz="1600" dirty="0" err="1"/>
              <a:t>작성하시오</a:t>
            </a:r>
            <a:r>
              <a:rPr lang="en-US" altLang="ko-KR" sz="1600" dirty="0"/>
              <a:t>(</a:t>
            </a:r>
            <a:r>
              <a:rPr lang="ko-KR" altLang="en-US" sz="1600" dirty="0"/>
              <a:t>또는 </a:t>
            </a:r>
            <a:r>
              <a:rPr lang="en-US" altLang="ko-KR" sz="1600" dirty="0"/>
              <a:t>quit):  </a:t>
            </a:r>
            <a:r>
              <a:rPr lang="ko-KR" altLang="en-US" sz="1600" dirty="0"/>
              <a:t>파이썬</a:t>
            </a:r>
          </a:p>
          <a:p>
            <a:r>
              <a:rPr lang="ko-KR" altLang="en-US" sz="1600" dirty="0"/>
              <a:t>정답입니다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...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08623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p331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3238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43DF2-D1C1-E8AC-A710-2F5D95E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Programming. p333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137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D81D0-2EE0-4EB0-8A77-1ABB9315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인덱싱</a:t>
            </a:r>
            <a:r>
              <a:rPr lang="en-US" altLang="ko-KR" dirty="0" smtClean="0"/>
              <a:t>. p304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52995-0352-41C9-8906-2137AB8569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리스트에서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사용하였던 인덱싱이나 </a:t>
            </a:r>
            <a:r>
              <a:rPr lang="ko-KR" altLang="en-US" dirty="0" err="1" smtClean="0"/>
              <a:t>슬라이싱과</a:t>
            </a:r>
            <a:r>
              <a:rPr lang="ko-KR" altLang="en-US" dirty="0" smtClean="0"/>
              <a:t> 같은 연산이나 내장함수들이 문자열에도 동일하게 적용된다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2282C0-B352-48BF-A8D2-6B4BB1E3B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197" y="2457823"/>
            <a:ext cx="3921280" cy="17712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E8DDAA-23D0-4873-A6A9-69F1AEF0E567}"/>
              </a:ext>
            </a:extLst>
          </p:cNvPr>
          <p:cNvSpPr txBox="1"/>
          <p:nvPr/>
        </p:nvSpPr>
        <p:spPr>
          <a:xfrm>
            <a:off x="760222" y="4425003"/>
            <a:ext cx="7858252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'Monty Python'</a:t>
            </a:r>
          </a:p>
          <a:p>
            <a:r>
              <a:rPr lang="en-US" altLang="ko-KR" sz="1600" dirty="0"/>
              <a:t>&gt;&gt;&gt; s[0]</a:t>
            </a:r>
          </a:p>
          <a:p>
            <a:r>
              <a:rPr lang="en-US" altLang="ko-KR" sz="1600" dirty="0"/>
              <a:t>'M'</a:t>
            </a:r>
          </a:p>
          <a:p>
            <a:r>
              <a:rPr lang="en-US" altLang="ko-KR" sz="1600" dirty="0"/>
              <a:t>&gt;&gt;&gt; s[-1]</a:t>
            </a:r>
          </a:p>
          <a:p>
            <a:r>
              <a:rPr lang="en-US" altLang="ko-KR" sz="1600" dirty="0"/>
              <a:t>'n'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482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03E-8C56-463D-B1FF-577D7606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슬라이싱</a:t>
            </a:r>
            <a:r>
              <a:rPr lang="en-US" altLang="ko-KR" dirty="0" smtClean="0"/>
              <a:t>. p305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A515B-F778-4BE9-B2D1-6536082BDA1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문자열의 </a:t>
            </a:r>
            <a:r>
              <a:rPr lang="ko-KR" altLang="en-US" dirty="0"/>
              <a:t>일부를 잘라서 서브 문자열을 만드는 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82CBA5-31A9-4D88-AA95-1EE431D511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720"/>
          <a:stretch/>
        </p:blipFill>
        <p:spPr>
          <a:xfrm>
            <a:off x="1962338" y="2141631"/>
            <a:ext cx="3765362" cy="1392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ADD087-4D6B-4E98-98A8-C6E1F521B9B3}"/>
              </a:ext>
            </a:extLst>
          </p:cNvPr>
          <p:cNvSpPr txBox="1"/>
          <p:nvPr/>
        </p:nvSpPr>
        <p:spPr>
          <a:xfrm>
            <a:off x="679196" y="2086162"/>
            <a:ext cx="7956804" cy="427809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'Monty Python'</a:t>
            </a:r>
          </a:p>
          <a:p>
            <a:r>
              <a:rPr lang="en-US" altLang="ko-KR" sz="1600" dirty="0"/>
              <a:t>&gt;&gt;&gt; s[6:10]			# </a:t>
            </a:r>
            <a:r>
              <a:rPr lang="ko-KR" altLang="en-US" sz="1600" dirty="0"/>
              <a:t>여러 문자 선택</a:t>
            </a:r>
            <a:endParaRPr lang="en-US" altLang="ko-KR" sz="1600" dirty="0"/>
          </a:p>
          <a:p>
            <a:r>
              <a:rPr lang="en-US" altLang="ko-KR" sz="1600" dirty="0"/>
              <a:t>'</a:t>
            </a:r>
            <a:r>
              <a:rPr lang="en-US" altLang="ko-KR" sz="1600" dirty="0" err="1"/>
              <a:t>Pyth</a:t>
            </a:r>
            <a:r>
              <a:rPr lang="en-US" altLang="ko-KR" sz="1600" dirty="0"/>
              <a:t>’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&gt;&gt;&gt; </a:t>
            </a:r>
            <a:r>
              <a:rPr lang="en-US" altLang="ko-KR" sz="1600" dirty="0"/>
              <a:t>t = s[:-1]			# </a:t>
            </a:r>
            <a:r>
              <a:rPr lang="ko-KR" altLang="en-US" sz="1600" dirty="0"/>
              <a:t>마지막 문자 삭제</a:t>
            </a:r>
            <a:endParaRPr lang="en-US" altLang="ko-KR" sz="1600" dirty="0"/>
          </a:p>
          <a:p>
            <a:r>
              <a:rPr lang="en-US" altLang="ko-KR" sz="1600" dirty="0"/>
              <a:t>&gt;&gt;&gt; t</a:t>
            </a:r>
          </a:p>
          <a:p>
            <a:r>
              <a:rPr lang="en-US" altLang="ko-KR" sz="1600" dirty="0"/>
              <a:t>'Monty </a:t>
            </a:r>
            <a:r>
              <a:rPr lang="en-US" altLang="ko-KR" sz="1600" dirty="0" err="1"/>
              <a:t>Pytho</a:t>
            </a:r>
            <a:r>
              <a:rPr lang="en-US" altLang="ko-KR" sz="1600" dirty="0"/>
              <a:t>’</a:t>
            </a:r>
          </a:p>
          <a:p>
            <a:endParaRPr lang="en-US" altLang="ko-KR" sz="1600" dirty="0"/>
          </a:p>
          <a:p>
            <a:r>
              <a:rPr lang="fr-FR" altLang="ko-KR" sz="1600" dirty="0"/>
              <a:t>&gt;&gt;&gt; t = s[-2:]			# </a:t>
            </a:r>
            <a:r>
              <a:rPr lang="ko-KR" altLang="en-US" sz="1600" dirty="0"/>
              <a:t>종료 인덱스 생략</a:t>
            </a:r>
            <a:endParaRPr lang="fr-FR" altLang="ko-KR" sz="1600" dirty="0"/>
          </a:p>
          <a:p>
            <a:r>
              <a:rPr lang="fr-FR" altLang="ko-KR" sz="1600" dirty="0"/>
              <a:t>&gt;&gt;&gt; t</a:t>
            </a:r>
          </a:p>
          <a:p>
            <a:r>
              <a:rPr lang="fr-FR" altLang="ko-KR" sz="1600" dirty="0"/>
              <a:t>'on’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&gt;&gt;&gt; s = 'Monty Python'</a:t>
            </a:r>
          </a:p>
          <a:p>
            <a:r>
              <a:rPr lang="en-US" altLang="ko-KR" sz="1600" dirty="0"/>
              <a:t>&gt;&gt;&gt; s[:2]</a:t>
            </a:r>
          </a:p>
          <a:p>
            <a:r>
              <a:rPr lang="en-US" altLang="ko-KR" sz="1600" dirty="0"/>
              <a:t>'Mo'</a:t>
            </a:r>
          </a:p>
          <a:p>
            <a:r>
              <a:rPr lang="en-US" altLang="ko-KR" sz="1600" dirty="0"/>
              <a:t>&gt;&gt;&gt; s[4:]</a:t>
            </a:r>
          </a:p>
          <a:p>
            <a:r>
              <a:rPr lang="en-US" altLang="ko-KR" sz="1600" dirty="0"/>
              <a:t>'y Python'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7851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03E-8C56-463D-B1FF-577D7606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. </a:t>
            </a:r>
            <a:r>
              <a:rPr lang="en-US" altLang="ko-KR" dirty="0" smtClean="0"/>
              <a:t>p306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DD087-4D6B-4E98-98A8-C6E1F521B9B3}"/>
              </a:ext>
            </a:extLst>
          </p:cNvPr>
          <p:cNvSpPr txBox="1"/>
          <p:nvPr/>
        </p:nvSpPr>
        <p:spPr>
          <a:xfrm>
            <a:off x="612648" y="1571064"/>
            <a:ext cx="7997952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s = 'Monty Python'</a:t>
            </a:r>
          </a:p>
          <a:p>
            <a:r>
              <a:rPr lang="en-US" altLang="ko-KR" sz="1600" dirty="0"/>
              <a:t>&gt;&gt;&gt; s[:2] + s[2:]</a:t>
            </a:r>
          </a:p>
          <a:p>
            <a:r>
              <a:rPr lang="en-US" altLang="ko-KR" sz="1600" dirty="0"/>
              <a:t>'Monty Python'</a:t>
            </a:r>
          </a:p>
          <a:p>
            <a:r>
              <a:rPr lang="en-US" altLang="ko-KR" sz="1600" dirty="0"/>
              <a:t>&gt;&gt;&gt; s[:4] + s[4:]</a:t>
            </a:r>
          </a:p>
          <a:p>
            <a:r>
              <a:rPr lang="en-US" altLang="ko-KR" sz="1600" dirty="0"/>
              <a:t>'Monty Python</a:t>
            </a:r>
            <a:r>
              <a:rPr lang="en-US" altLang="ko-KR" sz="1600" dirty="0" smtClean="0"/>
              <a:t>’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&gt;&gt;&gt; s</a:t>
            </a:r>
            <a:r>
              <a:rPr lang="en-US" altLang="ko-KR" sz="1600" dirty="0" smtClean="0"/>
              <a:t>[:]</a:t>
            </a:r>
            <a:endParaRPr lang="en-US" altLang="ko-KR" sz="1600" dirty="0"/>
          </a:p>
          <a:p>
            <a:r>
              <a:rPr lang="en-US" altLang="ko-KR" sz="1600" dirty="0"/>
              <a:t>'Monty Python’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&gt;&gt;&gt; </a:t>
            </a:r>
            <a:r>
              <a:rPr lang="en-US" altLang="ko-KR" sz="1600" dirty="0"/>
              <a:t>message='see you at noon'</a:t>
            </a:r>
          </a:p>
          <a:p>
            <a:r>
              <a:rPr lang="en-US" altLang="ko-KR" sz="1600" dirty="0"/>
              <a:t>&gt;&gt;&gt; low = message[:5]	</a:t>
            </a:r>
            <a:r>
              <a:rPr lang="en-US" altLang="ko-KR" sz="1600" dirty="0" smtClean="0"/>
              <a:t># </a:t>
            </a:r>
            <a:r>
              <a:rPr lang="ko-KR" altLang="en-US" sz="1600" dirty="0"/>
              <a:t>문자열을 </a:t>
            </a:r>
            <a:r>
              <a:rPr lang="en-US" altLang="ko-KR" sz="1600" dirty="0"/>
              <a:t>5</a:t>
            </a:r>
            <a:r>
              <a:rPr lang="ko-KR" altLang="en-US" sz="1600" dirty="0"/>
              <a:t>번째 문자를 기준으로 둘로 나눈다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&gt;&gt;&gt; high = message[5:]</a:t>
            </a:r>
          </a:p>
          <a:p>
            <a:r>
              <a:rPr lang="en-US" altLang="ko-KR" sz="1600" dirty="0"/>
              <a:t>&gt;&gt;&gt; low</a:t>
            </a:r>
          </a:p>
          <a:p>
            <a:r>
              <a:rPr lang="en-US" altLang="ko-KR" sz="1600" dirty="0"/>
              <a:t>'see y'</a:t>
            </a:r>
          </a:p>
          <a:p>
            <a:r>
              <a:rPr lang="en-US" altLang="ko-KR" sz="1600" dirty="0"/>
              <a:t>&gt;&gt;&gt; high</a:t>
            </a:r>
          </a:p>
          <a:p>
            <a:r>
              <a:rPr lang="en-US" altLang="ko-KR" sz="1600" dirty="0"/>
              <a:t>'</a:t>
            </a:r>
            <a:r>
              <a:rPr lang="en-US" altLang="ko-KR" sz="1600" dirty="0" err="1"/>
              <a:t>ou</a:t>
            </a:r>
            <a:r>
              <a:rPr lang="en-US" altLang="ko-KR" sz="1600" dirty="0"/>
              <a:t> at noon'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8900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03E-8C56-463D-B1FF-577D7606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. </a:t>
            </a:r>
            <a:r>
              <a:rPr lang="en-US" altLang="ko-KR" dirty="0" smtClean="0"/>
              <a:t>p306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DD087-4D6B-4E98-98A8-C6E1F521B9B3}"/>
              </a:ext>
            </a:extLst>
          </p:cNvPr>
          <p:cNvSpPr txBox="1"/>
          <p:nvPr/>
        </p:nvSpPr>
        <p:spPr>
          <a:xfrm>
            <a:off x="612648" y="1558364"/>
            <a:ext cx="7997952" cy="304698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 smtClean="0"/>
              <a:t>&gt;&gt;&gt; </a:t>
            </a:r>
            <a:r>
              <a:rPr lang="en-US" altLang="ko-KR" sz="1600" dirty="0" err="1" smtClean="0"/>
              <a:t>reg</a:t>
            </a:r>
            <a:r>
              <a:rPr lang="en-US" altLang="ko-KR" sz="1600" dirty="0"/>
              <a:t>= '980326'</a:t>
            </a:r>
            <a:r>
              <a:rPr lang="ko-KR" altLang="en-US" sz="1600" dirty="0"/>
              <a:t>   </a:t>
            </a:r>
            <a:r>
              <a:rPr lang="en-US" altLang="ko-KR" sz="1600" dirty="0"/>
              <a:t># </a:t>
            </a:r>
            <a:r>
              <a:rPr lang="ko-KR" altLang="en-US" sz="1600" dirty="0"/>
              <a:t>주민등록 앞자리에서 </a:t>
            </a:r>
            <a:r>
              <a:rPr lang="ko-KR" altLang="en-US" sz="1600" dirty="0" err="1"/>
              <a:t>출생년도와</a:t>
            </a:r>
            <a:r>
              <a:rPr lang="ko-KR" altLang="en-US" sz="1600" dirty="0"/>
              <a:t> 생일 추출</a:t>
            </a:r>
          </a:p>
          <a:p>
            <a:r>
              <a:rPr lang="en-US" altLang="ko-KR" sz="1600" dirty="0" smtClean="0"/>
              <a:t>&gt;&gt;&gt; print(</a:t>
            </a:r>
            <a:r>
              <a:rPr lang="en-US" altLang="ko-KR" sz="1600" dirty="0" err="1" smtClean="0"/>
              <a:t>reg</a:t>
            </a:r>
            <a:r>
              <a:rPr lang="en-US" altLang="ko-KR" sz="1600" dirty="0" smtClean="0"/>
              <a:t>[0:2</a:t>
            </a:r>
            <a:r>
              <a:rPr lang="en-US" altLang="ko-KR" sz="1600" dirty="0"/>
              <a:t>]+'</a:t>
            </a:r>
            <a:r>
              <a:rPr lang="ko-KR" altLang="en-US" sz="1600" dirty="0"/>
              <a:t>년</a:t>
            </a:r>
            <a:r>
              <a:rPr lang="en-US" altLang="ko-KR" sz="1600" dirty="0" smtClean="0"/>
              <a:t>')</a:t>
            </a:r>
          </a:p>
          <a:p>
            <a:r>
              <a:rPr lang="en-US" altLang="ko-KR" sz="1600" dirty="0" smtClean="0"/>
              <a:t>98</a:t>
            </a:r>
            <a:r>
              <a:rPr lang="ko-KR" altLang="en-US" sz="1600" dirty="0" smtClean="0"/>
              <a:t>년</a:t>
            </a:r>
            <a:endParaRPr lang="en-US" altLang="ko-KR" sz="1600" dirty="0"/>
          </a:p>
          <a:p>
            <a:r>
              <a:rPr lang="en-US" altLang="ko-KR" sz="1600" dirty="0" smtClean="0"/>
              <a:t>&gt;&gt;&gt; print(</a:t>
            </a:r>
            <a:r>
              <a:rPr lang="en-US" altLang="ko-KR" sz="1600" dirty="0" err="1" smtClean="0"/>
              <a:t>reg</a:t>
            </a:r>
            <a:r>
              <a:rPr lang="en-US" altLang="ko-KR" sz="1600" dirty="0" smtClean="0"/>
              <a:t>[2:4]+</a:t>
            </a:r>
            <a:r>
              <a:rPr lang="en-US" altLang="ko-KR" sz="1600" dirty="0"/>
              <a:t>'</a:t>
            </a:r>
            <a:r>
              <a:rPr lang="ko-KR" altLang="en-US" sz="1600" dirty="0" smtClean="0"/>
              <a:t>월</a:t>
            </a:r>
            <a:r>
              <a:rPr lang="en-US" altLang="ko-KR" sz="1600" dirty="0" smtClean="0"/>
              <a:t>')</a:t>
            </a:r>
          </a:p>
          <a:p>
            <a:r>
              <a:rPr lang="en-US" altLang="ko-KR" sz="1600" dirty="0" smtClean="0"/>
              <a:t>03</a:t>
            </a:r>
            <a:r>
              <a:rPr lang="ko-KR" altLang="en-US" sz="1600" dirty="0" smtClean="0"/>
              <a:t>월</a:t>
            </a:r>
            <a:endParaRPr lang="en-US" altLang="ko-KR" sz="1600" dirty="0"/>
          </a:p>
          <a:p>
            <a:r>
              <a:rPr lang="en-US" altLang="ko-KR" sz="1600" dirty="0" smtClean="0"/>
              <a:t>&gt;&gt;&gt; print(</a:t>
            </a:r>
            <a:r>
              <a:rPr lang="en-US" altLang="ko-KR" sz="1600" dirty="0" err="1" smtClean="0"/>
              <a:t>reg</a:t>
            </a:r>
            <a:r>
              <a:rPr lang="en-US" altLang="ko-KR" sz="1600" dirty="0" smtClean="0"/>
              <a:t>[4:6</a:t>
            </a:r>
            <a:r>
              <a:rPr lang="en-US" altLang="ko-KR" sz="1600" dirty="0"/>
              <a:t>]+'</a:t>
            </a:r>
            <a:r>
              <a:rPr lang="ko-KR" altLang="en-US" sz="1600" dirty="0"/>
              <a:t>일</a:t>
            </a:r>
            <a:r>
              <a:rPr lang="en-US" altLang="ko-KR" sz="1600" dirty="0" smtClean="0"/>
              <a:t>')</a:t>
            </a:r>
          </a:p>
          <a:p>
            <a:r>
              <a:rPr lang="en-US" altLang="ko-KR" sz="1600" dirty="0" smtClean="0"/>
              <a:t>26</a:t>
            </a:r>
            <a:r>
              <a:rPr lang="ko-KR" altLang="en-US" sz="1600" dirty="0" smtClean="0"/>
              <a:t>일</a:t>
            </a:r>
            <a:endParaRPr lang="en-US" altLang="ko-KR" sz="1600" dirty="0" smtClean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&gt;&gt;&gt; word </a:t>
            </a:r>
            <a:r>
              <a:rPr lang="en-US" altLang="ko-KR" sz="1600" dirty="0"/>
              <a:t>= '</a:t>
            </a:r>
            <a:r>
              <a:rPr lang="en-US" altLang="ko-KR" sz="1600" dirty="0" err="1"/>
              <a:t>abcdef</a:t>
            </a:r>
            <a:r>
              <a:rPr lang="en-US" altLang="ko-KR" sz="1600" dirty="0"/>
              <a:t>'</a:t>
            </a:r>
            <a:endParaRPr lang="ko-KR" altLang="en-US" sz="1600" dirty="0"/>
          </a:p>
          <a:p>
            <a:r>
              <a:rPr lang="en-US" altLang="ko-KR" sz="1600" dirty="0" smtClean="0"/>
              <a:t>&gt;&gt;&gt; </a:t>
            </a:r>
            <a:r>
              <a:rPr lang="en-US" altLang="ko-KR" sz="1600" dirty="0"/>
              <a:t>word[0] = 'A'    # </a:t>
            </a:r>
            <a:r>
              <a:rPr lang="ko-KR" altLang="en-US" sz="1600" dirty="0"/>
              <a:t>문자열의 일부를 바꾸면 오류 </a:t>
            </a:r>
            <a:r>
              <a:rPr lang="ko-KR" altLang="en-US" sz="1600" dirty="0" smtClean="0"/>
              <a:t>발생</a:t>
            </a:r>
            <a:endParaRPr lang="en-US" altLang="ko-KR" sz="1600" dirty="0" smtClean="0"/>
          </a:p>
          <a:p>
            <a:r>
              <a:rPr lang="en-US" altLang="ko-KR" sz="1600" dirty="0" smtClean="0"/>
              <a:t>…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err="1">
                <a:solidFill>
                  <a:srgbClr val="FF0000"/>
                </a:solidFill>
              </a:rPr>
              <a:t>TypeError</a:t>
            </a:r>
            <a:r>
              <a:rPr lang="en-US" altLang="ko-KR" sz="1600" dirty="0">
                <a:solidFill>
                  <a:srgbClr val="FF0000"/>
                </a:solidFill>
              </a:rPr>
              <a:t>: '</a:t>
            </a:r>
            <a:r>
              <a:rPr lang="en-US" altLang="ko-KR" sz="1600" dirty="0" err="1">
                <a:solidFill>
                  <a:srgbClr val="FF0000"/>
                </a:solidFill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</a:rPr>
              <a:t>' object does not support item </a:t>
            </a:r>
            <a:r>
              <a:rPr lang="en-US" altLang="ko-KR" sz="1600" dirty="0" smtClean="0">
                <a:solidFill>
                  <a:srgbClr val="FF0000"/>
                </a:solidFill>
              </a:rPr>
              <a:t>assignment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9127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A803E-8C56-463D-B1FF-577D7606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과 </a:t>
            </a:r>
            <a:r>
              <a:rPr lang="en-US" altLang="ko-KR" dirty="0"/>
              <a:t>not in </a:t>
            </a:r>
            <a:r>
              <a:rPr lang="ko-KR" altLang="en-US" dirty="0" smtClean="0"/>
              <a:t>연산자</a:t>
            </a:r>
            <a:r>
              <a:rPr lang="en-US" altLang="ko-KR" dirty="0" smtClean="0"/>
              <a:t>. p308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ADD087-4D6B-4E98-98A8-C6E1F521B9B3}"/>
              </a:ext>
            </a:extLst>
          </p:cNvPr>
          <p:cNvSpPr txBox="1"/>
          <p:nvPr/>
        </p:nvSpPr>
        <p:spPr>
          <a:xfrm>
            <a:off x="612648" y="1949823"/>
            <a:ext cx="8153400" cy="156966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&gt;&gt;&gt; 'Hello' in 'Hello World'</a:t>
            </a:r>
          </a:p>
          <a:p>
            <a:r>
              <a:rPr lang="en-US" altLang="ko-KR" sz="1600" dirty="0"/>
              <a:t>True</a:t>
            </a:r>
          </a:p>
          <a:p>
            <a:r>
              <a:rPr lang="en-US" altLang="ko-KR" sz="1600" dirty="0"/>
              <a:t>&gt;&gt;&gt; 'WORLD' in 'Hello World'</a:t>
            </a:r>
          </a:p>
          <a:p>
            <a:r>
              <a:rPr lang="en-US" altLang="ko-KR" sz="1600" dirty="0"/>
              <a:t>False</a:t>
            </a:r>
          </a:p>
          <a:p>
            <a:r>
              <a:rPr lang="en-US" altLang="ko-KR" sz="1600" dirty="0"/>
              <a:t>&gt;&gt;&gt; 'WORLD' not in 'Hello World'</a:t>
            </a:r>
          </a:p>
          <a:p>
            <a:r>
              <a:rPr lang="en-US" altLang="ko-KR" sz="1600" dirty="0"/>
              <a:t>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1058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3523</TotalTime>
  <Words>3036</Words>
  <Application>Microsoft Office PowerPoint</Application>
  <PresentationFormat>화면 슬라이드 쇼(4:3)</PresentationFormat>
  <Paragraphs>506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HY얕은샘물M</vt:lpstr>
      <vt:lpstr>Lucida Grande</vt:lpstr>
      <vt:lpstr>YDVYMjOStd12</vt:lpstr>
      <vt:lpstr>굴림</vt:lpstr>
      <vt:lpstr>Arial</vt:lpstr>
      <vt:lpstr>Wingdings</vt:lpstr>
      <vt:lpstr>가을</vt:lpstr>
      <vt:lpstr>9장 문자열과 정규식</vt:lpstr>
      <vt:lpstr>문자열 처리하기. p303 </vt:lpstr>
      <vt:lpstr>문자열. p303</vt:lpstr>
      <vt:lpstr>원시 문자열. p304</vt:lpstr>
      <vt:lpstr>인덱싱. p304</vt:lpstr>
      <vt:lpstr>슬라이싱. p305</vt:lpstr>
      <vt:lpstr>슬라이싱. p306</vt:lpstr>
      <vt:lpstr>슬라이싱. p306</vt:lpstr>
      <vt:lpstr>in과 not in 연산자. p308</vt:lpstr>
      <vt:lpstr>문자열 안에 문자열 넣기. p308</vt:lpstr>
      <vt:lpstr>문자열 비교하기. p309</vt:lpstr>
      <vt:lpstr>Example: 회문 찾기. p309</vt:lpstr>
      <vt:lpstr>문자열 메소드 사용하기. p311</vt:lpstr>
      <vt:lpstr>대소문자 변환하기. p311</vt:lpstr>
      <vt:lpstr>Example  lower() 사용 예제. p311</vt:lpstr>
      <vt:lpstr>문자열 검사 메소드. p312</vt:lpstr>
      <vt:lpstr>Example 입력의 유효성 검사하기. p312</vt:lpstr>
      <vt:lpstr>startswith()와 endswith() 메소드. p313</vt:lpstr>
      <vt:lpstr>Example 파이썬 소스 파일 확인하기. p313</vt:lpstr>
      <vt:lpstr>split()로 문자열 분해하기. p313</vt:lpstr>
      <vt:lpstr>split()로 문자열 분해하기. p314</vt:lpstr>
      <vt:lpstr>join()으로 문자열 합치기. p315</vt:lpstr>
      <vt:lpstr>join()으로 문자열 합치기. p315</vt:lpstr>
      <vt:lpstr>strip()으로 공백 문자 제거하기. p316</vt:lpstr>
      <vt:lpstr>ord()와 chr() 함수. p316</vt:lpstr>
      <vt:lpstr>찾기 및 바꾸기. p317</vt:lpstr>
      <vt:lpstr>찾기 및 바꾸기. p318</vt:lpstr>
      <vt:lpstr>Example 머리 글자어 만들기. p318</vt:lpstr>
      <vt:lpstr>Example 아이디와 도메인 구분하기. p319</vt:lpstr>
      <vt:lpstr>Example 문자열의 공통 문자 찾기. p319</vt:lpstr>
      <vt:lpstr>Example 일회용 암호 만들기</vt:lpstr>
      <vt:lpstr>정규식. p321</vt:lpstr>
      <vt:lpstr>정규식을 사용하지 않고 스마트폰 번호 찾기. p321</vt:lpstr>
      <vt:lpstr>정규식을 사용하여 스마트폰 번호 찾기. p322</vt:lpstr>
      <vt:lpstr>정규식. p323</vt:lpstr>
      <vt:lpstr>정규식. p324</vt:lpstr>
      <vt:lpstr>정규식. p324</vt:lpstr>
      <vt:lpstr>Example 숫자로 시작하는 줄 찾기. p325</vt:lpstr>
      <vt:lpstr>Lab 이메일 주소를 찾아보자. p326</vt:lpstr>
      <vt:lpstr>Lab 패스워드 검사 프로그램. p327</vt:lpstr>
      <vt:lpstr>Lab 단어 카운터 만들기. p328</vt:lpstr>
      <vt:lpstr>Mini Project 단답형 퀴즈 프로그램 작성. p329</vt:lpstr>
      <vt:lpstr>연습문제. p331</vt:lpstr>
      <vt:lpstr>Programming. p333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942</cp:revision>
  <dcterms:created xsi:type="dcterms:W3CDTF">2007-06-29T06:43:39Z</dcterms:created>
  <dcterms:modified xsi:type="dcterms:W3CDTF">2023-01-16T02:19:42Z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