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4"/>
  </p:notesMasterIdLst>
  <p:handoutMasterIdLst>
    <p:handoutMasterId r:id="rId45"/>
  </p:handoutMasterIdLst>
  <p:sldIdLst>
    <p:sldId id="610" r:id="rId2"/>
    <p:sldId id="536" r:id="rId3"/>
    <p:sldId id="549" r:id="rId4"/>
    <p:sldId id="550" r:id="rId5"/>
    <p:sldId id="552" r:id="rId6"/>
    <p:sldId id="546" r:id="rId7"/>
    <p:sldId id="614" r:id="rId8"/>
    <p:sldId id="615" r:id="rId9"/>
    <p:sldId id="616" r:id="rId10"/>
    <p:sldId id="617" r:id="rId11"/>
    <p:sldId id="563" r:id="rId12"/>
    <p:sldId id="568" r:id="rId13"/>
    <p:sldId id="619" r:id="rId14"/>
    <p:sldId id="621" r:id="rId15"/>
    <p:sldId id="622" r:id="rId16"/>
    <p:sldId id="574" r:id="rId17"/>
    <p:sldId id="575" r:id="rId18"/>
    <p:sldId id="624" r:id="rId19"/>
    <p:sldId id="625" r:id="rId20"/>
    <p:sldId id="576" r:id="rId21"/>
    <p:sldId id="627" r:id="rId22"/>
    <p:sldId id="628" r:id="rId23"/>
    <p:sldId id="629" r:id="rId24"/>
    <p:sldId id="577" r:id="rId25"/>
    <p:sldId id="631" r:id="rId26"/>
    <p:sldId id="579" r:id="rId27"/>
    <p:sldId id="580" r:id="rId28"/>
    <p:sldId id="584" r:id="rId29"/>
    <p:sldId id="586" r:id="rId30"/>
    <p:sldId id="587" r:id="rId31"/>
    <p:sldId id="588" r:id="rId32"/>
    <p:sldId id="597" r:id="rId33"/>
    <p:sldId id="599" r:id="rId34"/>
    <p:sldId id="600" r:id="rId35"/>
    <p:sldId id="602" r:id="rId36"/>
    <p:sldId id="603" r:id="rId37"/>
    <p:sldId id="605" r:id="rId38"/>
    <p:sldId id="639" r:id="rId39"/>
    <p:sldId id="641" r:id="rId40"/>
    <p:sldId id="642" r:id="rId41"/>
    <p:sldId id="643" r:id="rId42"/>
    <p:sldId id="644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00"/>
    <a:srgbClr val="CCFFFF"/>
    <a:srgbClr val="FFFFCC"/>
    <a:srgbClr val="CC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0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94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8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4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99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54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6720A2-CE25-C85F-BEB4-CFEE9B84696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장 </a:t>
            </a:r>
            <a:r>
              <a:rPr lang="ko-KR" altLang="en-US" dirty="0" smtClean="0"/>
              <a:t>파일 입출력과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CA6F2-DD10-9918-7BE7-6FDC203C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. p343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8017C-AC25-8402-3527-C0AC135310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텍스트 파일을 처리할 때 문자 인코딩이 중요한 이유는 인코딩에 따라서 동일한 파일이라도 파일을 이루는 바이트가 달라지기 때문이다</a:t>
            </a:r>
            <a:r>
              <a:rPr lang="en-US" altLang="ko-KR" dirty="0"/>
              <a:t>. </a:t>
            </a:r>
            <a:r>
              <a:rPr lang="ko-KR" altLang="en-US" dirty="0" err="1"/>
              <a:t>파이썬에서는</a:t>
            </a:r>
            <a:r>
              <a:rPr lang="ko-KR" altLang="en-US" dirty="0"/>
              <a:t> 운영체제로부터 문자 인코딩 설정을 가져온다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 파일은 거의 </a:t>
            </a:r>
            <a:r>
              <a:rPr lang="en-US" altLang="ko-KR" dirty="0" smtClean="0"/>
              <a:t>ANSI </a:t>
            </a:r>
            <a:r>
              <a:rPr lang="ko-KR" altLang="en-US" dirty="0" smtClean="0"/>
              <a:t>코드이다</a:t>
            </a:r>
            <a:r>
              <a:rPr lang="en-US" altLang="ko-KR" dirty="0" smtClean="0"/>
              <a:t>. ANSI </a:t>
            </a:r>
            <a:r>
              <a:rPr lang="ko-KR" altLang="en-US" dirty="0" smtClean="0"/>
              <a:t>코딩은 유니코드가 나오기 전에 많이 사용하였던 완성형 코드이다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사용자가 </a:t>
            </a:r>
            <a:r>
              <a:rPr lang="en-US" altLang="ko-KR" dirty="0"/>
              <a:t>UTF-8 </a:t>
            </a:r>
            <a:r>
              <a:rPr lang="ko-KR" altLang="en-US" dirty="0"/>
              <a:t>기반의 파일을 열 때는 특별히 다음과 같이 인코딩을 지정하여야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EAF98-3E9E-1D44-7CCD-2F3346C791C7}"/>
              </a:ext>
            </a:extLst>
          </p:cNvPr>
          <p:cNvSpPr txBox="1"/>
          <p:nvPr/>
        </p:nvSpPr>
        <p:spPr>
          <a:xfrm>
            <a:off x="804684" y="4165600"/>
            <a:ext cx="7769327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infile</a:t>
            </a:r>
            <a:r>
              <a:rPr lang="en-US" altLang="ko-KR" dirty="0"/>
              <a:t> = open("input.txt", "r", encoding="utf-8")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6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 err="1" smtClean="0"/>
              <a:t>행맨</a:t>
            </a:r>
            <a:r>
              <a:rPr lang="en-US" altLang="ko-KR" dirty="0" smtClean="0"/>
              <a:t>. p344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CSV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p346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테이블 </a:t>
            </a:r>
            <a:r>
              <a:rPr lang="ko-KR" altLang="en-US" dirty="0"/>
              <a:t>형식의 데이터를 저장하고 이동하는 데 사용되는 구조화된 텍스트 파일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Microsoft </a:t>
            </a:r>
            <a:r>
              <a:rPr lang="en-US" altLang="ko-KR" dirty="0"/>
              <a:t>Excel</a:t>
            </a:r>
            <a:r>
              <a:rPr lang="ko-KR" altLang="en-US" dirty="0"/>
              <a:t>와 같은 </a:t>
            </a:r>
            <a:r>
              <a:rPr lang="ko-KR" altLang="en-US" dirty="0" smtClean="0"/>
              <a:t>스프레드 시트에 </a:t>
            </a:r>
            <a:r>
              <a:rPr lang="ko-KR" altLang="en-US" dirty="0"/>
              <a:t>적합한 </a:t>
            </a:r>
            <a:r>
              <a:rPr lang="ko-KR" altLang="en-US" dirty="0" smtClean="0"/>
              <a:t>형식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EF159-97D8-2137-516E-0ECA1D7B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1" y="2807368"/>
            <a:ext cx="6977190" cy="2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86CC5-3A6E-FB15-9D21-2875CED9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</a:t>
            </a:r>
            <a:r>
              <a:rPr lang="ko-KR" altLang="en-US" dirty="0" smtClean="0"/>
              <a:t>처리하기</a:t>
            </a:r>
            <a:r>
              <a:rPr lang="en-US" altLang="ko-KR" dirty="0" smtClean="0"/>
              <a:t>. p346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57E56-ECFF-6010-CF4F-A17FB844CB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CSV </a:t>
            </a:r>
            <a:r>
              <a:rPr lang="ko-KR" altLang="en-US" smtClean="0"/>
              <a:t>파일은 판다스</a:t>
            </a:r>
            <a:r>
              <a:rPr lang="en-US" altLang="ko-KR" smtClean="0"/>
              <a:t>(13</a:t>
            </a:r>
            <a:r>
              <a:rPr lang="ko-KR" altLang="en-US" smtClean="0"/>
              <a:t>장</a:t>
            </a:r>
            <a:r>
              <a:rPr lang="en-US" altLang="ko-KR" smtClean="0"/>
              <a:t>)</a:t>
            </a:r>
            <a:r>
              <a:rPr lang="ko-KR" altLang="en-US" smtClean="0"/>
              <a:t>를 이용해서 읽는 것이 최선</a:t>
            </a:r>
            <a:endParaRPr lang="en-US" altLang="ko-KR" smtClean="0"/>
          </a:p>
          <a:p>
            <a:r>
              <a:rPr lang="ko-KR" altLang="en-US" smtClean="0"/>
              <a:t>여기서는 순수 파이썬을 이용한 처리 방법을 소개</a:t>
            </a:r>
            <a:endParaRPr lang="en-US" altLang="ko-KR" smtClean="0"/>
          </a:p>
          <a:p>
            <a:pPr lvl="1"/>
            <a:r>
              <a:rPr lang="ko-KR" altLang="en-US" smtClean="0"/>
              <a:t>파이썬 모듈 </a:t>
            </a:r>
            <a:r>
              <a:rPr lang="en-US" altLang="ko-KR" smtClean="0"/>
              <a:t>csv</a:t>
            </a:r>
            <a:r>
              <a:rPr lang="ko-KR" altLang="en-US" smtClean="0"/>
              <a:t>는 </a:t>
            </a:r>
            <a:r>
              <a:rPr lang="en-US" altLang="ko-KR" smtClean="0"/>
              <a:t>CSV reader</a:t>
            </a:r>
            <a:r>
              <a:rPr lang="ko-KR" altLang="en-US" smtClean="0"/>
              <a:t>와 </a:t>
            </a:r>
            <a:r>
              <a:rPr lang="en-US" altLang="ko-KR" smtClean="0"/>
              <a:t>CSV writer</a:t>
            </a:r>
            <a:r>
              <a:rPr lang="ko-KR" altLang="en-US" smtClean="0"/>
              <a:t>를 제공한다</a:t>
            </a:r>
            <a:r>
              <a:rPr lang="en-US" altLang="ko-KR" smtClean="0"/>
              <a:t>. </a:t>
            </a:r>
          </a:p>
          <a:p>
            <a:pPr lvl="1"/>
            <a:r>
              <a:rPr lang="ko-KR" altLang="en-US" smtClean="0"/>
              <a:t>두 객체 모두 파일 핸들을 첫 번째 매개 변수로 사용한다</a:t>
            </a:r>
            <a:r>
              <a:rPr lang="en-US" altLang="ko-KR" smtClean="0"/>
              <a:t>. </a:t>
            </a:r>
            <a:r>
              <a:rPr lang="ko-KR" altLang="en-US" smtClean="0"/>
              <a:t>필요한 경우 </a:t>
            </a:r>
            <a:r>
              <a:rPr lang="en-US" altLang="ko-KR" smtClean="0"/>
              <a:t>delimiter </a:t>
            </a:r>
            <a:r>
              <a:rPr lang="ko-KR" altLang="en-US" smtClean="0"/>
              <a:t>매개 변수를 사용하여 구분자를 제공할 수 있다</a:t>
            </a:r>
            <a:r>
              <a:rPr lang="en-US" altLang="ko-KR" smtClean="0"/>
              <a:t>. </a:t>
            </a:r>
          </a:p>
          <a:p>
            <a:pPr lvl="1"/>
            <a:r>
              <a:rPr lang="en-US" altLang="ko-KR" smtClean="0"/>
              <a:t>CSV </a:t>
            </a:r>
            <a:r>
              <a:rPr lang="ko-KR" altLang="en-US" smtClean="0"/>
              <a:t>파일의 각 행의 데이터가 리스트에 저장되어 전달된다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784" y="3964707"/>
            <a:ext cx="7769327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</a:t>
            </a:r>
            <a:r>
              <a:rPr lang="en-US" altLang="ko-KR" sz="1600" dirty="0" smtClean="0"/>
              <a:t>csv		# CSV </a:t>
            </a:r>
            <a:r>
              <a:rPr lang="ko-KR" altLang="en-US" sz="1600" dirty="0" smtClean="0"/>
              <a:t>모듈을 불러온다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F </a:t>
            </a:r>
            <a:r>
              <a:rPr lang="en-US" altLang="ko-KR" sz="1600" dirty="0"/>
              <a:t>= open</a:t>
            </a:r>
            <a:r>
              <a:rPr lang="en-US" altLang="ko-KR" sz="1600" dirty="0" smtClean="0"/>
              <a:t>(＇weather.csv＇)</a:t>
            </a:r>
            <a:r>
              <a:rPr lang="en-US" altLang="ko-KR" sz="1600" dirty="0"/>
              <a:t>	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CSV </a:t>
            </a:r>
            <a:r>
              <a:rPr lang="ko-KR" altLang="en-US" sz="1600" dirty="0"/>
              <a:t>파일을 열어서 </a:t>
            </a:r>
            <a:r>
              <a:rPr lang="en-US" altLang="ko-KR" sz="1600" dirty="0"/>
              <a:t>f</a:t>
            </a:r>
            <a:r>
              <a:rPr lang="ko-KR" altLang="en-US" sz="1600" dirty="0"/>
              <a:t>에 저장한다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 smtClean="0"/>
              <a:t>data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csv.reader</a:t>
            </a:r>
            <a:r>
              <a:rPr lang="en-US" altLang="ko-KR" sz="1600" dirty="0"/>
              <a:t>(f</a:t>
            </a:r>
            <a:r>
              <a:rPr lang="en-US" altLang="ko-KR" sz="1600" dirty="0" smtClean="0"/>
              <a:t>)		# reader() </a:t>
            </a:r>
            <a:r>
              <a:rPr lang="ko-KR" altLang="en-US" sz="1600" dirty="0" smtClean="0"/>
              <a:t>함수를 이용하여 읽는다</a:t>
            </a:r>
            <a:r>
              <a:rPr lang="en-US" altLang="ko-KR" sz="1600" dirty="0"/>
              <a:t>.</a:t>
            </a:r>
          </a:p>
          <a:p>
            <a:pPr latinLnBrk="1"/>
            <a:r>
              <a:rPr lang="en-US" altLang="ko-KR" sz="1600" dirty="0"/>
              <a:t>for row in data:</a:t>
            </a:r>
          </a:p>
          <a:p>
            <a:pPr latinLnBrk="1"/>
            <a:r>
              <a:rPr lang="en-US" altLang="ko-KR" sz="1600" dirty="0"/>
              <a:t>	print(row)</a:t>
            </a:r>
          </a:p>
          <a:p>
            <a:pPr latinLnBrk="1"/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3637" y="5143453"/>
            <a:ext cx="4214863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['</a:t>
            </a:r>
            <a:r>
              <a:rPr lang="ko-KR" altLang="en-US" sz="1600" dirty="0"/>
              <a:t>날짜</a:t>
            </a:r>
            <a:r>
              <a:rPr lang="en-US" altLang="ko-KR" sz="1600" dirty="0"/>
              <a:t>', '</a:t>
            </a:r>
            <a:r>
              <a:rPr lang="ko-KR" altLang="en-US" sz="1600" dirty="0"/>
              <a:t>지점</a:t>
            </a:r>
            <a:r>
              <a:rPr lang="en-US" altLang="ko-KR" sz="1600" dirty="0"/>
              <a:t>', '</a:t>
            </a:r>
            <a:r>
              <a:rPr lang="ko-KR" altLang="en-US" sz="1600" dirty="0"/>
              <a:t>평균기온</a:t>
            </a:r>
            <a:r>
              <a:rPr lang="en-US" altLang="ko-KR" sz="1600" dirty="0"/>
              <a:t>(℃)', '</a:t>
            </a:r>
            <a:r>
              <a:rPr lang="ko-KR" altLang="en-US" sz="1600" dirty="0"/>
              <a:t>최저기온</a:t>
            </a:r>
            <a:r>
              <a:rPr lang="en-US" altLang="ko-KR" sz="1600" dirty="0"/>
              <a:t>(℃)', '</a:t>
            </a:r>
            <a:r>
              <a:rPr lang="ko-KR" altLang="en-US" sz="1600" dirty="0"/>
              <a:t>최고기온</a:t>
            </a:r>
            <a:r>
              <a:rPr lang="en-US" altLang="ko-KR" sz="1600" dirty="0"/>
              <a:t>(℃)']</a:t>
            </a:r>
          </a:p>
          <a:p>
            <a:r>
              <a:rPr lang="en-US" altLang="ko-KR" sz="1600" dirty="0"/>
              <a:t>['1980-04-01', '108', '6.5', '3.2', '11.7']</a:t>
            </a:r>
          </a:p>
          <a:p>
            <a:r>
              <a:rPr lang="en-US" altLang="ko-KR" sz="1600" dirty="0"/>
              <a:t>['1980-04-02', '108', '6.5', '1.4', '12.9']</a:t>
            </a:r>
          </a:p>
          <a:p>
            <a:r>
              <a:rPr lang="en-US" altLang="ko-KR" sz="1600" dirty="0"/>
              <a:t>['1980-04-03', '108', '11.1', '4.1', '18.4']</a:t>
            </a:r>
          </a:p>
          <a:p>
            <a:r>
              <a:rPr lang="en-US" altLang="ko-KR" sz="1600" dirty="0"/>
              <a:t>['1980-04-04', '108', '15.5', '8.6', '21']</a:t>
            </a:r>
          </a:p>
          <a:p>
            <a:r>
              <a:rPr lang="en-US" altLang="ko-KR" sz="1600" dirty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79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 처리하기</a:t>
            </a:r>
            <a:r>
              <a:rPr lang="en-US" altLang="ko-KR" dirty="0"/>
              <a:t>. </a:t>
            </a:r>
            <a:r>
              <a:rPr lang="en-US" altLang="ko-KR" dirty="0" smtClean="0"/>
              <a:t>p347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035" y="2823952"/>
            <a:ext cx="7769327" cy="3693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csv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f = open('weather.csv')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csv.reader</a:t>
            </a:r>
            <a:r>
              <a:rPr lang="en-US" altLang="ko-KR" dirty="0"/>
              <a:t>(f)</a:t>
            </a:r>
          </a:p>
          <a:p>
            <a:r>
              <a:rPr lang="en-US" altLang="ko-KR" dirty="0"/>
              <a:t>header = next(data)</a:t>
            </a:r>
          </a:p>
          <a:p>
            <a:r>
              <a:rPr lang="en-US" altLang="ko-KR" dirty="0"/>
              <a:t>temp = 1000</a:t>
            </a:r>
          </a:p>
          <a:p>
            <a:r>
              <a:rPr lang="en-US" altLang="ko-KR" dirty="0"/>
              <a:t>when = ""</a:t>
            </a:r>
          </a:p>
          <a:p>
            <a:r>
              <a:rPr lang="en-US" altLang="ko-KR" dirty="0"/>
              <a:t>for row in data:</a:t>
            </a:r>
          </a:p>
          <a:p>
            <a:r>
              <a:rPr lang="en-US" altLang="ko-KR" dirty="0"/>
              <a:t>    if temp &gt; float(row[3]):</a:t>
            </a:r>
          </a:p>
          <a:p>
            <a:r>
              <a:rPr lang="en-US" altLang="ko-KR" dirty="0"/>
              <a:t>        temp = float(row[3])</a:t>
            </a:r>
          </a:p>
          <a:p>
            <a:r>
              <a:rPr lang="en-US" altLang="ko-KR" dirty="0"/>
              <a:t>        when = row[0]</a:t>
            </a:r>
          </a:p>
          <a:p>
            <a:r>
              <a:rPr lang="en-US" altLang="ko-KR" dirty="0"/>
              <a:t>print(temp, "</a:t>
            </a:r>
            <a:r>
              <a:rPr lang="ko-KR" altLang="en-US"/>
              <a:t>날짜 </a:t>
            </a:r>
            <a:r>
              <a:rPr lang="en-US" altLang="ko-KR"/>
              <a:t>:", when)</a:t>
            </a:r>
          </a:p>
          <a:p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4135" y="6241534"/>
            <a:ext cx="2843265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-19.2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: </a:t>
            </a:r>
            <a:r>
              <a:rPr lang="en-US" altLang="ko-KR" dirty="0"/>
              <a:t>1986-01-05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557E56-ECFF-6010-CF4F-A17FB844CB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서울이 </a:t>
            </a:r>
            <a:r>
              <a:rPr lang="ko-KR" altLang="en-US" u="sng" dirty="0" smtClean="0"/>
              <a:t>언제</a:t>
            </a:r>
            <a:r>
              <a:rPr lang="ko-KR" altLang="en-US" dirty="0" smtClean="0"/>
              <a:t> 가장 </a:t>
            </a:r>
            <a:r>
              <a:rPr lang="ko-KR" altLang="en-US" dirty="0" err="1" smtClean="0"/>
              <a:t>추웠는지를</a:t>
            </a:r>
            <a:r>
              <a:rPr lang="ko-KR" altLang="en-US" dirty="0" smtClean="0"/>
              <a:t> 조사해보자</a:t>
            </a:r>
            <a:r>
              <a:rPr lang="en-US" altLang="ko-KR" dirty="0" smtClean="0"/>
              <a:t>.  -&gt; </a:t>
            </a:r>
            <a:r>
              <a:rPr lang="ko-KR" altLang="en-US" dirty="0" err="1" smtClean="0">
                <a:solidFill>
                  <a:srgbClr val="FF0000"/>
                </a:solidFill>
              </a:rPr>
              <a:t>교재코드</a:t>
            </a:r>
            <a:r>
              <a:rPr lang="ko-KR" altLang="en-US" dirty="0" smtClean="0">
                <a:solidFill>
                  <a:srgbClr val="FF0000"/>
                </a:solidFill>
              </a:rPr>
              <a:t> 수정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헤더를 제거하고 나머지 데이터만을 읽는다</a:t>
            </a:r>
            <a:r>
              <a:rPr lang="en-US" altLang="ko-KR" dirty="0" smtClean="0"/>
              <a:t>. – next()</a:t>
            </a:r>
          </a:p>
          <a:p>
            <a:pPr lvl="1"/>
            <a:r>
              <a:rPr lang="ko-KR" altLang="en-US" dirty="0" smtClean="0"/>
              <a:t>반복하면서 최저기온과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해당날짜를</a:t>
            </a:r>
            <a:r>
              <a:rPr lang="ko-KR" altLang="en-US" dirty="0" smtClean="0"/>
              <a:t> 찾는다 </a:t>
            </a:r>
            <a:r>
              <a:rPr lang="en-US" altLang="ko-KR" dirty="0" smtClean="0"/>
              <a:t>– row[3], row[1]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7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인구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. p349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현재 우리나라의 행정구역별 인구 분포가 저장된 </a:t>
            </a:r>
            <a:r>
              <a:rPr lang="en-US" altLang="ko-KR" dirty="0"/>
              <a:t>ages.csv </a:t>
            </a:r>
            <a:r>
              <a:rPr lang="ko-KR" altLang="en-US" dirty="0"/>
              <a:t>파일이 있다</a:t>
            </a:r>
            <a:r>
              <a:rPr lang="en-US" altLang="ko-KR" dirty="0"/>
              <a:t>. </a:t>
            </a:r>
            <a:r>
              <a:rPr lang="ko-KR" altLang="en-US" dirty="0"/>
              <a:t>이 파일에서 서울의 인구 구조만을 추출해보자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49" name="_x439224520">
            <a:extLst>
              <a:ext uri="{FF2B5EF4-FFF2-40B4-BE49-F238E27FC236}">
                <a16:creationId xmlns:a16="http://schemas.microsoft.com/office/drawing/2014/main" id="{71D9CCE6-E5C4-D2E4-8C03-ADFE4746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0" y="2788772"/>
            <a:ext cx="7285860" cy="28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5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. p350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F10E4C-DA99-E53C-E1F6-8D2BE76571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모듈에서 제공하는 도구들을 사용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1C470-5E7A-AD63-599B-63A78213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35" y="2317750"/>
            <a:ext cx="6219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작업 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. p350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현재 작업 디렉토리</a:t>
            </a:r>
            <a:r>
              <a:rPr lang="en-US" altLang="ko-KR" dirty="0" smtClean="0"/>
              <a:t>(CWD: Current Working Directory) </a:t>
            </a:r>
          </a:p>
          <a:p>
            <a:r>
              <a:rPr lang="en-US" altLang="ko-KR" dirty="0" err="1" smtClean="0"/>
              <a:t>getcwd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C3F3D-C6F5-9434-C5B3-C71E26E6D935}"/>
              </a:ext>
            </a:extLst>
          </p:cNvPr>
          <p:cNvSpPr txBox="1"/>
          <p:nvPr/>
        </p:nvSpPr>
        <p:spPr>
          <a:xfrm>
            <a:off x="612648" y="2592338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os.getcwd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'D:\\test'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os.getcwdb</a:t>
            </a:r>
            <a:r>
              <a:rPr lang="en-US" altLang="ko-KR" dirty="0" smtClean="0"/>
              <a:t>()		#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 객체로 가져오기</a:t>
            </a:r>
            <a:endParaRPr lang="en-US" altLang="ko-KR" dirty="0"/>
          </a:p>
          <a:p>
            <a:pPr latinLnBrk="1"/>
            <a:r>
              <a:rPr lang="en-US" altLang="ko-KR" dirty="0" err="1"/>
              <a:t>b'D</a:t>
            </a:r>
            <a:r>
              <a:rPr lang="en-US" altLang="ko-KR" dirty="0"/>
              <a:t>:\\test'</a:t>
            </a:r>
          </a:p>
        </p:txBody>
      </p:sp>
    </p:spTree>
    <p:extLst>
      <p:ext uri="{BB962C8B-B14F-4D97-AF65-F5344CB8AC3E}">
        <p14:creationId xmlns:p14="http://schemas.microsoft.com/office/powerpoint/2010/main" val="40969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디렉토리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 p350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chdir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C3F3D-C6F5-9434-C5B3-C71E26E6D935}"/>
              </a:ext>
            </a:extLst>
          </p:cNvPr>
          <p:cNvSpPr txBox="1"/>
          <p:nvPr/>
        </p:nvSpPr>
        <p:spPr>
          <a:xfrm>
            <a:off x="612648" y="2200870"/>
            <a:ext cx="7769327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os.chdir</a:t>
            </a:r>
            <a:r>
              <a:rPr lang="en-US" altLang="ko-KR" dirty="0"/>
              <a:t>('D:\\sources')</a:t>
            </a:r>
          </a:p>
          <a:p>
            <a:pPr latinLnBrk="1"/>
            <a:r>
              <a:rPr lang="en-US" altLang="ko-KR" dirty="0"/>
              <a:t>&gt;&gt;&gt; print(</a:t>
            </a:r>
            <a:r>
              <a:rPr lang="en-US" altLang="ko-KR" dirty="0" err="1"/>
              <a:t>os.getcwd</a:t>
            </a:r>
            <a:r>
              <a:rPr lang="en-US" altLang="ko-KR" dirty="0"/>
              <a:t>())</a:t>
            </a:r>
          </a:p>
          <a:p>
            <a:pPr latinLnBrk="1"/>
            <a:r>
              <a:rPr lang="en-US" altLang="ko-KR" dirty="0"/>
              <a:t>D:\source</a:t>
            </a:r>
          </a:p>
        </p:txBody>
      </p:sp>
    </p:spTree>
    <p:extLst>
      <p:ext uri="{BB962C8B-B14F-4D97-AF65-F5344CB8AC3E}">
        <p14:creationId xmlns:p14="http://schemas.microsoft.com/office/powerpoint/2010/main" val="6942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디렉토리 안의 파일 </a:t>
            </a:r>
            <a:r>
              <a:rPr lang="ko-KR" altLang="en-US" dirty="0" smtClean="0"/>
              <a:t>나열</a:t>
            </a:r>
            <a:r>
              <a:rPr lang="en-US" altLang="ko-KR" dirty="0" smtClean="0"/>
              <a:t>. p351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listdir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서브 디렉터리 및 파일 리스트를 반환한다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C3F3D-C6F5-9434-C5B3-C71E26E6D935}"/>
              </a:ext>
            </a:extLst>
          </p:cNvPr>
          <p:cNvSpPr txBox="1"/>
          <p:nvPr/>
        </p:nvSpPr>
        <p:spPr>
          <a:xfrm>
            <a:off x="612648" y="2581870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'PackageTest.java’]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('D:\\')</a:t>
            </a:r>
          </a:p>
          <a:p>
            <a:pPr latinLnBrk="1"/>
            <a:r>
              <a:rPr lang="en-US" altLang="ko-KR" dirty="0"/>
              <a:t>['$RECYCLE.BIN', '.metadata', '10.1.1.335.3398.pdf', ...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3C6C-038B-2997-6952-FB6BEACA04C0}"/>
              </a:ext>
            </a:extLst>
          </p:cNvPr>
          <p:cNvSpPr txBox="1"/>
          <p:nvPr/>
        </p:nvSpPr>
        <p:spPr>
          <a:xfrm>
            <a:off x="612648" y="4384059"/>
            <a:ext cx="7769327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for filename in </a:t>
            </a:r>
            <a:r>
              <a:rPr lang="en-US" altLang="ko-KR" dirty="0" err="1"/>
              <a:t>os.listdir</a:t>
            </a:r>
            <a:r>
              <a:rPr lang="en-US" altLang="ko-KR" dirty="0"/>
              <a:t>() </a:t>
            </a:r>
            <a:r>
              <a:rPr lang="en-US" altLang="ko-KR" dirty="0" smtClean="0"/>
              <a:t>:		# </a:t>
            </a:r>
            <a:r>
              <a:rPr lang="ko-KR" altLang="en-US" dirty="0" smtClean="0"/>
              <a:t>리스트에서 파일 이름을 하나씩 꺼내서 출력</a:t>
            </a:r>
            <a:endParaRPr lang="en-US" altLang="ko-KR" dirty="0"/>
          </a:p>
          <a:p>
            <a:pPr latinLnBrk="1"/>
            <a:r>
              <a:rPr lang="en-US" altLang="ko-KR" dirty="0"/>
              <a:t>	print(filename)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3C6C-038B-2997-6952-FB6BEACA04C0}"/>
              </a:ext>
            </a:extLst>
          </p:cNvPr>
          <p:cNvSpPr txBox="1"/>
          <p:nvPr/>
        </p:nvSpPr>
        <p:spPr>
          <a:xfrm>
            <a:off x="612647" y="5278129"/>
            <a:ext cx="7769327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/>
              <a:t>os.path.isfile</a:t>
            </a:r>
            <a:r>
              <a:rPr lang="en-US" altLang="ko-KR" dirty="0"/>
              <a:t>(filename):    </a:t>
            </a:r>
            <a:r>
              <a:rPr lang="en-US" altLang="ko-KR" dirty="0" smtClean="0"/>
              <a:t>	# </a:t>
            </a:r>
            <a:r>
              <a:rPr lang="ko-KR" altLang="en-US" dirty="0"/>
              <a:t>파일만 처리</a:t>
            </a:r>
          </a:p>
          <a:p>
            <a:r>
              <a:rPr lang="en-US" altLang="ko-KR" dirty="0" smtClean="0"/>
              <a:t>	print(“</a:t>
            </a:r>
            <a:r>
              <a:rPr lang="ko-KR" altLang="en-US" dirty="0" smtClean="0"/>
              <a:t>파일입니다</a:t>
            </a:r>
            <a:r>
              <a:rPr lang="en-US" altLang="ko-KR" dirty="0" smtClean="0"/>
              <a:t>.”)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76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입출력</a:t>
            </a:r>
            <a:r>
              <a:rPr lang="en-US" altLang="ko-KR" dirty="0" smtClean="0"/>
              <a:t>. p339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변수는 프로그램이 실행되는 동안 데이터를 저장하는 좋은 방법이지만 프로그램이 종료된 후에도 데이터를 유지하려면 파일에 저장해야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230" b="18123"/>
          <a:stretch/>
        </p:blipFill>
        <p:spPr>
          <a:xfrm>
            <a:off x="2578532" y="2921000"/>
            <a:ext cx="3428568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디렉토리 안의 파일 나열</a:t>
            </a:r>
            <a:r>
              <a:rPr lang="en-US" altLang="ko-KR" dirty="0"/>
              <a:t>. p351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970" y="1806976"/>
            <a:ext cx="7769327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 err="1"/>
              <a:t>cwd</a:t>
            </a:r>
            <a:r>
              <a:rPr lang="en-US" altLang="ko-KR" dirty="0"/>
              <a:t> = </a:t>
            </a:r>
            <a:r>
              <a:rPr lang="en-US" altLang="ko-KR" dirty="0" err="1"/>
              <a:t>os.getcwd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files =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 smtClean="0"/>
              <a:t>for name in files :		# </a:t>
            </a:r>
            <a:r>
              <a:rPr lang="en-US" altLang="ko-KR" dirty="0"/>
              <a:t>.jpg </a:t>
            </a:r>
            <a:r>
              <a:rPr lang="ko-KR" altLang="en-US" dirty="0"/>
              <a:t>파일만 찾아서 출력</a:t>
            </a:r>
          </a:p>
          <a:p>
            <a:pPr latinLnBrk="1"/>
            <a:r>
              <a:rPr lang="en-US" altLang="ko-KR" dirty="0"/>
              <a:t>	if </a:t>
            </a:r>
            <a:r>
              <a:rPr lang="en-US" altLang="ko-KR" dirty="0" err="1"/>
              <a:t>os.path.isfile</a:t>
            </a:r>
            <a:r>
              <a:rPr lang="en-US" altLang="ko-KR" dirty="0"/>
              <a:t>(name) :</a:t>
            </a:r>
          </a:p>
          <a:p>
            <a:pPr latinLnBrk="1"/>
            <a:r>
              <a:rPr lang="en-US" altLang="ko-KR" dirty="0"/>
              <a:t>		if </a:t>
            </a:r>
            <a:r>
              <a:rPr lang="en-US" altLang="ko-KR" dirty="0" err="1"/>
              <a:t>name.endswith</a:t>
            </a:r>
            <a:r>
              <a:rPr lang="en-US" altLang="ko-KR" dirty="0"/>
              <a:t>(".jpg") :</a:t>
            </a:r>
          </a:p>
          <a:p>
            <a:pPr latinLnBrk="1"/>
            <a:r>
              <a:rPr lang="en-US" altLang="ko-KR" dirty="0"/>
              <a:t>			print(name)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0" y="3779746"/>
            <a:ext cx="285589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DSC04886_11.jpg</a:t>
            </a:r>
          </a:p>
          <a:p>
            <a:r>
              <a:rPr lang="en-US" altLang="ko-KR" dirty="0"/>
              <a:t>DSC04886_12.jpg</a:t>
            </a:r>
          </a:p>
          <a:p>
            <a:r>
              <a:rPr lang="en-US" altLang="ko-KR" dirty="0"/>
              <a:t>DSC04886_13.jpg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52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 디렉토리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p352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019FE-A1A0-64A5-ECDF-E817CBEDF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mkdir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255211"/>
            <a:ext cx="7769327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os.mkdir</a:t>
            </a:r>
            <a:r>
              <a:rPr lang="en-US" altLang="ko-KR" dirty="0"/>
              <a:t>('test')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'PackageTest.java', 'test']</a:t>
            </a:r>
          </a:p>
        </p:txBody>
      </p:sp>
    </p:spTree>
    <p:extLst>
      <p:ext uri="{BB962C8B-B14F-4D97-AF65-F5344CB8AC3E}">
        <p14:creationId xmlns:p14="http://schemas.microsoft.com/office/powerpoint/2010/main" val="7750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디렉토리 또는 파일 이름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. p352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019FE-A1A0-64A5-ECDF-E817CBEDF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rename()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166311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'PackageTest.java', 'test']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os.rename</a:t>
            </a:r>
            <a:r>
              <a:rPr lang="en-US" altLang="ko-KR" dirty="0"/>
              <a:t>('test','test2')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'PackageTest.java', 'test2']</a:t>
            </a:r>
          </a:p>
        </p:txBody>
      </p:sp>
    </p:spTree>
    <p:extLst>
      <p:ext uri="{BB962C8B-B14F-4D97-AF65-F5344CB8AC3E}">
        <p14:creationId xmlns:p14="http://schemas.microsoft.com/office/powerpoint/2010/main" val="38967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디렉토리 또는 파일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. p352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019FE-A1A0-64A5-ECDF-E817CBEDFD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remove()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파일을 제거</a:t>
            </a:r>
            <a:endParaRPr lang="en-US" altLang="ko-KR" dirty="0" smtClean="0"/>
          </a:p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빈 </a:t>
            </a:r>
            <a:r>
              <a:rPr lang="ko-KR" altLang="en-US" dirty="0"/>
              <a:t>디렉터리를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610811"/>
            <a:ext cx="7769327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'PackageTest.java', 'test2']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os.remove</a:t>
            </a:r>
            <a:r>
              <a:rPr lang="en-US" altLang="ko-KR" dirty="0"/>
              <a:t>('PackageTest.java')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os.listdir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', 'test2']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os.rmdir</a:t>
            </a:r>
            <a:r>
              <a:rPr lang="en-US" altLang="ko-KR" dirty="0"/>
              <a:t>('test2')</a:t>
            </a:r>
          </a:p>
          <a:p>
            <a:pPr latinLnBrk="1"/>
            <a:r>
              <a:rPr lang="en-US" altLang="ko-KR" dirty="0"/>
              <a:t>['</a:t>
            </a:r>
            <a:r>
              <a:rPr lang="en-US" altLang="ko-KR" dirty="0" err="1"/>
              <a:t>kr</a:t>
            </a:r>
            <a:r>
              <a:rPr lang="en-US" altLang="ko-KR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13077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디렉토리 안의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P353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파일 중에서 </a:t>
            </a:r>
            <a:r>
              <a:rPr lang="en-US" altLang="ko-KR" dirty="0" smtClean="0"/>
              <a:t>"Python</a:t>
            </a:r>
            <a:r>
              <a:rPr lang="en-US" altLang="ko-KR" dirty="0"/>
              <a:t>"</a:t>
            </a:r>
            <a:r>
              <a:rPr lang="ko-KR" altLang="en-US" dirty="0"/>
              <a:t>을 포함하고 있는 줄이 있으면 파일의 이름과 해당 줄을 출력한다</a:t>
            </a:r>
            <a:r>
              <a:rPr lang="en-US" altLang="ko-KR" dirty="0"/>
              <a:t>. </a:t>
            </a:r>
            <a:r>
              <a:rPr lang="en-US" altLang="ko-KR" dirty="0" smtClean="0"/>
              <a:t>-&gt; </a:t>
            </a:r>
            <a:r>
              <a:rPr lang="ko-KR" altLang="en-US" dirty="0" err="1" smtClean="0">
                <a:solidFill>
                  <a:srgbClr val="FF0000"/>
                </a:solidFill>
              </a:rPr>
              <a:t>교재코드</a:t>
            </a:r>
            <a:r>
              <a:rPr lang="ko-KR" altLang="en-US" dirty="0" smtClean="0">
                <a:solidFill>
                  <a:srgbClr val="FF0000"/>
                </a:solidFill>
              </a:rPr>
              <a:t> 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도전문제</a:t>
            </a:r>
            <a:r>
              <a:rPr lang="ko-KR" altLang="en-US" dirty="0" smtClean="0"/>
              <a:t> 내용 추가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646" y="2402681"/>
            <a:ext cx="7769327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file.py :         if "Python" in e:</a:t>
            </a:r>
          </a:p>
          <a:p>
            <a:r>
              <a:rPr lang="en-US" altLang="ko-KR" sz="1600" dirty="0"/>
              <a:t>summary.txt : The joy of coding Python should be in seeing short</a:t>
            </a:r>
          </a:p>
          <a:p>
            <a:r>
              <a:rPr lang="en-US" altLang="ko-KR" sz="1600" dirty="0"/>
              <a:t>summary.txt : Python is executable pseudocode.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646" y="3335278"/>
            <a:ext cx="7769327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os</a:t>
            </a:r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os.listdir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for f in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    if </a:t>
            </a:r>
            <a:r>
              <a:rPr lang="en-US" altLang="ko-KR" sz="1600" dirty="0" err="1"/>
              <a:t>f.endswith</a:t>
            </a:r>
            <a:r>
              <a:rPr lang="en-US" altLang="ko-KR" sz="1600" dirty="0"/>
              <a:t>(".txt") or </a:t>
            </a:r>
            <a:r>
              <a:rPr lang="en-US" altLang="ko-KR" sz="1600" dirty="0" err="1"/>
              <a:t>f.endswith</a:t>
            </a:r>
            <a:r>
              <a:rPr lang="en-US" altLang="ko-KR" sz="1600" dirty="0"/>
              <a:t>(".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"):     # </a:t>
            </a:r>
            <a:r>
              <a:rPr lang="ko-KR" altLang="en-US" sz="1600" dirty="0"/>
              <a:t>대상 파일을 제한</a:t>
            </a:r>
          </a:p>
          <a:p>
            <a:r>
              <a:rPr lang="ko-KR" altLang="en-US" sz="1600" dirty="0"/>
              <a:t>        </a:t>
            </a:r>
            <a:r>
              <a:rPr lang="en-US" altLang="ko-KR" sz="1600" dirty="0" err="1"/>
              <a:t>infile</a:t>
            </a:r>
            <a:r>
              <a:rPr lang="en-US" altLang="ko-KR" sz="1600" dirty="0"/>
              <a:t> = open(f, "r", encoding="utf-8")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linecnt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/>
              <a:t>        for line in </a:t>
            </a:r>
            <a:r>
              <a:rPr lang="en-US" altLang="ko-KR" sz="1600" dirty="0" err="1"/>
              <a:t>infile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            </a:t>
            </a:r>
            <a:r>
              <a:rPr lang="en-US" altLang="ko-KR" sz="1600" dirty="0" err="1"/>
              <a:t>linecnt</a:t>
            </a:r>
            <a:r>
              <a:rPr lang="en-US" altLang="ko-KR" sz="1600" dirty="0"/>
              <a:t> += 1            # </a:t>
            </a:r>
            <a:r>
              <a:rPr lang="ko-KR" altLang="en-US" sz="1600" dirty="0" err="1"/>
              <a:t>줄번호</a:t>
            </a:r>
            <a:r>
              <a:rPr lang="ko-KR" altLang="en-US" sz="1600" dirty="0"/>
              <a:t> </a:t>
            </a:r>
          </a:p>
          <a:p>
            <a:r>
              <a:rPr lang="ko-KR" altLang="en-US" sz="1600" dirty="0"/>
              <a:t>            </a:t>
            </a:r>
            <a:r>
              <a:rPr lang="en-US" altLang="ko-KR" sz="1600" dirty="0"/>
              <a:t>e = </a:t>
            </a:r>
            <a:r>
              <a:rPr lang="en-US" altLang="ko-KR" sz="1600" dirty="0" err="1"/>
              <a:t>line.rstrip</a:t>
            </a:r>
            <a:r>
              <a:rPr lang="en-US" altLang="ko-KR" sz="1600" dirty="0"/>
              <a:t>()       # </a:t>
            </a:r>
            <a:r>
              <a:rPr lang="ko-KR" altLang="en-US" sz="1600" dirty="0"/>
              <a:t>오른쪽 </a:t>
            </a:r>
            <a:r>
              <a:rPr lang="ko-KR" altLang="en-US" sz="1600" dirty="0" err="1"/>
              <a:t>줄바꿈</a:t>
            </a:r>
            <a:r>
              <a:rPr lang="ko-KR" altLang="en-US" sz="1600" dirty="0"/>
              <a:t> 문자를 없앤다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r>
              <a:rPr lang="ko-KR" altLang="en-US" sz="1600" dirty="0"/>
              <a:t>            </a:t>
            </a:r>
            <a:r>
              <a:rPr lang="en-US" altLang="ko-KR" sz="1600" dirty="0"/>
              <a:t>if "Python" in e:</a:t>
            </a:r>
          </a:p>
          <a:p>
            <a:r>
              <a:rPr lang="en-US" altLang="ko-KR" sz="1600" dirty="0"/>
              <a:t>                print(f, </a:t>
            </a:r>
            <a:r>
              <a:rPr lang="en-US" altLang="ko-KR" sz="1600" dirty="0" err="1"/>
              <a:t>linecnt</a:t>
            </a:r>
            <a:r>
              <a:rPr lang="en-US" altLang="ko-KR" sz="1600" dirty="0"/>
              <a:t>, ":", e)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infile.close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42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수학문제지 </a:t>
            </a:r>
            <a:r>
              <a:rPr lang="en-US" altLang="ko-KR" dirty="0"/>
              <a:t>100</a:t>
            </a:r>
            <a:r>
              <a:rPr lang="ko-KR" altLang="en-US" dirty="0"/>
              <a:t>개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p354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간단한 </a:t>
            </a:r>
            <a:r>
              <a:rPr lang="ko-KR" altLang="en-US" dirty="0"/>
              <a:t>사칙 연산 문제가 </a:t>
            </a:r>
            <a:r>
              <a:rPr lang="en-US" altLang="ko-KR" dirty="0"/>
              <a:t>10</a:t>
            </a:r>
            <a:r>
              <a:rPr lang="ko-KR" altLang="en-US" dirty="0"/>
              <a:t>개가 들어 있는 문제지가 필요하다</a:t>
            </a:r>
            <a:r>
              <a:rPr lang="en-US" altLang="ko-KR" dirty="0"/>
              <a:t>. 100</a:t>
            </a:r>
            <a:r>
              <a:rPr lang="ko-KR" altLang="en-US" dirty="0"/>
              <a:t>명의 초등학생에게 서로 다른 문제지를 주고 싶다</a:t>
            </a:r>
            <a:r>
              <a:rPr lang="en-US" altLang="ko-KR" dirty="0"/>
              <a:t>. </a:t>
            </a:r>
            <a:r>
              <a:rPr lang="ko-KR" altLang="en-US" dirty="0" err="1"/>
              <a:t>파이썬으로</a:t>
            </a:r>
            <a:r>
              <a:rPr lang="ko-KR" altLang="en-US" dirty="0"/>
              <a:t> 만들 수 있을까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쓰기용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 만들고 여기에 사칙 연산 문제를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출제하면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684" y="3091458"/>
            <a:ext cx="7769327" cy="338554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다음의 문제를 풀어서 제출하세요</a:t>
            </a:r>
          </a:p>
          <a:p>
            <a:r>
              <a:rPr lang="ko-KR" altLang="en-US" sz="1600" dirty="0"/>
              <a:t>이름</a:t>
            </a:r>
            <a:r>
              <a:rPr lang="en-US" altLang="ko-KR" sz="1600" dirty="0"/>
              <a:t>:       </a:t>
            </a:r>
            <a:r>
              <a:rPr lang="ko-KR" altLang="en-US" sz="1600" dirty="0"/>
              <a:t>점수</a:t>
            </a:r>
            <a:r>
              <a:rPr lang="en-US" altLang="ko-KR" sz="1600" dirty="0"/>
              <a:t>:        </a:t>
            </a:r>
          </a:p>
          <a:p>
            <a:endParaRPr lang="en-US" altLang="ko-KR" sz="1600" dirty="0"/>
          </a:p>
          <a:p>
            <a:r>
              <a:rPr lang="en-US" altLang="ko-KR" sz="1600" dirty="0"/>
              <a:t>30 - 17 = </a:t>
            </a:r>
          </a:p>
          <a:p>
            <a:r>
              <a:rPr lang="en-US" altLang="ko-KR" sz="1600" dirty="0"/>
              <a:t>82 + 47 = </a:t>
            </a:r>
          </a:p>
          <a:p>
            <a:r>
              <a:rPr lang="en-US" altLang="ko-KR" sz="1600" dirty="0"/>
              <a:t>69 * 11 = </a:t>
            </a:r>
          </a:p>
          <a:p>
            <a:r>
              <a:rPr lang="en-US" altLang="ko-KR" sz="1600" dirty="0"/>
              <a:t>88 / 40 = </a:t>
            </a:r>
          </a:p>
          <a:p>
            <a:r>
              <a:rPr lang="en-US" altLang="ko-KR" sz="1600" dirty="0"/>
              <a:t>80 / 35 = </a:t>
            </a:r>
          </a:p>
          <a:p>
            <a:r>
              <a:rPr lang="en-US" altLang="ko-KR" sz="1600" dirty="0"/>
              <a:t>2 / 73 = </a:t>
            </a:r>
          </a:p>
          <a:p>
            <a:r>
              <a:rPr lang="en-US" altLang="ko-KR" sz="1600" dirty="0"/>
              <a:t>70 * 87 = </a:t>
            </a:r>
          </a:p>
          <a:p>
            <a:r>
              <a:rPr lang="en-US" altLang="ko-KR" sz="1600" dirty="0"/>
              <a:t>13 * 93 = </a:t>
            </a:r>
          </a:p>
          <a:p>
            <a:r>
              <a:rPr lang="en-US" altLang="ko-KR" sz="1600" dirty="0"/>
              <a:t>85 - 35 = </a:t>
            </a:r>
          </a:p>
          <a:p>
            <a:r>
              <a:rPr lang="en-US" altLang="ko-KR" sz="1600" dirty="0"/>
              <a:t>4 + 11 = </a:t>
            </a:r>
          </a:p>
        </p:txBody>
      </p:sp>
    </p:spTree>
    <p:extLst>
      <p:ext uri="{BB962C8B-B14F-4D97-AF65-F5344CB8AC3E}">
        <p14:creationId xmlns:p14="http://schemas.microsoft.com/office/powerpoint/2010/main" val="6555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p355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4234D9D-3D24-346B-A7BE-C0D9B26D19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텍스트 파일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정보가 문자열로 변환되어 파일에 저장</a:t>
            </a:r>
            <a:endParaRPr lang="en-US" altLang="ko-KR" dirty="0" smtClean="0"/>
          </a:p>
          <a:p>
            <a:r>
              <a:rPr lang="ko-KR" altLang="en-US" dirty="0" smtClean="0"/>
              <a:t>이진 </a:t>
            </a:r>
            <a:r>
              <a:rPr lang="ko-KR" altLang="en-US" dirty="0"/>
              <a:t>파일</a:t>
            </a:r>
            <a:r>
              <a:rPr lang="en-US" altLang="ko-KR" dirty="0"/>
              <a:t>(binary file)</a:t>
            </a:r>
            <a:r>
              <a:rPr lang="ko-KR" altLang="en-US" dirty="0"/>
              <a:t>은 데이터가 직접 저장되어 있는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ko-KR" altLang="en-US" dirty="0"/>
              <a:t>정수 </a:t>
            </a:r>
            <a:r>
              <a:rPr lang="en-US" altLang="ko-KR" dirty="0"/>
              <a:t>123456</a:t>
            </a:r>
            <a:r>
              <a:rPr lang="ko-KR" altLang="en-US" dirty="0"/>
              <a:t>는 문자열로 변환되지 않고 </a:t>
            </a:r>
            <a:r>
              <a:rPr lang="en-US" altLang="ko-KR" dirty="0" smtClean="0"/>
              <a:t>0x0001E240</a:t>
            </a:r>
            <a:r>
              <a:rPr lang="ko-KR" altLang="en-US" dirty="0" smtClean="0"/>
              <a:t>와 같은 이진수 </a:t>
            </a:r>
            <a:r>
              <a:rPr lang="ko-KR" altLang="en-US" dirty="0"/>
              <a:t>형태로 그대로 파일에 </a:t>
            </a:r>
            <a:r>
              <a:rPr lang="ko-KR" altLang="en-US" dirty="0" smtClean="0"/>
              <a:t>기록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공간도 </a:t>
            </a:r>
            <a:r>
              <a:rPr lang="ko-KR" altLang="en-US" dirty="0" smtClean="0"/>
              <a:t>더 </a:t>
            </a:r>
            <a:r>
              <a:rPr lang="ko-KR" altLang="en-US" dirty="0" smtClean="0"/>
              <a:t>적게</a:t>
            </a:r>
            <a:r>
              <a:rPr lang="en-US" altLang="ko-KR" dirty="0"/>
              <a:t>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pPr lvl="1"/>
            <a:r>
              <a:rPr lang="ko-KR" altLang="en-US" dirty="0"/>
              <a:t>단점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 내용을 </a:t>
            </a:r>
            <a:r>
              <a:rPr lang="ko-KR" altLang="en-US" dirty="0" smtClean="0"/>
              <a:t>확인하기 어렵다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 시스템마다 다르다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45EC2C3F-17FB-C07C-4FAE-7F6CA2D0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70" y="3948917"/>
            <a:ext cx="5441330" cy="22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파일</a:t>
            </a:r>
            <a:r>
              <a:rPr lang="en-US" altLang="ko-KR" dirty="0"/>
              <a:t>. </a:t>
            </a:r>
            <a:r>
              <a:rPr lang="en-US" altLang="ko-KR" dirty="0" smtClean="0"/>
              <a:t>p356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017697"/>
            <a:ext cx="7769327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infile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= open(filename,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rb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</a:t>
            </a:r>
          </a:p>
          <a:p>
            <a:pPr latinLnBrk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입력 파일에서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8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바이트를 </a:t>
            </a:r>
            <a:r>
              <a:rPr lang="ko-KR" altLang="en-US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읽기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bytesArray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=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infile.read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(8)</a:t>
            </a:r>
          </a:p>
          <a:p>
            <a:pPr latinLnBrk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첫 번째 바이트를 </a:t>
            </a:r>
            <a:r>
              <a:rPr lang="ko-KR" altLang="en-US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꺼내기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byte1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=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bytesArray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[0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]</a:t>
            </a:r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4" name="내용 개체 틀 9">
            <a:extLst>
              <a:ext uri="{FF2B5EF4-FFF2-40B4-BE49-F238E27FC236}">
                <a16:creationId xmlns:a16="http://schemas.microsoft.com/office/drawing/2014/main" id="{84234D9D-3D24-346B-A7BE-C0D9B26D19A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92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이진 파일에서 읽기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이진 파일에 바이트를 저장하기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4832340"/>
            <a:ext cx="7769327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outfile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= open(filename,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wb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</a:t>
            </a:r>
          </a:p>
          <a:p>
            <a:pPr latinLnBrk="1"/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bytesArray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= bytes([255, 128, 0, 1])</a:t>
            </a:r>
          </a:p>
          <a:p>
            <a:pPr latinLnBrk="1"/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outfile.write</a:t>
            </a:r>
            <a:r>
              <a:rPr lang="en-US" altLang="ko-KR" dirty="0" smtClean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 smtClean="0">
                <a:latin typeface="Trebuchet MS" panose="020B0603020202020204" pitchFamily="34" charset="0"/>
                <a:ea typeface="굴림" panose="020B0600000101010101" pitchFamily="50" charset="-127"/>
              </a:rPr>
              <a:t>bytesArray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97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 smtClean="0"/>
              <a:t>이진 파일 복사하기</a:t>
            </a:r>
            <a:r>
              <a:rPr lang="en-US" altLang="ko-KR" dirty="0" smtClean="0"/>
              <a:t>. p356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하나의 이미지 파일을 다른 이미지 파일로 복사하는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09C11-5610-6F2E-DD1D-20F898BAAC28}"/>
              </a:ext>
            </a:extLst>
          </p:cNvPr>
          <p:cNvSpPr txBox="1"/>
          <p:nvPr/>
        </p:nvSpPr>
        <p:spPr>
          <a:xfrm>
            <a:off x="714248" y="2382706"/>
            <a:ext cx="7769327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123.png</a:t>
            </a:r>
            <a:r>
              <a:rPr lang="ko-KR" altLang="en-US" dirty="0"/>
              <a:t>를 </a:t>
            </a:r>
            <a:r>
              <a:rPr lang="en-US" altLang="ko-KR" dirty="0"/>
              <a:t>kkk.png</a:t>
            </a:r>
            <a:r>
              <a:rPr lang="ko-KR" altLang="en-US" dirty="0"/>
              <a:t>로 복사하였습니다</a:t>
            </a:r>
            <a:r>
              <a:rPr lang="en-US" altLang="ko-KR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247" y="2868597"/>
            <a:ext cx="7769327" cy="3693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infile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open("123.png",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rb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</a:t>
            </a:r>
          </a:p>
          <a:p>
            <a:pPr latinLnBrk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outfile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open("kkk.png", "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wb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")</a:t>
            </a:r>
          </a:p>
          <a:p>
            <a:pPr latinLnBrk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# 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입력 파일에서 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1024 </a:t>
            </a:r>
            <a:r>
              <a:rPr lang="ko-KR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바이트씩</a:t>
            </a:r>
            <a:r>
              <a:rPr lang="ko-KR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읽어서 출력 파일에 쓴다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while True:</a:t>
            </a: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copy_buffer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infile.read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(1024)</a:t>
            </a: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   if not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copy_buffer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       break</a:t>
            </a:r>
          </a:p>
          <a:p>
            <a:pPr latinLnBrk="1"/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    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outfile.write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copy_buffer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latinLnBrk="1"/>
            <a:endParaRPr lang="en-US" altLang="ko-KR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latinLnBrk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infile.close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</a:p>
          <a:p>
            <a:pPr latinLnBrk="1"/>
            <a:r>
              <a:rPr lang="en-US" altLang="ko-KR" dirty="0" err="1">
                <a:latin typeface="Trebuchet MS" panose="020B0603020202020204" pitchFamily="34" charset="0"/>
                <a:ea typeface="굴림" panose="020B0600000101010101" pitchFamily="50" charset="-127"/>
              </a:rPr>
              <a:t>outfile.close</a:t>
            </a:r>
            <a:r>
              <a:rPr lang="en-US" altLang="ko-KR" dirty="0">
                <a:latin typeface="Trebuchet MS" panose="020B0603020202020204" pitchFamily="34" charset="0"/>
                <a:ea typeface="굴림" panose="020B0600000101010101" pitchFamily="50" charset="-127"/>
              </a:rPr>
              <a:t>()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infile</a:t>
            </a:r>
            <a:r>
              <a:rPr lang="en-US" altLang="ko-KR" dirty="0"/>
              <a:t>)+"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outfile</a:t>
            </a:r>
            <a:r>
              <a:rPr lang="en-US" altLang="ko-KR" dirty="0"/>
              <a:t>)+"</a:t>
            </a:r>
            <a:r>
              <a:rPr lang="ko-KR" altLang="en-US" dirty="0"/>
              <a:t>로 복사하였습니다</a:t>
            </a:r>
            <a:r>
              <a:rPr lang="en-US" altLang="ko-KR" dirty="0"/>
              <a:t>. ")</a:t>
            </a:r>
          </a:p>
        </p:txBody>
      </p:sp>
    </p:spTree>
    <p:extLst>
      <p:ext uri="{BB962C8B-B14F-4D97-AF65-F5344CB8AC3E}">
        <p14:creationId xmlns:p14="http://schemas.microsoft.com/office/powerpoint/2010/main" val="8088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딕셔너리나</a:t>
            </a:r>
            <a:r>
              <a:rPr lang="ko-KR" altLang="en-US" dirty="0" smtClean="0"/>
              <a:t> 리스트와 같은 객체도 파일에 쓸 수 있을까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pickle </a:t>
            </a:r>
            <a:r>
              <a:rPr lang="ko-KR" altLang="en-US" dirty="0"/>
              <a:t>모듈의 </a:t>
            </a:r>
            <a:r>
              <a:rPr lang="en-US" altLang="ko-KR" dirty="0"/>
              <a:t>dump()</a:t>
            </a:r>
            <a:r>
              <a:rPr lang="ko-KR" altLang="en-US" dirty="0"/>
              <a:t>와 </a:t>
            </a:r>
            <a:r>
              <a:rPr lang="en-US" altLang="ko-KR" dirty="0"/>
              <a:t>load()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사용하면 객체를 쓰고 </a:t>
            </a:r>
            <a:r>
              <a:rPr lang="ko-KR" altLang="en-US" dirty="0" smtClean="0"/>
              <a:t> 읽을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p357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4628475"/>
            <a:ext cx="4038600" cy="1705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94874C-47CE-1E5B-155A-BB5763495220}"/>
              </a:ext>
            </a:extLst>
          </p:cNvPr>
          <p:cNvSpPr txBox="1"/>
          <p:nvPr/>
        </p:nvSpPr>
        <p:spPr>
          <a:xfrm>
            <a:off x="717321" y="2093774"/>
            <a:ext cx="7905979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 smtClean="0"/>
              <a:t>gameOption</a:t>
            </a:r>
            <a:r>
              <a:rPr lang="en-US" altLang="ko-KR" dirty="0" smtClean="0"/>
              <a:t> </a:t>
            </a:r>
            <a:r>
              <a:rPr lang="en-US" altLang="ko-KR" dirty="0"/>
              <a:t>= { 	</a:t>
            </a:r>
            <a:endParaRPr lang="en-US" altLang="ko-KR" dirty="0" smtClean="0"/>
          </a:p>
          <a:p>
            <a:pPr latinLnBrk="1"/>
            <a:r>
              <a:rPr lang="en-US" altLang="ko-KR" dirty="0"/>
              <a:t>	</a:t>
            </a:r>
            <a:r>
              <a:rPr lang="en-US" altLang="ko-KR" dirty="0" smtClean="0"/>
              <a:t>	 </a:t>
            </a:r>
            <a:r>
              <a:rPr lang="en-US" altLang="ko-KR" dirty="0"/>
              <a:t>"Sound": 8,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VideoQuality</a:t>
            </a:r>
            <a:r>
              <a:rPr lang="en-US" altLang="ko-KR" dirty="0"/>
              <a:t>": "HIGH",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"Money": 100000,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WeaponList</a:t>
            </a:r>
            <a:r>
              <a:rPr lang="en-US" altLang="ko-KR" dirty="0"/>
              <a:t>": ["gun", "missile", "knife" ]</a:t>
            </a:r>
          </a:p>
          <a:p>
            <a:pPr latinLnBrk="1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6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열고 </a:t>
            </a:r>
            <a:r>
              <a:rPr lang="ko-KR" altLang="en-US" dirty="0" smtClean="0"/>
              <a:t>닫기</a:t>
            </a:r>
            <a:r>
              <a:rPr lang="en-US" altLang="ko-KR" dirty="0" smtClean="0"/>
              <a:t>. p339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E6FEF-21E4-26EA-FD42-2CAC388717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파일에 저장된 데이터를 읽는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</a:t>
            </a:r>
            <a:r>
              <a:rPr lang="en-US" altLang="ko-KR" dirty="0"/>
              <a:t>()</a:t>
            </a:r>
            <a:r>
              <a:rPr lang="ko-KR" altLang="en-US" dirty="0"/>
              <a:t>은 파일 이름을 받아서 파일 객체를 생성한 후에 반환한다</a:t>
            </a:r>
            <a:r>
              <a:rPr lang="en-US" altLang="ko-KR" dirty="0"/>
              <a:t>. </a:t>
            </a:r>
            <a:r>
              <a:rPr lang="ko-KR" altLang="en-US" dirty="0"/>
              <a:t>파일이 열리면 </a:t>
            </a:r>
            <a:r>
              <a:rPr lang="ko-KR" altLang="en-US" dirty="0" smtClean="0"/>
              <a:t>파일에서 </a:t>
            </a:r>
            <a:r>
              <a:rPr lang="ko-KR" altLang="en-US" dirty="0"/>
              <a:t>데이터를 읽거나 쓸 수 있다</a:t>
            </a:r>
            <a:r>
              <a:rPr lang="en-US" altLang="ko-KR" dirty="0"/>
              <a:t>. </a:t>
            </a:r>
            <a:r>
              <a:rPr lang="ko-KR" altLang="en-US" dirty="0"/>
              <a:t>파일과 관련된 작업이 모두 종료되면 </a:t>
            </a:r>
            <a:r>
              <a:rPr lang="en-US" altLang="ko-KR" dirty="0"/>
              <a:t>close()</a:t>
            </a:r>
            <a:r>
              <a:rPr lang="ko-KR" altLang="en-US" dirty="0"/>
              <a:t>를 호출하여서 파일을 닫아야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B3E59-548D-D35C-FD6A-6BC4D26F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92" y="3529066"/>
            <a:ext cx="4588435" cy="152717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311148" y="5234225"/>
            <a:ext cx="6004052" cy="1280875"/>
            <a:chOff x="296579" y="2690336"/>
            <a:chExt cx="6004052" cy="12808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A2FCAE-FB6B-5A62-E605-66391103414A}"/>
                </a:ext>
              </a:extLst>
            </p:cNvPr>
            <p:cNvSpPr txBox="1"/>
            <p:nvPr/>
          </p:nvSpPr>
          <p:spPr>
            <a:xfrm>
              <a:off x="804684" y="2690336"/>
              <a:ext cx="5495947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dirty="0"/>
                <a:t>f = open("input.txt", "r")</a:t>
              </a:r>
              <a:endParaRPr lang="ko-KR" altLang="en-US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E7AE6C1-68C7-AAD9-508A-6511B58D3FC5}"/>
                </a:ext>
              </a:extLst>
            </p:cNvPr>
            <p:cNvCxnSpPr/>
            <p:nvPr/>
          </p:nvCxnSpPr>
          <p:spPr>
            <a:xfrm flipV="1">
              <a:off x="804684" y="3059668"/>
              <a:ext cx="91787" cy="70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01565D0-1280-7657-6979-CCFAAF3B96AD}"/>
                </a:ext>
              </a:extLst>
            </p:cNvPr>
            <p:cNvCxnSpPr/>
            <p:nvPr/>
          </p:nvCxnSpPr>
          <p:spPr>
            <a:xfrm flipV="1">
              <a:off x="2301790" y="3059668"/>
              <a:ext cx="91787" cy="70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A950B13-406D-9C0F-54D2-7EBCFB466D95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110754" y="2875002"/>
              <a:ext cx="822793" cy="70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95FA87-7270-545E-80B3-A6491BA883B2}"/>
                </a:ext>
              </a:extLst>
            </p:cNvPr>
            <p:cNvSpPr txBox="1"/>
            <p:nvPr/>
          </p:nvSpPr>
          <p:spPr>
            <a:xfrm>
              <a:off x="296579" y="366343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파일객체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801C94-2B9A-179D-12CA-454299F76A45}"/>
                </a:ext>
              </a:extLst>
            </p:cNvPr>
            <p:cNvSpPr txBox="1"/>
            <p:nvPr/>
          </p:nvSpPr>
          <p:spPr>
            <a:xfrm>
              <a:off x="1720644" y="363074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파일의 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E458EC-AA73-CE52-8429-F0F9DF0D53B0}"/>
                </a:ext>
              </a:extLst>
            </p:cNvPr>
            <p:cNvSpPr txBox="1"/>
            <p:nvPr/>
          </p:nvSpPr>
          <p:spPr>
            <a:xfrm>
              <a:off x="3452485" y="3580510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파일 모드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7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저장하기</a:t>
            </a:r>
            <a:r>
              <a:rPr lang="en-US" altLang="ko-KR" dirty="0" smtClean="0"/>
              <a:t>. p358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4684" y="2407629"/>
            <a:ext cx="7769327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pickle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gameOption</a:t>
            </a:r>
            <a:r>
              <a:rPr lang="en-US" altLang="ko-KR" sz="1600" dirty="0"/>
              <a:t> = { 	</a:t>
            </a:r>
          </a:p>
          <a:p>
            <a:pPr latinLnBrk="1"/>
            <a:r>
              <a:rPr lang="en-US" altLang="ko-KR" sz="1600" dirty="0"/>
              <a:t>		 "Sound": 8,</a:t>
            </a:r>
          </a:p>
          <a:p>
            <a:pPr latinLnBrk="1"/>
            <a:r>
              <a:rPr lang="en-US" altLang="ko-KR" sz="1600" dirty="0"/>
              <a:t>		 "</a:t>
            </a:r>
            <a:r>
              <a:rPr lang="en-US" altLang="ko-KR" sz="1600" dirty="0" err="1"/>
              <a:t>VideoQuality</a:t>
            </a:r>
            <a:r>
              <a:rPr lang="en-US" altLang="ko-KR" sz="1600" dirty="0"/>
              <a:t>": "HIGH",</a:t>
            </a:r>
          </a:p>
          <a:p>
            <a:pPr latinLnBrk="1"/>
            <a:r>
              <a:rPr lang="en-US" altLang="ko-KR" sz="1600" dirty="0"/>
              <a:t>		 "Money": 100000,</a:t>
            </a:r>
          </a:p>
          <a:p>
            <a:pPr latinLnBrk="1"/>
            <a:r>
              <a:rPr lang="en-US" altLang="ko-KR" sz="1600" dirty="0"/>
              <a:t>		 "</a:t>
            </a:r>
            <a:r>
              <a:rPr lang="en-US" altLang="ko-KR" sz="1600" dirty="0" err="1"/>
              <a:t>WeaponList</a:t>
            </a:r>
            <a:r>
              <a:rPr lang="en-US" altLang="ko-KR" sz="1600" dirty="0"/>
              <a:t>": ["gun", "missile", "knife" ]</a:t>
            </a:r>
          </a:p>
          <a:p>
            <a:pPr latinLnBrk="1"/>
            <a:r>
              <a:rPr lang="en-US" altLang="ko-KR" sz="1600" dirty="0"/>
              <a:t>}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file = open( "</a:t>
            </a:r>
            <a:r>
              <a:rPr lang="en-US" altLang="ko-KR" sz="1600" dirty="0" err="1"/>
              <a:t>save.p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wb</a:t>
            </a:r>
            <a:r>
              <a:rPr lang="en-US" altLang="ko-KR" sz="1600" dirty="0"/>
              <a:t>" )	</a:t>
            </a:r>
            <a:r>
              <a:rPr lang="en-US" altLang="ko-KR" sz="1600" dirty="0" smtClean="0"/>
              <a:t>	# </a:t>
            </a:r>
            <a:r>
              <a:rPr lang="ko-KR" altLang="en-US" sz="1600" dirty="0"/>
              <a:t>이진 파일 오픈</a:t>
            </a:r>
          </a:p>
          <a:p>
            <a:pPr latinLnBrk="1"/>
            <a:r>
              <a:rPr lang="en-US" altLang="ko-KR" sz="1600" dirty="0" err="1"/>
              <a:t>pickle.dump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gameOption</a:t>
            </a:r>
            <a:r>
              <a:rPr lang="en-US" altLang="ko-KR" sz="1600" dirty="0"/>
              <a:t>, file )	#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피클 파일에 저장</a:t>
            </a:r>
          </a:p>
          <a:p>
            <a:pPr latinLnBrk="1"/>
            <a:r>
              <a:rPr lang="en-US" altLang="ko-KR" sz="1600" dirty="0" err="1"/>
              <a:t>file.close</a:t>
            </a:r>
            <a:r>
              <a:rPr lang="en-US" altLang="ko-KR" sz="1600" dirty="0"/>
              <a:t>()			</a:t>
            </a:r>
            <a:r>
              <a:rPr lang="en-US" altLang="ko-KR" sz="1600" dirty="0" smtClean="0"/>
              <a:t># </a:t>
            </a:r>
            <a:r>
              <a:rPr lang="ko-KR" altLang="en-US" sz="1600" dirty="0"/>
              <a:t>파일을 닫는다</a:t>
            </a:r>
            <a:r>
              <a:rPr lang="en-US" altLang="ko-KR" sz="1600" dirty="0"/>
              <a:t>.</a:t>
            </a:r>
          </a:p>
        </p:txBody>
      </p:sp>
      <p:pic>
        <p:nvPicPr>
          <p:cNvPr id="4097" name="_x447977816">
            <a:extLst>
              <a:ext uri="{FF2B5EF4-FFF2-40B4-BE49-F238E27FC236}">
                <a16:creationId xmlns:a16="http://schemas.microsoft.com/office/drawing/2014/main" id="{36CAAF35-D18C-4DE2-F987-8479421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3" y="5537200"/>
            <a:ext cx="5989817" cy="91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FB39CB89-4559-A40D-5411-013D4617E7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pickle 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dump() </a:t>
            </a:r>
            <a:r>
              <a:rPr lang="ko-KR" altLang="en-US" dirty="0" smtClean="0"/>
              <a:t>함수를 호출하여서 </a:t>
            </a:r>
            <a:r>
              <a:rPr lang="en-US" altLang="ko-KR" dirty="0" err="1" smtClean="0"/>
              <a:t>gameOption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 전달한다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2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복원하기</a:t>
            </a:r>
            <a:r>
              <a:rPr lang="en-US" altLang="ko-KR" dirty="0" smtClean="0"/>
              <a:t>. p359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B39CB89-4559-A40D-5411-013D4617E7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pickle </a:t>
            </a:r>
            <a:r>
              <a:rPr lang="ko-KR" altLang="en-US" dirty="0"/>
              <a:t>객체의 </a:t>
            </a:r>
            <a:r>
              <a:rPr lang="en-US" altLang="ko-KR" dirty="0"/>
              <a:t>load() </a:t>
            </a:r>
            <a:r>
              <a:rPr lang="ko-KR" altLang="en-US" dirty="0"/>
              <a:t>함수를 호출하면 파일에 저장된 </a:t>
            </a:r>
            <a:r>
              <a:rPr lang="ko-KR" altLang="en-US" dirty="0" err="1"/>
              <a:t>딕셔너리를</a:t>
            </a:r>
            <a:r>
              <a:rPr lang="ko-KR" altLang="en-US" dirty="0"/>
              <a:t> 복원할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002" y="2416130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import pickle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file = open( "</a:t>
            </a:r>
            <a:r>
              <a:rPr lang="en-US" altLang="ko-KR" dirty="0" err="1"/>
              <a:t>save.p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 )		# </a:t>
            </a:r>
            <a:r>
              <a:rPr lang="ko-KR" altLang="en-US" dirty="0"/>
              <a:t>이진 파일 오픈</a:t>
            </a:r>
          </a:p>
          <a:p>
            <a:pPr latinLnBrk="1"/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pickle.load</a:t>
            </a:r>
            <a:r>
              <a:rPr lang="en-US" altLang="ko-KR" dirty="0"/>
              <a:t>( open( "</a:t>
            </a:r>
            <a:r>
              <a:rPr lang="en-US" altLang="ko-KR" dirty="0" err="1"/>
              <a:t>save.p</a:t>
            </a:r>
            <a:r>
              <a:rPr lang="en-US" altLang="ko-KR" dirty="0"/>
              <a:t>", "</a:t>
            </a:r>
            <a:r>
              <a:rPr lang="en-US" altLang="ko-KR" dirty="0" err="1"/>
              <a:t>rb</a:t>
            </a:r>
            <a:r>
              <a:rPr lang="en-US" altLang="ko-KR" dirty="0"/>
              <a:t>" ) )	# </a:t>
            </a:r>
            <a:r>
              <a:rPr lang="ko-KR" altLang="en-US" dirty="0"/>
              <a:t>피클 파일에 </a:t>
            </a:r>
            <a:r>
              <a:rPr lang="ko-KR" altLang="en-US" dirty="0" err="1"/>
              <a:t>딕션너리를</a:t>
            </a:r>
            <a:r>
              <a:rPr lang="ko-KR" altLang="en-US" dirty="0"/>
              <a:t> 로딩</a:t>
            </a:r>
          </a:p>
          <a:p>
            <a:pPr latinLnBrk="1"/>
            <a:r>
              <a:rPr lang="en-US" altLang="ko-KR" dirty="0"/>
              <a:t>print(</a:t>
            </a:r>
            <a:r>
              <a:rPr lang="en-US" altLang="ko-KR" dirty="0" err="1"/>
              <a:t>obj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4002" y="4063057"/>
            <a:ext cx="7769327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{'</a:t>
            </a:r>
            <a:r>
              <a:rPr lang="en-US" altLang="ko-KR" dirty="0" err="1"/>
              <a:t>WeaponList</a:t>
            </a:r>
            <a:r>
              <a:rPr lang="en-US" altLang="ko-KR" dirty="0"/>
              <a:t>': ['gun', 'missile', 'knife'], 'Money': 100000, '</a:t>
            </a:r>
            <a:r>
              <a:rPr lang="en-US" altLang="ko-KR" dirty="0" err="1"/>
              <a:t>VideoQuality</a:t>
            </a:r>
            <a:r>
              <a:rPr lang="en-US" altLang="ko-KR" dirty="0"/>
              <a:t>': 'HIGH', 'Sound': 8}</a:t>
            </a:r>
          </a:p>
        </p:txBody>
      </p:sp>
    </p:spTree>
    <p:extLst>
      <p:ext uri="{BB962C8B-B14F-4D97-AF65-F5344CB8AC3E}">
        <p14:creationId xmlns:p14="http://schemas.microsoft.com/office/powerpoint/2010/main" val="77703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648" y="2054648"/>
            <a:ext cx="7896352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/>
              <a:t>&gt;&gt;&gt; (x, y)=(2, 0)</a:t>
            </a:r>
          </a:p>
          <a:p>
            <a:pPr latinLnBrk="1"/>
            <a:r>
              <a:rPr lang="en-US" altLang="ko-KR" sz="1400" dirty="0"/>
              <a:t>&gt;&gt;&gt; z=x/y</a:t>
            </a: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</a:rPr>
              <a:t>Traceback</a:t>
            </a:r>
            <a:r>
              <a:rPr lang="en-US" altLang="ko-KR" sz="1400" dirty="0">
                <a:solidFill>
                  <a:srgbClr val="FF0000"/>
                </a:solidFill>
              </a:rPr>
              <a:t> (most recent call last):</a:t>
            </a: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</a:rPr>
              <a:t>  File "&lt;pyshell#1&gt;", line 1, in &lt;module&gt;</a:t>
            </a: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</a:rPr>
              <a:t>    z=x/y</a:t>
            </a: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</a:rPr>
              <a:t>ZeroDivisionError</a:t>
            </a:r>
            <a:r>
              <a:rPr lang="en-US" altLang="ko-KR" sz="1400" dirty="0">
                <a:solidFill>
                  <a:srgbClr val="FF0000"/>
                </a:solidFill>
              </a:rPr>
              <a:t>: division by </a:t>
            </a:r>
            <a:r>
              <a:rPr lang="en-US" altLang="ko-KR" sz="1400" dirty="0" smtClean="0">
                <a:solidFill>
                  <a:srgbClr val="FF0000"/>
                </a:solidFill>
              </a:rPr>
              <a:t>zero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예외처리</a:t>
            </a:r>
            <a:r>
              <a:rPr lang="en-US" altLang="ko-KR" dirty="0" smtClean="0"/>
              <a:t>. p359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985252" cy="4699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 : </a:t>
            </a:r>
            <a:r>
              <a:rPr lang="ko-KR" altLang="en-US" dirty="0" smtClean="0"/>
              <a:t>실행 도중에 발생하는 오류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오류가 </a:t>
            </a:r>
            <a:r>
              <a:rPr lang="ko-KR" altLang="en-US" dirty="0"/>
              <a:t>발생했을 때 오류를 사용자에게 알려주고 모든 데이터를 저장하게 한 후에 사용자가 우아하게</a:t>
            </a:r>
            <a:r>
              <a:rPr lang="en-US" altLang="ko-KR" dirty="0"/>
              <a:t>(gracefully)</a:t>
            </a:r>
            <a:r>
              <a:rPr lang="ko-KR" altLang="en-US" dirty="0"/>
              <a:t> 프로그램을 종료할 수 있도록 하는 것이 바람직하다</a:t>
            </a:r>
            <a:r>
              <a:rPr lang="en-US" altLang="ko-KR" dirty="0"/>
              <a:t>. </a:t>
            </a:r>
            <a:r>
              <a:rPr lang="ko-KR" altLang="en-US" dirty="0"/>
              <a:t>또 오류를 처리한 후에 계속 실행할 수 있다면 더 나은 프로그램이 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8160"/>
          <a:stretch/>
        </p:blipFill>
        <p:spPr>
          <a:xfrm>
            <a:off x="2182582" y="4988526"/>
            <a:ext cx="4129318" cy="15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. p361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 입력 오류</a:t>
            </a:r>
            <a:r>
              <a:rPr lang="en-US" altLang="ko-KR" dirty="0"/>
              <a:t>: </a:t>
            </a:r>
            <a:r>
              <a:rPr lang="ko-KR" altLang="en-US" dirty="0"/>
              <a:t>사용자가 정수를 입력하여야 하는데 실수를 입력할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장치 오류</a:t>
            </a:r>
            <a:r>
              <a:rPr lang="en-US" altLang="ko-KR" dirty="0"/>
              <a:t>: </a:t>
            </a:r>
            <a:r>
              <a:rPr lang="ko-KR" altLang="en-US" dirty="0"/>
              <a:t>네트워크가 안 된다거나 하드 디스크 작동이 실패할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오류</a:t>
            </a:r>
            <a:r>
              <a:rPr lang="en-US" altLang="ko-KR" dirty="0"/>
              <a:t>: </a:t>
            </a:r>
            <a:r>
              <a:rPr lang="ko-KR" altLang="en-US" dirty="0"/>
              <a:t>잘못된 인덱스를 사용하여서 배열에 접근할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IOError</a:t>
            </a:r>
            <a:r>
              <a:rPr lang="en-US" altLang="ko-KR" dirty="0"/>
              <a:t>: </a:t>
            </a:r>
            <a:r>
              <a:rPr lang="ko-KR" altLang="en-US" dirty="0"/>
              <a:t>파일을 열 수 없으면 발생한다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importError</a:t>
            </a:r>
            <a:r>
              <a:rPr lang="en-US" altLang="ko-KR" dirty="0"/>
              <a:t>: </a:t>
            </a:r>
            <a:r>
              <a:rPr lang="ko-KR" altLang="en-US" dirty="0" err="1"/>
              <a:t>파이썬이</a:t>
            </a:r>
            <a:r>
              <a:rPr lang="ko-KR" altLang="en-US" dirty="0"/>
              <a:t> 모듈을 찾을 수 없으면 발생한다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ValueError</a:t>
            </a:r>
            <a:r>
              <a:rPr lang="en-US" altLang="ko-KR" dirty="0"/>
              <a:t>: </a:t>
            </a:r>
            <a:r>
              <a:rPr lang="ko-KR" altLang="en-US" dirty="0"/>
              <a:t>연산이나 내장 함수에서 인수가 </a:t>
            </a:r>
            <a:r>
              <a:rPr lang="ko-KR" altLang="en-US" dirty="0" smtClean="0"/>
              <a:t>적절치 않은 </a:t>
            </a:r>
            <a:r>
              <a:rPr lang="ko-KR" altLang="en-US" dirty="0"/>
              <a:t>값을 가지고 있</a:t>
            </a:r>
            <a:r>
              <a:rPr lang="ko-KR" altLang="en-US" dirty="0" smtClean="0"/>
              <a:t>으면 </a:t>
            </a:r>
            <a:r>
              <a:rPr lang="ko-KR" altLang="en-US" dirty="0"/>
              <a:t>발생한다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KeyboardInterrupt</a:t>
            </a:r>
            <a:r>
              <a:rPr lang="en-US" altLang="ko-KR" dirty="0"/>
              <a:t>: </a:t>
            </a:r>
            <a:r>
              <a:rPr lang="ko-KR" altLang="en-US" dirty="0"/>
              <a:t>사용자가 인터럽트 키를 누르면 발생한다</a:t>
            </a:r>
            <a:r>
              <a:rPr lang="en-US" altLang="ko-KR" dirty="0"/>
              <a:t>. (Control-C</a:t>
            </a:r>
            <a:r>
              <a:rPr lang="ko-KR" altLang="en-US" dirty="0"/>
              <a:t>나  </a:t>
            </a:r>
            <a:r>
              <a:rPr lang="en-US" altLang="ko-KR" dirty="0"/>
              <a:t>Delete)</a:t>
            </a:r>
          </a:p>
          <a:p>
            <a:r>
              <a:rPr lang="en-US" altLang="ko-KR" dirty="0" err="1"/>
              <a:t>EOFError</a:t>
            </a:r>
            <a:r>
              <a:rPr lang="en-US" altLang="ko-KR" dirty="0"/>
              <a:t>: </a:t>
            </a:r>
            <a:r>
              <a:rPr lang="ko-KR" altLang="en-US" dirty="0"/>
              <a:t>내장 함수가 파일의 끝을 만나면 발생한다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5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. p361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7234"/>
          <a:stretch/>
        </p:blipFill>
        <p:spPr>
          <a:xfrm>
            <a:off x="2235200" y="2349910"/>
            <a:ext cx="3898899" cy="1882622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오류를 처리하는 방법 </a:t>
            </a:r>
            <a:r>
              <a:rPr lang="en-US" altLang="ko-KR" dirty="0" smtClean="0"/>
              <a:t>: try-except </a:t>
            </a:r>
            <a:r>
              <a:rPr lang="ko-KR" altLang="en-US" dirty="0" smtClean="0"/>
              <a:t>블록 사용</a:t>
            </a:r>
            <a:r>
              <a:rPr lang="en-US" altLang="ko-KR" dirty="0" smtClean="0"/>
              <a:t>. try</a:t>
            </a:r>
            <a:r>
              <a:rPr lang="ko-KR" altLang="en-US" dirty="0" smtClean="0"/>
              <a:t> 블록에서 발생된 예외를 </a:t>
            </a:r>
            <a:r>
              <a:rPr lang="en-US" altLang="ko-KR" dirty="0" smtClean="0"/>
              <a:t>except </a:t>
            </a:r>
            <a:r>
              <a:rPr lang="ko-KR" altLang="en-US" dirty="0" smtClean="0"/>
              <a:t>블록에서 처리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CFD8EA-0691-1328-1182-F0CCE8CD8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7"/>
          <a:stretch/>
        </p:blipFill>
        <p:spPr>
          <a:xfrm>
            <a:off x="1485900" y="4177342"/>
            <a:ext cx="5716494" cy="23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5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. </a:t>
            </a:r>
            <a:r>
              <a:rPr lang="en-US" altLang="ko-KR" dirty="0" smtClean="0"/>
              <a:t>p362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660" y="1555811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= (2,0)</a:t>
            </a:r>
          </a:p>
          <a:p>
            <a:pPr latinLnBrk="1"/>
            <a:r>
              <a:rPr lang="en-US" altLang="ko-KR" dirty="0"/>
              <a:t>try:</a:t>
            </a:r>
          </a:p>
          <a:p>
            <a:pPr latinLnBrk="1"/>
            <a:r>
              <a:rPr lang="en-US" altLang="ko-KR" dirty="0"/>
              <a:t>    z = x/y</a:t>
            </a:r>
          </a:p>
          <a:p>
            <a:pPr latinLnBrk="1"/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:</a:t>
            </a:r>
          </a:p>
          <a:p>
            <a:pPr latinLnBrk="1"/>
            <a:r>
              <a:rPr lang="en-US" altLang="ko-KR" dirty="0"/>
              <a:t>    print ("0</a:t>
            </a:r>
            <a:r>
              <a:rPr lang="ko-KR" altLang="en-US" dirty="0"/>
              <a:t>으로 나누는 예외</a:t>
            </a:r>
            <a:r>
              <a:rPr lang="en-US" altLang="ko-KR" dirty="0"/>
              <a:t>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7561" y="2846109"/>
            <a:ext cx="3212339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0</a:t>
            </a:r>
            <a:r>
              <a:rPr lang="ko-KR" altLang="en-US" dirty="0"/>
              <a:t>으로 나누는 예외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660" y="3400004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 = (2,0)</a:t>
            </a:r>
          </a:p>
          <a:p>
            <a:pPr latinLnBrk="1"/>
            <a:r>
              <a:rPr lang="en-US" altLang="ko-KR" dirty="0"/>
              <a:t>try:</a:t>
            </a:r>
          </a:p>
          <a:p>
            <a:pPr latinLnBrk="1"/>
            <a:r>
              <a:rPr lang="en-US" altLang="ko-KR" dirty="0"/>
              <a:t>    z = x/y</a:t>
            </a:r>
          </a:p>
          <a:p>
            <a:pPr latinLnBrk="1"/>
            <a:r>
              <a:rPr lang="en-US" altLang="ko-KR" dirty="0"/>
              <a:t>except </a:t>
            </a:r>
            <a:r>
              <a:rPr lang="en-US" altLang="ko-KR" dirty="0" err="1"/>
              <a:t>ZeroDivisionError</a:t>
            </a:r>
            <a:r>
              <a:rPr lang="en-US" altLang="ko-KR" dirty="0"/>
              <a:t> as e:</a:t>
            </a:r>
          </a:p>
          <a:p>
            <a:pPr latinLnBrk="1"/>
            <a:r>
              <a:rPr lang="en-US" altLang="ko-KR" dirty="0"/>
              <a:t>    print (e)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7561" y="4692666"/>
            <a:ext cx="3212339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division by zero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" y="5256897"/>
            <a:ext cx="776932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n = int(input("</a:t>
            </a:r>
            <a:r>
              <a:rPr lang="ko-KR" altLang="en-US" dirty="0"/>
              <a:t>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"))</a:t>
            </a:r>
          </a:p>
          <a:p>
            <a:pPr latinLnBrk="1"/>
            <a:r>
              <a:rPr lang="ko-KR" altLang="en-US" dirty="0"/>
              <a:t>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 23.5</a:t>
            </a:r>
          </a:p>
          <a:p>
            <a:pPr latinLnBrk="1"/>
            <a:r>
              <a:rPr lang="en-US" altLang="ko-KR" dirty="0"/>
              <a:t>...</a:t>
            </a:r>
          </a:p>
          <a:p>
            <a:pPr latinLnBrk="1"/>
            <a:r>
              <a:rPr lang="en-US" altLang="ko-KR" dirty="0" err="1">
                <a:solidFill>
                  <a:srgbClr val="FF0000"/>
                </a:solidFill>
              </a:rPr>
              <a:t>ValueError</a:t>
            </a:r>
            <a:r>
              <a:rPr lang="en-US" altLang="ko-KR" dirty="0">
                <a:solidFill>
                  <a:srgbClr val="FF0000"/>
                </a:solidFill>
              </a:rPr>
              <a:t>: invalid literal for int() with base 10: '23.5'</a:t>
            </a:r>
          </a:p>
        </p:txBody>
      </p:sp>
    </p:spTree>
    <p:extLst>
      <p:ext uri="{BB962C8B-B14F-4D97-AF65-F5344CB8AC3E}">
        <p14:creationId xmlns:p14="http://schemas.microsoft.com/office/powerpoint/2010/main" val="21457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  <a:r>
              <a:rPr lang="en-US" altLang="ko-KR" dirty="0"/>
              <a:t>. </a:t>
            </a:r>
            <a:r>
              <a:rPr lang="en-US" altLang="ko-KR" dirty="0" smtClean="0"/>
              <a:t>p363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630517"/>
            <a:ext cx="7769327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while True:</a:t>
            </a:r>
          </a:p>
          <a:p>
            <a:pPr latinLnBrk="1"/>
            <a:r>
              <a:rPr lang="en-US" altLang="ko-KR" dirty="0"/>
              <a:t>    try:</a:t>
            </a:r>
          </a:p>
          <a:p>
            <a:pPr latinLnBrk="1"/>
            <a:r>
              <a:rPr lang="en-US" altLang="ko-KR" dirty="0"/>
              <a:t>        n = input("</a:t>
            </a:r>
            <a:r>
              <a:rPr lang="ko-KR" altLang="en-US" dirty="0"/>
              <a:t>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 ")</a:t>
            </a:r>
          </a:p>
          <a:p>
            <a:pPr latinLnBrk="1"/>
            <a:r>
              <a:rPr lang="en-US" altLang="ko-KR" dirty="0"/>
              <a:t>        n = </a:t>
            </a:r>
            <a:r>
              <a:rPr lang="en-US" altLang="ko-KR" dirty="0" err="1"/>
              <a:t>int</a:t>
            </a:r>
            <a:r>
              <a:rPr lang="en-US" altLang="ko-KR" dirty="0"/>
              <a:t>(n)</a:t>
            </a:r>
          </a:p>
          <a:p>
            <a:pPr latinLnBrk="1"/>
            <a:r>
              <a:rPr lang="en-US" altLang="ko-KR" dirty="0"/>
              <a:t>        break</a:t>
            </a:r>
          </a:p>
          <a:p>
            <a:pPr latinLnBrk="1"/>
            <a:r>
              <a:rPr lang="en-US" altLang="ko-KR" dirty="0"/>
              <a:t>    except </a:t>
            </a:r>
            <a:r>
              <a:rPr lang="en-US" altLang="ko-KR" dirty="0" err="1"/>
              <a:t>ValueError</a:t>
            </a:r>
            <a:r>
              <a:rPr lang="en-US" altLang="ko-KR" dirty="0"/>
              <a:t>:</a:t>
            </a:r>
          </a:p>
          <a:p>
            <a:pPr latinLnBrk="1"/>
            <a:r>
              <a:rPr lang="en-US" altLang="ko-KR" dirty="0"/>
              <a:t>        print("</a:t>
            </a:r>
            <a:r>
              <a:rPr lang="ko-KR" altLang="en-US" dirty="0"/>
              <a:t>정수가 아닙니다</a:t>
            </a:r>
            <a:r>
              <a:rPr lang="en-US" altLang="ko-KR" dirty="0"/>
              <a:t>. </a:t>
            </a:r>
            <a:r>
              <a:rPr lang="ko-KR" altLang="en-US" dirty="0"/>
              <a:t>다시 </a:t>
            </a:r>
            <a:r>
              <a:rPr lang="ko-KR" altLang="en-US" dirty="0" err="1"/>
              <a:t>입력하시오</a:t>
            </a:r>
            <a:r>
              <a:rPr lang="en-US" altLang="ko-KR" dirty="0"/>
              <a:t>. ")</a:t>
            </a:r>
          </a:p>
          <a:p>
            <a:pPr latinLnBrk="1"/>
            <a:r>
              <a:rPr lang="en-US" altLang="ko-KR" dirty="0"/>
              <a:t>print("</a:t>
            </a:r>
            <a:r>
              <a:rPr lang="ko-KR" altLang="en-US" dirty="0"/>
              <a:t>정수 입력이 성공하였습니다</a:t>
            </a:r>
            <a:r>
              <a:rPr lang="en-US" altLang="ko-KR" dirty="0"/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5843" y="3046576"/>
            <a:ext cx="3007557" cy="120032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23.5</a:t>
            </a:r>
            <a:endParaRPr lang="ko-KR" altLang="en-US" dirty="0"/>
          </a:p>
          <a:p>
            <a:r>
              <a:rPr lang="ko-KR" altLang="en-US" dirty="0"/>
              <a:t>정수가 아닙니다</a:t>
            </a:r>
            <a:r>
              <a:rPr lang="en-US" altLang="ko-KR" dirty="0"/>
              <a:t>. </a:t>
            </a:r>
            <a:r>
              <a:rPr lang="ko-KR" altLang="en-US" dirty="0"/>
              <a:t>다시 </a:t>
            </a:r>
            <a:r>
              <a:rPr lang="ko-KR" altLang="en-US" dirty="0" err="1"/>
              <a:t>입력하시오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숫자를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10</a:t>
            </a:r>
            <a:endParaRPr lang="ko-KR" altLang="en-US" dirty="0"/>
          </a:p>
          <a:p>
            <a:r>
              <a:rPr lang="ko-KR" altLang="en-US" dirty="0"/>
              <a:t>정수 입력이 성공하였습니다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4514636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try: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fname</a:t>
            </a:r>
            <a:r>
              <a:rPr lang="en-US" altLang="ko-KR" dirty="0"/>
              <a:t> = input("</a:t>
            </a:r>
            <a:r>
              <a:rPr lang="ko-KR" altLang="en-US" dirty="0"/>
              <a:t>파일 이름을 입력하세요</a:t>
            </a:r>
            <a:r>
              <a:rPr lang="en-US" altLang="ko-KR" dirty="0"/>
              <a:t>: ")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infile</a:t>
            </a:r>
            <a:r>
              <a:rPr lang="en-US" altLang="ko-KR" dirty="0"/>
              <a:t> = open(</a:t>
            </a:r>
            <a:r>
              <a:rPr lang="en-US" altLang="ko-KR" dirty="0" err="1"/>
              <a:t>fname</a:t>
            </a:r>
            <a:r>
              <a:rPr lang="en-US" altLang="ko-KR" dirty="0"/>
              <a:t>, "r") </a:t>
            </a:r>
          </a:p>
          <a:p>
            <a:pPr latinLnBrk="1"/>
            <a:r>
              <a:rPr lang="en-US" altLang="ko-KR" dirty="0"/>
              <a:t>except </a:t>
            </a:r>
            <a:r>
              <a:rPr lang="en-US" altLang="ko-KR" dirty="0" err="1"/>
              <a:t>IOError</a:t>
            </a:r>
            <a:r>
              <a:rPr lang="en-US" altLang="ko-KR" dirty="0"/>
              <a:t>:</a:t>
            </a:r>
          </a:p>
          <a:p>
            <a:pPr latinLnBrk="1"/>
            <a:r>
              <a:rPr lang="en-US" altLang="ko-KR" dirty="0"/>
              <a:t>    print("</a:t>
            </a:r>
            <a:r>
              <a:rPr lang="ko-KR" altLang="en-US" dirty="0"/>
              <a:t>파일 </a:t>
            </a:r>
            <a:r>
              <a:rPr lang="en-US" altLang="ko-KR" dirty="0"/>
              <a:t>" + </a:t>
            </a:r>
            <a:r>
              <a:rPr lang="en-US" altLang="ko-KR" dirty="0" err="1"/>
              <a:t>fname</a:t>
            </a:r>
            <a:r>
              <a:rPr lang="en-US" altLang="ko-KR" dirty="0"/>
              <a:t> + "</a:t>
            </a:r>
            <a:r>
              <a:rPr lang="ko-KR" altLang="en-US" dirty="0"/>
              <a:t>을 발견할 수 없습니다</a:t>
            </a:r>
            <a:r>
              <a:rPr lang="en-US" altLang="ko-KR" dirty="0"/>
              <a:t>.")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5842" y="5714964"/>
            <a:ext cx="3007557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파일 이름을 입력하세요</a:t>
            </a:r>
            <a:r>
              <a:rPr lang="en-US" altLang="ko-KR" dirty="0"/>
              <a:t>: kkk.py</a:t>
            </a:r>
            <a:endParaRPr lang="ko-KR" altLang="en-US" dirty="0"/>
          </a:p>
          <a:p>
            <a:r>
              <a:rPr lang="ko-KR" altLang="en-US" dirty="0"/>
              <a:t>파일 </a:t>
            </a:r>
            <a:r>
              <a:rPr lang="en-US" altLang="ko-KR" dirty="0"/>
              <a:t>kkk.py</a:t>
            </a:r>
            <a:r>
              <a:rPr lang="ko-KR" altLang="en-US" dirty="0"/>
              <a:t>을 발견할 수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6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try/except </a:t>
            </a:r>
            <a:r>
              <a:rPr lang="ko-KR" altLang="en-US" dirty="0"/>
              <a:t>블록에서의 실행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. p363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9487" y="1612900"/>
            <a:ext cx="7115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6DEFA-A2D0-6845-F992-33D1564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파일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. p365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9CE89-C61A-0BF7-12DE-C2B9C351E8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로마의 유명한 정치가였던 </a:t>
            </a:r>
            <a:r>
              <a:rPr lang="ko-KR" altLang="en-US" dirty="0" err="1"/>
              <a:t>쥴리어스</a:t>
            </a:r>
            <a:r>
              <a:rPr lang="ko-KR" altLang="en-US" dirty="0"/>
              <a:t> </a:t>
            </a:r>
            <a:r>
              <a:rPr lang="ko-KR" altLang="en-US" dirty="0" err="1"/>
              <a:t>시저</a:t>
            </a:r>
            <a:r>
              <a:rPr lang="en-US" altLang="ko-KR" dirty="0"/>
              <a:t>(Julius Caesar, 100-44 B.C.)</a:t>
            </a:r>
            <a:r>
              <a:rPr lang="ko-KR" altLang="en-US" dirty="0"/>
              <a:t>는 친지들에게 비밀리에 편지를 보내고자 할 때 다른 사람들이 알아보지 못하도록 문자들을 다른 문자들로 치환하였다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A42D91-2998-0111-814A-FFDC2A37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10745"/>
            <a:ext cx="8153400" cy="999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ECB8B-8D2C-7C2B-9CDD-AD01701EA431}"/>
              </a:ext>
            </a:extLst>
          </p:cNvPr>
          <p:cNvSpPr txBox="1"/>
          <p:nvPr/>
        </p:nvSpPr>
        <p:spPr>
          <a:xfrm>
            <a:off x="804684" y="4102077"/>
            <a:ext cx="7769327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원문</a:t>
            </a:r>
            <a:r>
              <a:rPr lang="en-US" altLang="ko-KR" dirty="0"/>
              <a:t>: the language of truth is simple.</a:t>
            </a:r>
          </a:p>
          <a:p>
            <a:r>
              <a:rPr lang="ko-KR" altLang="en-US" dirty="0"/>
              <a:t>암호문</a:t>
            </a:r>
            <a:r>
              <a:rPr lang="en-US" altLang="ko-KR" dirty="0"/>
              <a:t>: </a:t>
            </a:r>
            <a:r>
              <a:rPr lang="en-US" altLang="ko-KR" dirty="0" err="1"/>
              <a:t>wkh</a:t>
            </a:r>
            <a:r>
              <a:rPr lang="en-US" altLang="ko-KR" dirty="0"/>
              <a:t> </a:t>
            </a:r>
            <a:r>
              <a:rPr lang="en-US" altLang="ko-KR" dirty="0" err="1"/>
              <a:t>odqjxdjh</a:t>
            </a:r>
            <a:r>
              <a:rPr lang="en-US" altLang="ko-KR" dirty="0"/>
              <a:t> </a:t>
            </a:r>
            <a:r>
              <a:rPr lang="en-US" altLang="ko-KR" dirty="0" err="1"/>
              <a:t>ri</a:t>
            </a:r>
            <a:r>
              <a:rPr lang="en-US" altLang="ko-KR" dirty="0"/>
              <a:t> </a:t>
            </a:r>
            <a:r>
              <a:rPr lang="en-US" altLang="ko-KR" dirty="0" err="1"/>
              <a:t>wuxwk</a:t>
            </a:r>
            <a:r>
              <a:rPr lang="en-US" altLang="ko-KR" dirty="0"/>
              <a:t> lv </a:t>
            </a:r>
            <a:r>
              <a:rPr lang="en-US" altLang="ko-KR" dirty="0" err="1"/>
              <a:t>vlpsoh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57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A8BA-9237-1EFA-DCFD-C15970F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 </a:t>
            </a:r>
            <a:r>
              <a:rPr lang="ko-KR" altLang="en-US" dirty="0"/>
              <a:t>파일 압축 </a:t>
            </a:r>
            <a:r>
              <a:rPr lang="en-US" altLang="ko-KR" dirty="0" smtClean="0"/>
              <a:t>. p367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9FC69-ADBF-E455-D886-CEA9A7723B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사용하면 파일을 </a:t>
            </a:r>
            <a:r>
              <a:rPr lang="en-US" altLang="ko-KR" dirty="0"/>
              <a:t>ZIP </a:t>
            </a:r>
            <a:r>
              <a:rPr lang="ko-KR" altLang="en-US" dirty="0"/>
              <a:t>형식으로 압축하거나 </a:t>
            </a:r>
            <a:r>
              <a:rPr lang="ko-KR" altLang="en-US" dirty="0" err="1"/>
              <a:t>압축해제할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en-US" altLang="ko-KR" dirty="0" err="1"/>
              <a:t>zipfile</a:t>
            </a:r>
            <a:r>
              <a:rPr lang="en-US" altLang="ko-KR" dirty="0"/>
              <a:t> </a:t>
            </a:r>
            <a:r>
              <a:rPr lang="ko-KR" altLang="en-US" dirty="0"/>
              <a:t>모듈을 사용하면 개별 또는 여러 파일을 한 번에 추출하거나 압축할 수 있다</a:t>
            </a:r>
            <a:r>
              <a:rPr lang="en-US" altLang="ko-KR" dirty="0"/>
              <a:t>. </a:t>
            </a:r>
            <a:r>
              <a:rPr lang="ko-KR" altLang="en-US" dirty="0"/>
              <a:t>아주 간단하다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 err="1"/>
              <a:t>zipfile</a:t>
            </a:r>
            <a:r>
              <a:rPr lang="en-US" altLang="ko-KR" dirty="0"/>
              <a:t> </a:t>
            </a:r>
            <a:r>
              <a:rPr lang="ko-KR" altLang="en-US" dirty="0"/>
              <a:t>모듈을 가져온 다음 두 번째 매개 변수를 </a:t>
            </a:r>
            <a:r>
              <a:rPr lang="en-US" altLang="ko-KR" dirty="0"/>
              <a:t>'w'</a:t>
            </a:r>
            <a:r>
              <a:rPr lang="ko-KR" altLang="en-US" dirty="0"/>
              <a:t>로 지정하여 쓰기 모드에서 </a:t>
            </a:r>
            <a:r>
              <a:rPr lang="en-US" altLang="ko-KR" dirty="0" err="1"/>
              <a:t>ZipFile</a:t>
            </a:r>
            <a:r>
              <a:rPr lang="en-US" altLang="ko-KR" dirty="0"/>
              <a:t> </a:t>
            </a:r>
            <a:r>
              <a:rPr lang="ko-KR" altLang="en-US" dirty="0"/>
              <a:t>객체를 연다</a:t>
            </a:r>
            <a:r>
              <a:rPr lang="en-US" altLang="ko-KR" dirty="0"/>
              <a:t>. </a:t>
            </a:r>
            <a:r>
              <a:rPr lang="ko-KR" altLang="en-US" dirty="0"/>
              <a:t>첫 번째 매개 변수는 파일 경로이다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248" y="3281517"/>
            <a:ext cx="7769327" cy="338554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zipfile</a:t>
            </a:r>
            <a:endParaRPr lang="en-US" altLang="ko-KR" sz="1600" dirty="0"/>
          </a:p>
          <a:p>
            <a:r>
              <a:rPr lang="en-US" altLang="ko-KR" sz="1600" dirty="0"/>
              <a:t>         </a:t>
            </a:r>
          </a:p>
          <a:p>
            <a:r>
              <a:rPr lang="en-US" altLang="ko-KR" sz="1600" dirty="0"/>
              <a:t>choice = input("</a:t>
            </a:r>
            <a:r>
              <a:rPr lang="ko-KR" altLang="en-US" sz="1600" dirty="0"/>
              <a:t>어떤 작업을 하겠습니까</a:t>
            </a:r>
            <a:r>
              <a:rPr lang="en-US" altLang="ko-KR" sz="1600" dirty="0"/>
              <a:t>?(1-</a:t>
            </a:r>
            <a:r>
              <a:rPr lang="ko-KR" altLang="en-US" sz="1600" dirty="0"/>
              <a:t>압축 또는 </a:t>
            </a:r>
            <a:r>
              <a:rPr lang="en-US" altLang="ko-KR" sz="1600" dirty="0"/>
              <a:t>2-</a:t>
            </a:r>
            <a:r>
              <a:rPr lang="ko-KR" altLang="en-US" sz="1600" dirty="0"/>
              <a:t>해제</a:t>
            </a:r>
            <a:r>
              <a:rPr lang="en-US" altLang="ko-KR" sz="1600" dirty="0"/>
              <a:t>): ")</a:t>
            </a:r>
          </a:p>
          <a:p>
            <a:r>
              <a:rPr lang="en-US" altLang="ko-KR" sz="1600" dirty="0"/>
              <a:t>if choice == "1":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 = input("</a:t>
            </a:r>
            <a:r>
              <a:rPr lang="ko-KR" altLang="en-US" sz="1600" dirty="0"/>
              <a:t>압축할 파일 이름을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zipfile.ZipFile</a:t>
            </a:r>
            <a:r>
              <a:rPr lang="en-US" altLang="ko-KR" sz="1600" dirty="0"/>
              <a:t>('test.zip', 'w')  # </a:t>
            </a:r>
            <a:r>
              <a:rPr lang="ko-KR" altLang="en-US" sz="1600" dirty="0"/>
              <a:t>파일 압축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 err="1"/>
              <a:t>obj.write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obj.close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elif</a:t>
            </a:r>
            <a:r>
              <a:rPr lang="en-US" altLang="ko-KR" sz="1600" dirty="0"/>
              <a:t> choice == "2":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 = input("</a:t>
            </a:r>
            <a:r>
              <a:rPr lang="ko-KR" altLang="en-US" sz="1600" dirty="0"/>
              <a:t>압축을 풀 파일 이름을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   # </a:t>
            </a:r>
            <a:r>
              <a:rPr lang="ko-KR" altLang="en-US" sz="1600" dirty="0"/>
              <a:t>압축 풀기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zipfile.ZipFile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fname</a:t>
            </a:r>
            <a:r>
              <a:rPr lang="en-US" altLang="ko-KR" sz="1600" dirty="0"/>
              <a:t>, 'r')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obj.extract</a:t>
            </a:r>
            <a:r>
              <a:rPr lang="en-US" altLang="ko-KR" sz="1600" dirty="0"/>
              <a:t>("test.txt")</a:t>
            </a:r>
          </a:p>
          <a:p>
            <a:r>
              <a:rPr lang="en-US" altLang="ko-KR" sz="1600" dirty="0"/>
              <a:t>    </a:t>
            </a:r>
            <a:r>
              <a:rPr lang="en-US" altLang="ko-KR" sz="1600" dirty="0" err="1"/>
              <a:t>obj.close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2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열고 닫기</a:t>
            </a:r>
            <a:r>
              <a:rPr lang="en-US" altLang="ko-KR" dirty="0"/>
              <a:t>. </a:t>
            </a:r>
            <a:r>
              <a:rPr lang="en-US" altLang="ko-KR" dirty="0" smtClean="0"/>
              <a:t>p340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49435"/>
          <a:stretch/>
        </p:blipFill>
        <p:spPr>
          <a:xfrm>
            <a:off x="612648" y="1905000"/>
            <a:ext cx="6308852" cy="200131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3E6FEF-21E4-26EA-FD42-2CAC3887173F}"/>
              </a:ext>
            </a:extLst>
          </p:cNvPr>
          <p:cNvSpPr txBox="1">
            <a:spLocks/>
          </p:cNvSpPr>
          <p:nvPr/>
        </p:nvSpPr>
        <p:spPr>
          <a:xfrm>
            <a:off x="612648" y="1587500"/>
            <a:ext cx="8153400" cy="458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파일 모드의 종류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ko-KR" altLang="en-US" dirty="0" smtClean="0"/>
              <a:t>파일이 현재 작업 디렉토리에 없으면 경로를 써준다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6721" y="4480239"/>
            <a:ext cx="733447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smtClean="0"/>
              <a:t>f = open(“d:\\input.txt”, “r”)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3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A8BA-9237-1EFA-DCFD-C15970F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ko-KR" altLang="en-US" dirty="0"/>
              <a:t>파일 </a:t>
            </a:r>
            <a:r>
              <a:rPr lang="ko-KR" altLang="en-US" dirty="0" smtClean="0"/>
              <a:t>암호화</a:t>
            </a:r>
            <a:r>
              <a:rPr lang="en-US" altLang="ko-KR" dirty="0" smtClean="0"/>
              <a:t>. p368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74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A8BA-9237-1EFA-DCFD-C15970F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P370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11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A8BA-9237-1EFA-DCFD-C15970F4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P372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1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. p340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847" y="2435539"/>
            <a:ext cx="7952553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f = open("test.txt", "w")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f.write</a:t>
            </a:r>
            <a:r>
              <a:rPr lang="en-US" altLang="ko-KR" dirty="0"/>
              <a:t>("</a:t>
            </a:r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.\n")</a:t>
            </a:r>
          </a:p>
          <a:p>
            <a:pPr latinLnBrk="1"/>
            <a:r>
              <a:rPr lang="en-US" altLang="ko-KR" dirty="0"/>
              <a:t>12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1747" y="3728201"/>
            <a:ext cx="317735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.\n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1747" y="3358869"/>
            <a:ext cx="8643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test.txt</a:t>
            </a:r>
            <a:endParaRPr lang="ko-KR" altLang="en-US" i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33E6FEF-21E4-26EA-FD42-2CAC3887173F}"/>
              </a:ext>
            </a:extLst>
          </p:cNvPr>
          <p:cNvSpPr txBox="1">
            <a:spLocks/>
          </p:cNvSpPr>
          <p:nvPr/>
        </p:nvSpPr>
        <p:spPr>
          <a:xfrm>
            <a:off x="612648" y="1587500"/>
            <a:ext cx="8153400" cy="458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“w” </a:t>
            </a:r>
            <a:r>
              <a:rPr lang="ko-KR" altLang="en-US" dirty="0" smtClean="0"/>
              <a:t>모드로 열면 </a:t>
            </a:r>
            <a:r>
              <a:rPr lang="en-US" altLang="ko-KR" dirty="0" smtClean="0"/>
              <a:t>write()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파일에 텍스트를 쓸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4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파일에서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. p341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846" y="2069470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f = open("test.txt", "r")</a:t>
            </a:r>
          </a:p>
          <a:p>
            <a:pPr latinLnBrk="1"/>
            <a:r>
              <a:rPr lang="en-US" altLang="ko-KR" dirty="0"/>
              <a:t>&gt;&gt;&gt; s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&gt;&gt;&gt; s</a:t>
            </a:r>
          </a:p>
          <a:p>
            <a:pPr latinLnBrk="1"/>
            <a:r>
              <a:rPr lang="en-US" altLang="ko-KR" dirty="0"/>
              <a:t>'</a:t>
            </a:r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.\n'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04746" y="2296055"/>
            <a:ext cx="2174054" cy="738664"/>
            <a:chOff x="708846" y="1737255"/>
            <a:chExt cx="2174054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708847" y="2106587"/>
              <a:ext cx="2174053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dirty="0" err="1"/>
                <a:t>파이썬은</a:t>
              </a:r>
              <a:r>
                <a:rPr lang="ko-KR" altLang="en-US" dirty="0"/>
                <a:t> 강력합니다</a:t>
              </a:r>
              <a:r>
                <a:rPr lang="en-US" altLang="ko-KR" dirty="0"/>
                <a:t>.\n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8846" y="1737255"/>
              <a:ext cx="8643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test.txt</a:t>
              </a:r>
              <a:endParaRPr lang="ko-KR" altLang="en-US" i="1" dirty="0"/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3E6FEF-21E4-26EA-FD42-2CAC3887173F}"/>
              </a:ext>
            </a:extLst>
          </p:cNvPr>
          <p:cNvSpPr txBox="1">
            <a:spLocks/>
          </p:cNvSpPr>
          <p:nvPr/>
        </p:nvSpPr>
        <p:spPr>
          <a:xfrm>
            <a:off x="612648" y="1587500"/>
            <a:ext cx="8153400" cy="4584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read()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r>
              <a:rPr lang="en-US" altLang="ko-KR" dirty="0"/>
              <a:t>read()</a:t>
            </a:r>
            <a:r>
              <a:rPr lang="ko-KR" altLang="en-US" dirty="0"/>
              <a:t>가 반환하는 것은 문자열</a:t>
            </a:r>
            <a:r>
              <a:rPr lang="en-US" altLang="ko-KR" dirty="0"/>
              <a:t>. </a:t>
            </a:r>
            <a:r>
              <a:rPr lang="ko-KR" altLang="en-US" dirty="0"/>
              <a:t>따라서 문자열이 제공하는 여러 가지 연산을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8845" y="4720272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f = open("test.txt", "r")</a:t>
            </a:r>
          </a:p>
          <a:p>
            <a:pPr latinLnBrk="1"/>
            <a:r>
              <a:rPr lang="en-US" altLang="ko-KR" dirty="0"/>
              <a:t>&gt;&gt;&gt; s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&gt;&gt;&gt; s[:3]</a:t>
            </a:r>
          </a:p>
          <a:p>
            <a:pPr latinLnBrk="1"/>
            <a:r>
              <a:rPr lang="en-US" altLang="ko-KR" dirty="0"/>
              <a:t>'</a:t>
            </a:r>
            <a:r>
              <a:rPr lang="ko-KR" altLang="en-US" dirty="0"/>
              <a:t>파이썬</a:t>
            </a:r>
            <a:r>
              <a:rPr lang="en-US" altLang="ko-KR" dirty="0"/>
              <a:t>'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. p341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A01B3-2FD3-EFFE-ABDE-FFF88F14D2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162863"/>
            <a:ext cx="7769327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&gt;&gt;&gt; f = open("test.txt", "a")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f.write</a:t>
            </a:r>
            <a:r>
              <a:rPr lang="en-US" altLang="ko-KR" dirty="0"/>
              <a:t>("</a:t>
            </a:r>
            <a:r>
              <a:rPr lang="ko-KR" altLang="en-US" dirty="0" err="1"/>
              <a:t>파이썬은</a:t>
            </a:r>
            <a:r>
              <a:rPr lang="ko-KR" altLang="en-US" dirty="0"/>
              <a:t> 간결합니다</a:t>
            </a:r>
            <a:r>
              <a:rPr lang="en-US" altLang="ko-KR" dirty="0"/>
              <a:t>.\n")</a:t>
            </a:r>
          </a:p>
          <a:p>
            <a:pPr latinLnBrk="1"/>
            <a:r>
              <a:rPr lang="en-US" altLang="ko-KR" dirty="0"/>
              <a:t>12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&gt;&gt;&gt; f = open("test.txt", "r")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'</a:t>
            </a:r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.\n</a:t>
            </a:r>
            <a:r>
              <a:rPr lang="ko-KR" altLang="en-US" dirty="0" err="1"/>
              <a:t>파이썬은</a:t>
            </a:r>
            <a:r>
              <a:rPr lang="ko-KR" altLang="en-US" dirty="0"/>
              <a:t> 간결합니다</a:t>
            </a:r>
            <a:r>
              <a:rPr lang="en-US" altLang="ko-KR" dirty="0"/>
              <a:t>.\n'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083073" y="2439861"/>
            <a:ext cx="3133827" cy="1015663"/>
            <a:chOff x="708846" y="2130955"/>
            <a:chExt cx="3133827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708846" y="2500287"/>
              <a:ext cx="3133827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dirty="0" err="1"/>
                <a:t>파이썬은</a:t>
              </a:r>
              <a:r>
                <a:rPr lang="ko-KR" altLang="en-US" dirty="0"/>
                <a:t> 강력합니다</a:t>
              </a:r>
              <a:r>
                <a:rPr lang="en-US" altLang="ko-KR" dirty="0"/>
                <a:t>.\n</a:t>
              </a:r>
            </a:p>
            <a:p>
              <a:pPr latinLnBrk="1"/>
              <a:r>
                <a:rPr lang="ko-KR" altLang="en-US" dirty="0" err="1"/>
                <a:t>파이썬은</a:t>
              </a:r>
              <a:r>
                <a:rPr lang="ko-KR" altLang="en-US" dirty="0"/>
                <a:t> 간결합니다</a:t>
              </a:r>
              <a:r>
                <a:rPr lang="en-US" altLang="ko-KR" dirty="0"/>
                <a:t>.\n`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08846" y="2130955"/>
              <a:ext cx="8643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i="1" dirty="0"/>
                <a:t>test.txt</a:t>
              </a:r>
              <a:endParaRPr lang="ko-KR" altLang="en-US" i="1" dirty="0"/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3E6FEF-21E4-26EA-FD42-2CAC3887173F}"/>
              </a:ext>
            </a:extLst>
          </p:cNvPr>
          <p:cNvSpPr txBox="1">
            <a:spLocks/>
          </p:cNvSpPr>
          <p:nvPr/>
        </p:nvSpPr>
        <p:spPr>
          <a:xfrm>
            <a:off x="612648" y="1587500"/>
            <a:ext cx="8153400" cy="49149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파일 모드 </a:t>
            </a:r>
            <a:r>
              <a:rPr lang="en-US" altLang="ko-KR" dirty="0" smtClean="0"/>
              <a:t>‘a’ 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4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ko-KR" altLang="en-US" dirty="0"/>
              <a:t>문으로 파일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. p341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A01B3-2FD3-EFFE-ABDE-FFF88F14D2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with </a:t>
            </a:r>
            <a:r>
              <a:rPr lang="ko-KR" altLang="en-US" dirty="0" smtClean="0"/>
              <a:t>문은 </a:t>
            </a:r>
            <a:r>
              <a:rPr lang="en-US" altLang="ko-KR" dirty="0" smtClean="0"/>
              <a:t>with </a:t>
            </a:r>
            <a:r>
              <a:rPr lang="ko-KR" altLang="en-US" dirty="0"/>
              <a:t>문 내의 블록이 종료될 때 파일이 자동으로 닫친다</a:t>
            </a:r>
            <a:r>
              <a:rPr lang="en-US" altLang="ko-KR" dirty="0"/>
              <a:t>. close()</a:t>
            </a:r>
            <a:r>
              <a:rPr lang="ko-KR" altLang="en-US" dirty="0"/>
              <a:t>를 명시적으로 호출할 필요는 없다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467663"/>
            <a:ext cx="776932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with open("test.txt", "w") as f:</a:t>
            </a:r>
          </a:p>
          <a:p>
            <a:pPr latinLnBrk="1"/>
            <a:r>
              <a:rPr lang="en-US" altLang="ko-KR" dirty="0"/>
              <a:t>	</a:t>
            </a:r>
            <a:r>
              <a:rPr lang="en-US" altLang="ko-KR" dirty="0" err="1"/>
              <a:t>f.write</a:t>
            </a:r>
            <a:r>
              <a:rPr lang="en-US" altLang="ko-KR" dirty="0"/>
              <a:t>("</a:t>
            </a:r>
            <a:r>
              <a:rPr lang="ko-KR" altLang="en-US" dirty="0" err="1"/>
              <a:t>파이썬은</a:t>
            </a:r>
            <a:r>
              <a:rPr lang="ko-KR" altLang="en-US" dirty="0"/>
              <a:t> 간결합니다</a:t>
            </a:r>
            <a:r>
              <a:rPr lang="en-US" altLang="ko-KR" dirty="0"/>
              <a:t>.\n")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	....		# </a:t>
            </a:r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r>
              <a:rPr lang="ko-KR" altLang="en-US" dirty="0"/>
              <a:t>를 호출하지 않아도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0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FA3D-2F27-683D-F084-11F43DF5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연 후에는 무엇을 </a:t>
            </a:r>
            <a:r>
              <a:rPr lang="ko-KR" altLang="en-US" dirty="0" smtClean="0"/>
              <a:t>하는가</a:t>
            </a:r>
            <a:r>
              <a:rPr lang="en-US" altLang="ko-KR" dirty="0" smtClean="0"/>
              <a:t>. p342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2CB6F-3909-388F-E372-0A001E5B8B03}"/>
              </a:ext>
            </a:extLst>
          </p:cNvPr>
          <p:cNvSpPr txBox="1"/>
          <p:nvPr/>
        </p:nvSpPr>
        <p:spPr>
          <a:xfrm>
            <a:off x="708846" y="2855887"/>
            <a:ext cx="2177789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.\n</a:t>
            </a:r>
          </a:p>
          <a:p>
            <a:pPr latinLnBrk="1"/>
            <a:r>
              <a:rPr lang="ko-KR" altLang="en-US" dirty="0" err="1"/>
              <a:t>파이썬은</a:t>
            </a:r>
            <a:r>
              <a:rPr lang="ko-KR" altLang="en-US" dirty="0"/>
              <a:t> 간결합니다</a:t>
            </a:r>
            <a:r>
              <a:rPr lang="en-US" altLang="ko-KR" dirty="0"/>
              <a:t>.\n</a:t>
            </a:r>
          </a:p>
          <a:p>
            <a:pPr latinLnBrk="1"/>
            <a:r>
              <a:rPr lang="ko-KR" altLang="en-US" dirty="0" err="1"/>
              <a:t>파이썬은</a:t>
            </a:r>
            <a:r>
              <a:rPr lang="ko-KR" altLang="en-US" dirty="0"/>
              <a:t> 배우기 쉽습니다</a:t>
            </a:r>
            <a:r>
              <a:rPr lang="en-US" altLang="ko-KR" dirty="0"/>
              <a:t>.\n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C808E-7A5C-87CB-583C-11847BAFB2A1}"/>
              </a:ext>
            </a:extLst>
          </p:cNvPr>
          <p:cNvSpPr txBox="1"/>
          <p:nvPr/>
        </p:nvSpPr>
        <p:spPr>
          <a:xfrm>
            <a:off x="708846" y="2486555"/>
            <a:ext cx="8643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test.txt</a:t>
            </a:r>
            <a:endParaRPr lang="ko-KR" alt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4D6CD-DAF4-CBA7-F178-DA3E158E459C}"/>
              </a:ext>
            </a:extLst>
          </p:cNvPr>
          <p:cNvSpPr txBox="1"/>
          <p:nvPr/>
        </p:nvSpPr>
        <p:spPr>
          <a:xfrm>
            <a:off x="4689348" y="2846769"/>
            <a:ext cx="3745806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[ "</a:t>
            </a:r>
            <a:r>
              <a:rPr lang="ko-KR" altLang="en-US" dirty="0" err="1"/>
              <a:t>파이썬은</a:t>
            </a:r>
            <a:r>
              <a:rPr lang="ko-KR" altLang="en-US" dirty="0"/>
              <a:t> 강력합니다</a:t>
            </a:r>
            <a:r>
              <a:rPr lang="en-US" altLang="ko-KR" dirty="0"/>
              <a:t>.",</a:t>
            </a:r>
          </a:p>
          <a:p>
            <a:pPr latinLnBrk="1"/>
            <a:r>
              <a:rPr lang="en-US" altLang="ko-KR" dirty="0"/>
              <a:t>"</a:t>
            </a:r>
            <a:r>
              <a:rPr lang="ko-KR" altLang="en-US" dirty="0" err="1"/>
              <a:t>파이썬은</a:t>
            </a:r>
            <a:r>
              <a:rPr lang="ko-KR" altLang="en-US" dirty="0"/>
              <a:t> 간결합니다</a:t>
            </a:r>
            <a:r>
              <a:rPr lang="en-US" altLang="ko-KR" dirty="0"/>
              <a:t>."</a:t>
            </a:r>
          </a:p>
          <a:p>
            <a:pPr latinLnBrk="1"/>
            <a:r>
              <a:rPr lang="en-US" altLang="ko-KR" dirty="0"/>
              <a:t>"</a:t>
            </a:r>
            <a:r>
              <a:rPr lang="ko-KR" altLang="en-US" dirty="0" err="1"/>
              <a:t>파이썬은</a:t>
            </a:r>
            <a:r>
              <a:rPr lang="ko-KR" altLang="en-US" dirty="0"/>
              <a:t> 배우기 쉽습니다</a:t>
            </a:r>
            <a:r>
              <a:rPr lang="en-US" altLang="ko-KR" dirty="0"/>
              <a:t>." ]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561C87-D03C-99CE-32BA-5C57AC0F64B9}"/>
              </a:ext>
            </a:extLst>
          </p:cNvPr>
          <p:cNvCxnSpPr/>
          <p:nvPr/>
        </p:nvCxnSpPr>
        <p:spPr>
          <a:xfrm>
            <a:off x="3164541" y="3169771"/>
            <a:ext cx="11654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5A9C12-153E-7755-23CF-41C51D02D257}"/>
              </a:ext>
            </a:extLst>
          </p:cNvPr>
          <p:cNvSpPr txBox="1"/>
          <p:nvPr/>
        </p:nvSpPr>
        <p:spPr>
          <a:xfrm>
            <a:off x="665827" y="4102100"/>
            <a:ext cx="7769327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f = open("test.txt", "r")</a:t>
            </a:r>
          </a:p>
          <a:p>
            <a:pPr latinLnBrk="1"/>
            <a:r>
              <a:rPr lang="en-US" altLang="ko-KR" dirty="0"/>
              <a:t>s = </a:t>
            </a:r>
            <a:r>
              <a:rPr lang="en-US" altLang="ko-KR" dirty="0" err="1"/>
              <a:t>f.read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 err="1" smtClean="0"/>
              <a:t>myList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s.split</a:t>
            </a:r>
            <a:r>
              <a:rPr lang="en-US" altLang="ko-KR" dirty="0"/>
              <a:t>("\n")</a:t>
            </a:r>
          </a:p>
          <a:p>
            <a:pPr latinLnBrk="1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latinLnBrk="1"/>
            <a:r>
              <a:rPr lang="en-US" altLang="ko-KR" dirty="0" err="1"/>
              <a:t>f.close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A7BA01B3-2FD3-EFFE-ABDE-FFF88F14D2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파일을 열어서 문자열을 쓰거나 읽을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문자열 관련 많은 작업들을 할 수가 있게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D8888-6389-49DB-8801-9F4D52D2F48F}"/>
              </a:ext>
            </a:extLst>
          </p:cNvPr>
          <p:cNvSpPr txBox="1"/>
          <p:nvPr/>
        </p:nvSpPr>
        <p:spPr>
          <a:xfrm>
            <a:off x="665826" y="5710766"/>
            <a:ext cx="7769327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['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파이썬은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강력합니다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.', '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파이썬은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간결합니다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.', '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파이썬은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 배우기 쉽습니다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.', '']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4307</TotalTime>
  <Words>2631</Words>
  <Application>Microsoft Office PowerPoint</Application>
  <PresentationFormat>화면 슬라이드 쇼(4:3)</PresentationFormat>
  <Paragraphs>392</Paragraphs>
  <Slides>42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HY얕은샘물M</vt:lpstr>
      <vt:lpstr>굴림</vt:lpstr>
      <vt:lpstr>Arial</vt:lpstr>
      <vt:lpstr>Trebuchet MS</vt:lpstr>
      <vt:lpstr>Tw Cen MT</vt:lpstr>
      <vt:lpstr>Wingdings</vt:lpstr>
      <vt:lpstr>Wingdings 2</vt:lpstr>
      <vt:lpstr>가을</vt:lpstr>
      <vt:lpstr>10장 파일 입출력과 예외처리</vt:lpstr>
      <vt:lpstr>파일 입출력. p339</vt:lpstr>
      <vt:lpstr>파일 열고 닫기. p339</vt:lpstr>
      <vt:lpstr>파일 열고 닫기. p340</vt:lpstr>
      <vt:lpstr>파일에 쓰기. p340 </vt:lpstr>
      <vt:lpstr>파일에서 읽기. p341</vt:lpstr>
      <vt:lpstr>파일에 추가하기. p341</vt:lpstr>
      <vt:lpstr>with 문으로 파일 열기. p341</vt:lpstr>
      <vt:lpstr>파일을 연 후에는 무엇을 하는가. p342</vt:lpstr>
      <vt:lpstr>문자 인코딩. p343</vt:lpstr>
      <vt:lpstr>Lab: 행맨. p344</vt:lpstr>
      <vt:lpstr>CSV 파일. p346</vt:lpstr>
      <vt:lpstr>CSV 데이터 처리하기. p346 </vt:lpstr>
      <vt:lpstr>CSV 데이터 처리하기. p347 </vt:lpstr>
      <vt:lpstr>Lab 인구 데이터. p349</vt:lpstr>
      <vt:lpstr>디렉토리 작업. p350</vt:lpstr>
      <vt:lpstr>현재 작업 디렉토리. p350</vt:lpstr>
      <vt:lpstr>디렉토리 변경. p350</vt:lpstr>
      <vt:lpstr>디렉토리 안의 파일 나열. p351</vt:lpstr>
      <vt:lpstr>디렉토리 안의 파일 나열. p351</vt:lpstr>
      <vt:lpstr>새 디렉토리 만들기. p352</vt:lpstr>
      <vt:lpstr>디렉토리 또는 파일 이름 바꾸기. p352</vt:lpstr>
      <vt:lpstr>디렉토리 또는 파일 제거. p352</vt:lpstr>
      <vt:lpstr>Lab 디렉토리 안의 파일 처리. P353</vt:lpstr>
      <vt:lpstr>Lab 수학문제지 100개 만들기. p354</vt:lpstr>
      <vt:lpstr>이진 파일. p355</vt:lpstr>
      <vt:lpstr>이진 파일. p356</vt:lpstr>
      <vt:lpstr>Lab 이진 파일 복사하기. p356</vt:lpstr>
      <vt:lpstr>객체 출력. p357</vt:lpstr>
      <vt:lpstr>Example 딕셔너리 저장하기. p358</vt:lpstr>
      <vt:lpstr>Example 딕셔너리 복원하기. p359</vt:lpstr>
      <vt:lpstr>예외처리. p359 </vt:lpstr>
      <vt:lpstr>오류의 종류. p361</vt:lpstr>
      <vt:lpstr>오류의 종류. p361</vt:lpstr>
      <vt:lpstr>오류의 종류. p362</vt:lpstr>
      <vt:lpstr>오류의 종류. p363</vt:lpstr>
      <vt:lpstr>try/except 블록에서의 실행 흐름. p363</vt:lpstr>
      <vt:lpstr>Lab 파일 암호화. p365</vt:lpstr>
      <vt:lpstr>Mini Project  파일 압축 . p367</vt:lpstr>
      <vt:lpstr>Mini Project 파일 암호화. p368 </vt:lpstr>
      <vt:lpstr>연습문제. P370</vt:lpstr>
      <vt:lpstr>Programming. P372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997</cp:revision>
  <dcterms:created xsi:type="dcterms:W3CDTF">2007-06-29T06:43:39Z</dcterms:created>
  <dcterms:modified xsi:type="dcterms:W3CDTF">2023-01-16T02:54:12Z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