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2"/>
  </p:notesMasterIdLst>
  <p:handoutMasterIdLst>
    <p:handoutMasterId r:id="rId43"/>
  </p:handoutMasterIdLst>
  <p:sldIdLst>
    <p:sldId id="610" r:id="rId2"/>
    <p:sldId id="334" r:id="rId3"/>
    <p:sldId id="612" r:id="rId4"/>
    <p:sldId id="365" r:id="rId5"/>
    <p:sldId id="614" r:id="rId6"/>
    <p:sldId id="615" r:id="rId7"/>
    <p:sldId id="616" r:id="rId8"/>
    <p:sldId id="617" r:id="rId9"/>
    <p:sldId id="637" r:id="rId10"/>
    <p:sldId id="618" r:id="rId11"/>
    <p:sldId id="619" r:id="rId12"/>
    <p:sldId id="341" r:id="rId13"/>
    <p:sldId id="368" r:id="rId14"/>
    <p:sldId id="371" r:id="rId15"/>
    <p:sldId id="369" r:id="rId16"/>
    <p:sldId id="373" r:id="rId17"/>
    <p:sldId id="622" r:id="rId18"/>
    <p:sldId id="624" r:id="rId19"/>
    <p:sldId id="386" r:id="rId20"/>
    <p:sldId id="355" r:id="rId21"/>
    <p:sldId id="397" r:id="rId22"/>
    <p:sldId id="401" r:id="rId23"/>
    <p:sldId id="402" r:id="rId24"/>
    <p:sldId id="403" r:id="rId25"/>
    <p:sldId id="625" r:id="rId26"/>
    <p:sldId id="404" r:id="rId27"/>
    <p:sldId id="626" r:id="rId28"/>
    <p:sldId id="408" r:id="rId29"/>
    <p:sldId id="409" r:id="rId30"/>
    <p:sldId id="410" r:id="rId31"/>
    <p:sldId id="638" r:id="rId32"/>
    <p:sldId id="412" r:id="rId33"/>
    <p:sldId id="629" r:id="rId34"/>
    <p:sldId id="630" r:id="rId35"/>
    <p:sldId id="631" r:id="rId36"/>
    <p:sldId id="632" r:id="rId37"/>
    <p:sldId id="635" r:id="rId38"/>
    <p:sldId id="636" r:id="rId39"/>
    <p:sldId id="639" r:id="rId40"/>
    <p:sldId id="640" r:id="rId41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008000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6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FDAD03-913D-EE02-E5C0-DC6C00825E1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7899400" cy="1828800"/>
          </a:xfrm>
        </p:spPr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를 </a:t>
            </a:r>
            <a:r>
              <a:rPr lang="ko-KR" altLang="en-US" dirty="0"/>
              <a:t>이용한 </a:t>
            </a:r>
            <a:r>
              <a:rPr lang="en-US" altLang="ko-KR" dirty="0" err="1"/>
              <a:t>gui</a:t>
            </a:r>
            <a:r>
              <a:rPr lang="en-US" altLang="ko-KR" dirty="0"/>
              <a:t>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라디오 버튼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. p382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178669"/>
            <a:ext cx="8048752" cy="41773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if var1.get() == 1: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label["text"] = 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햄버거 선택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var1.get() == 2: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label["text"] = 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피자 선택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else: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label["text"] = 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김밥 선택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var1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(root,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햄버거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variable=var1, value=1, command=process).pack()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(root,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피자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variable=var1, value=2, command=process).pack()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Radiobutton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(root,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김밥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variable=var1, value=3, command=process).pack()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label = Label(root,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선택 안됨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169" name="_x239724840">
            <a:extLst>
              <a:ext uri="{FF2B5EF4-FFF2-40B4-BE49-F238E27FC236}">
                <a16:creationId xmlns:a16="http://schemas.microsoft.com/office/drawing/2014/main" id="{FE074CD5-2650-68A9-9D39-CA4EA817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014" y="2403286"/>
            <a:ext cx="2223485" cy="107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BA3389D-5058-7E85-C978-AEF2BF1F8449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여러 </a:t>
            </a:r>
            <a:r>
              <a:rPr lang="ko-KR" altLang="en-US" dirty="0"/>
              <a:t>개 중에서 하나만 선택할 때 사용</a:t>
            </a:r>
          </a:p>
        </p:txBody>
      </p:sp>
    </p:spTree>
    <p:extLst>
      <p:ext uri="{BB962C8B-B14F-4D97-AF65-F5344CB8AC3E}">
        <p14:creationId xmlns:p14="http://schemas.microsoft.com/office/powerpoint/2010/main" val="18692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23C2A-A178-DA3B-55A5-50D5C337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위젯의 속성 </a:t>
            </a:r>
            <a:r>
              <a:rPr lang="ko-KR" altLang="en-US" dirty="0" smtClean="0"/>
              <a:t>변경</a:t>
            </a:r>
            <a:r>
              <a:rPr lang="en-US" altLang="ko-KR" dirty="0" smtClean="0"/>
              <a:t>. p382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BCA89-B951-1B16-A81F-425775E6BA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위젯을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때는 </a:t>
            </a:r>
            <a:r>
              <a:rPr lang="en-US" altLang="ko-KR" dirty="0" err="1" smtClean="0"/>
              <a:t>fg</a:t>
            </a:r>
            <a:r>
              <a:rPr lang="en-US" altLang="ko-KR" dirty="0"/>
              <a:t>, </a:t>
            </a:r>
            <a:r>
              <a:rPr lang="en-US" altLang="ko-KR" dirty="0" err="1"/>
              <a:t>bg</a:t>
            </a:r>
            <a:r>
              <a:rPr lang="en-US" altLang="ko-KR" dirty="0"/>
              <a:t>, font, text, command</a:t>
            </a:r>
            <a:r>
              <a:rPr lang="ko-KR" altLang="en-US" dirty="0"/>
              <a:t>와 같은 매개 변수에 값을 </a:t>
            </a:r>
            <a:r>
              <a:rPr lang="ko-KR" altLang="en-US" dirty="0" smtClean="0"/>
              <a:t>전달하여 </a:t>
            </a:r>
            <a:r>
              <a:rPr lang="ko-KR" altLang="en-US" dirty="0"/>
              <a:t>속성을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위젯이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생성되고 나면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형식을 사용하여 위젯 속성을 변경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7DC2A-7097-5668-4670-29DBC88CAC6C}"/>
              </a:ext>
            </a:extLst>
          </p:cNvPr>
          <p:cNvSpPr txBox="1"/>
          <p:nvPr/>
        </p:nvSpPr>
        <p:spPr>
          <a:xfrm>
            <a:off x="711260" y="2336053"/>
            <a:ext cx="7848540" cy="63574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 = Label(root,  text="Times Font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폰트와 빨강색을 사용합니다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.",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"red", font = "Times 32 bold italic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7DC2A-7097-5668-4670-29DBC88CAC6C}"/>
              </a:ext>
            </a:extLst>
          </p:cNvPr>
          <p:cNvSpPr txBox="1"/>
          <p:nvPr/>
        </p:nvSpPr>
        <p:spPr>
          <a:xfrm>
            <a:off x="711260" y="3975847"/>
            <a:ext cx="7848540" cy="137085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["text"] = "This is a label."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label["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"] = "blue"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label["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"] = "#FF00AA"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label.config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(text = "World")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레이블의 텍스트가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. p383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 </a:t>
            </a:r>
            <a:r>
              <a:rPr lang="ko-KR" altLang="en-US" dirty="0"/>
              <a:t>관리자</a:t>
            </a:r>
            <a:r>
              <a:rPr lang="en-US" altLang="ko-KR" dirty="0"/>
              <a:t>(layout manager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컨테이너 </a:t>
            </a:r>
            <a:r>
              <a:rPr lang="ko-KR" altLang="en-US" dirty="0"/>
              <a:t>안에 존재하는 위젯의 크기와 위치를 자동적으로 관리하는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가지의 </a:t>
            </a:r>
            <a:r>
              <a:rPr lang="ko-KR" altLang="en-US" dirty="0"/>
              <a:t>기본 배치 관리자가 제공되며 같은 개수의 위젯을 가지고 있더라도 배치 관리자에 따라 상당히 달라 보일 수 </a:t>
            </a:r>
            <a:r>
              <a:rPr lang="ko-KR" altLang="en-US" dirty="0" smtClean="0"/>
              <a:t>있다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90FABD-9DFA-EF42-4066-E8BDC5F02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79"/>
          <a:stretch/>
        </p:blipFill>
        <p:spPr>
          <a:xfrm>
            <a:off x="1922335" y="2294499"/>
            <a:ext cx="4835031" cy="14647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36BFD3-615A-D03A-B4F2-C6ACC323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54" y="4643838"/>
            <a:ext cx="5609388" cy="174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압축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 </a:t>
            </a:r>
            <a:r>
              <a:rPr lang="ko-KR" altLang="en-US" dirty="0"/>
              <a:t>관리자</a:t>
            </a:r>
            <a:r>
              <a:rPr lang="en-US" altLang="ko-KR" dirty="0" smtClean="0"/>
              <a:t>(pack </a:t>
            </a:r>
            <a:r>
              <a:rPr lang="en-US" altLang="ko-KR" dirty="0"/>
              <a:t>geometry manager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제일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간단한 배치 관리자로 위젯을 상하 또는 좌우로 배치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800" dirty="0" smtClean="0"/>
          </a:p>
          <a:p>
            <a:r>
              <a:rPr lang="en-US" altLang="ko-KR" dirty="0" smtClean="0"/>
              <a:t>side=LEFT </a:t>
            </a:r>
            <a:r>
              <a:rPr lang="ko-KR" altLang="en-US" dirty="0" smtClean="0"/>
              <a:t>등을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붙여 좌우로 배치할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 배치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. p384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453" y="2346676"/>
            <a:ext cx="7927382" cy="23083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latinLnBrk="1"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from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en-US" altLang="ko-KR" dirty="0"/>
              <a:t>import *</a:t>
            </a:r>
          </a:p>
          <a:p>
            <a:endParaRPr lang="en-US" altLang="ko-KR" dirty="0"/>
          </a:p>
          <a:p>
            <a:r>
              <a:rPr lang="en-US" altLang="ko-KR" dirty="0"/>
              <a:t>root = Tk()</a:t>
            </a:r>
          </a:p>
          <a:p>
            <a:endParaRPr lang="en-US" altLang="ko-KR" dirty="0"/>
          </a:p>
          <a:p>
            <a:r>
              <a:rPr lang="en-US" altLang="ko-KR" dirty="0"/>
              <a:t>Label(root, text="</a:t>
            </a:r>
            <a:r>
              <a:rPr lang="ko-KR" altLang="en-US" dirty="0"/>
              <a:t>박스 </a:t>
            </a:r>
            <a:r>
              <a:rPr lang="en-US" altLang="ko-KR" dirty="0"/>
              <a:t>#1", </a:t>
            </a:r>
            <a:r>
              <a:rPr lang="en-US" altLang="ko-KR" dirty="0" err="1"/>
              <a:t>bg</a:t>
            </a:r>
            <a:r>
              <a:rPr lang="en-US" altLang="ko-KR" dirty="0"/>
              <a:t>="red", </a:t>
            </a:r>
            <a:r>
              <a:rPr lang="en-US" altLang="ko-KR" dirty="0" err="1"/>
              <a:t>fg</a:t>
            </a:r>
            <a:r>
              <a:rPr lang="en-US" altLang="ko-KR" dirty="0"/>
              <a:t>="white").pack()</a:t>
            </a:r>
          </a:p>
          <a:p>
            <a:r>
              <a:rPr lang="en-US" altLang="ko-KR" dirty="0"/>
              <a:t>Label(root, text="</a:t>
            </a:r>
            <a:r>
              <a:rPr lang="ko-KR" altLang="en-US" dirty="0"/>
              <a:t>박스 </a:t>
            </a:r>
            <a:r>
              <a:rPr lang="en-US" altLang="ko-KR" dirty="0"/>
              <a:t>#2", </a:t>
            </a:r>
            <a:r>
              <a:rPr lang="en-US" altLang="ko-KR" dirty="0" err="1"/>
              <a:t>bg</a:t>
            </a:r>
            <a:r>
              <a:rPr lang="en-US" altLang="ko-KR" dirty="0"/>
              <a:t>="green", </a:t>
            </a:r>
            <a:r>
              <a:rPr lang="en-US" altLang="ko-KR" dirty="0" err="1"/>
              <a:t>fg</a:t>
            </a:r>
            <a:r>
              <a:rPr lang="en-US" altLang="ko-KR" dirty="0"/>
              <a:t>="black").pack()</a:t>
            </a:r>
          </a:p>
          <a:p>
            <a:r>
              <a:rPr lang="en-US" altLang="ko-KR" dirty="0"/>
              <a:t>Label(root, text="</a:t>
            </a:r>
            <a:r>
              <a:rPr lang="ko-KR" altLang="en-US" dirty="0"/>
              <a:t>박스 </a:t>
            </a:r>
            <a:r>
              <a:rPr lang="en-US" altLang="ko-KR" dirty="0"/>
              <a:t>#3", </a:t>
            </a:r>
            <a:r>
              <a:rPr lang="en-US" altLang="ko-KR" dirty="0" err="1"/>
              <a:t>bg</a:t>
            </a:r>
            <a:r>
              <a:rPr lang="en-US" altLang="ko-KR" dirty="0"/>
              <a:t>="blue", </a:t>
            </a:r>
            <a:r>
              <a:rPr lang="en-US" altLang="ko-KR" dirty="0" err="1"/>
              <a:t>fg</a:t>
            </a:r>
            <a:r>
              <a:rPr lang="en-US" altLang="ko-KR" dirty="0"/>
              <a:t>="white").pack()</a:t>
            </a:r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52" y="3720814"/>
            <a:ext cx="1242335" cy="110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309" y="5300203"/>
            <a:ext cx="7927382" cy="89887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latinLnBrk="1"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Button(root</a:t>
            </a:r>
            <a:r>
              <a:rPr lang="en-US" altLang="ko-KR" dirty="0"/>
              <a:t>, text="</a:t>
            </a:r>
            <a:r>
              <a:rPr lang="ko-KR" altLang="en-US" dirty="0"/>
              <a:t>박스 </a:t>
            </a:r>
            <a:r>
              <a:rPr lang="en-US" altLang="ko-KR" dirty="0"/>
              <a:t>#1", </a:t>
            </a:r>
            <a:r>
              <a:rPr lang="en-US" altLang="ko-KR" dirty="0" err="1"/>
              <a:t>bg</a:t>
            </a:r>
            <a:r>
              <a:rPr lang="en-US" altLang="ko-KR" dirty="0"/>
              <a:t>="red",    </a:t>
            </a:r>
            <a:r>
              <a:rPr lang="en-US" altLang="ko-KR" dirty="0" err="1"/>
              <a:t>fg</a:t>
            </a:r>
            <a:r>
              <a:rPr lang="en-US" altLang="ko-KR" dirty="0"/>
              <a:t>="white").pack(side=LEFT)</a:t>
            </a:r>
          </a:p>
          <a:p>
            <a:r>
              <a:rPr lang="en-US" altLang="ko-KR" dirty="0"/>
              <a:t>Button(root, text="</a:t>
            </a:r>
            <a:r>
              <a:rPr lang="ko-KR" altLang="en-US" dirty="0"/>
              <a:t>박스 </a:t>
            </a:r>
            <a:r>
              <a:rPr lang="en-US" altLang="ko-KR" dirty="0"/>
              <a:t>#2", </a:t>
            </a:r>
            <a:r>
              <a:rPr lang="en-US" altLang="ko-KR" dirty="0" err="1"/>
              <a:t>bg</a:t>
            </a:r>
            <a:r>
              <a:rPr lang="en-US" altLang="ko-KR" dirty="0"/>
              <a:t>="green",  </a:t>
            </a:r>
            <a:r>
              <a:rPr lang="en-US" altLang="ko-KR" dirty="0" err="1"/>
              <a:t>fg</a:t>
            </a:r>
            <a:r>
              <a:rPr lang="en-US" altLang="ko-KR" dirty="0"/>
              <a:t>="black").pack(side=LEFT)</a:t>
            </a:r>
          </a:p>
          <a:p>
            <a:r>
              <a:rPr lang="en-US" altLang="ko-KR" dirty="0"/>
              <a:t>Button(root, text="</a:t>
            </a:r>
            <a:r>
              <a:rPr lang="ko-KR" altLang="en-US" dirty="0"/>
              <a:t>박스 </a:t>
            </a:r>
            <a:r>
              <a:rPr lang="en-US" altLang="ko-KR" dirty="0"/>
              <a:t>#3", </a:t>
            </a:r>
            <a:r>
              <a:rPr lang="en-US" altLang="ko-KR" dirty="0" err="1"/>
              <a:t>bg</a:t>
            </a:r>
            <a:r>
              <a:rPr lang="en-US" altLang="ko-KR" dirty="0"/>
              <a:t>="orange", </a:t>
            </a:r>
            <a:r>
              <a:rPr lang="en-US" altLang="ko-KR" dirty="0" err="1"/>
              <a:t>fg</a:t>
            </a:r>
            <a:r>
              <a:rPr lang="en-US" altLang="ko-KR" dirty="0"/>
              <a:t>="white").pack(side=LEFT)</a:t>
            </a:r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87" y="6119358"/>
            <a:ext cx="1690656" cy="5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배치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. p384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E3310-0A09-23B9-F14E-35E1FD898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35"/>
          <a:stretch/>
        </p:blipFill>
        <p:spPr>
          <a:xfrm>
            <a:off x="1789826" y="2087707"/>
            <a:ext cx="4864974" cy="1221557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1FA9C29-CC49-F23C-112A-E4CEFE32BF4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99224"/>
            <a:ext cx="8153400" cy="4495800"/>
          </a:xfrm>
        </p:spPr>
        <p:txBody>
          <a:bodyPr/>
          <a:lstStyle/>
          <a:p>
            <a:r>
              <a:rPr lang="ko-KR" altLang="en-US" dirty="0"/>
              <a:t>격자 배치 관리자</a:t>
            </a:r>
            <a:r>
              <a:rPr lang="en-US" altLang="ko-KR" dirty="0"/>
              <a:t>(grid geometry manager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위젯을 </a:t>
            </a:r>
            <a:r>
              <a:rPr lang="ko-KR" altLang="en-US" dirty="0"/>
              <a:t>테이블 형태로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3479887"/>
            <a:ext cx="7927382" cy="30821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latinLnBrk="1"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*</a:t>
            </a:r>
          </a:p>
          <a:p>
            <a:r>
              <a:rPr lang="en-US" altLang="ko-KR" sz="1400" dirty="0"/>
              <a:t>root = Tk()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b1 = Button(root,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#1",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="red",   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="white")</a:t>
            </a:r>
          </a:p>
          <a:p>
            <a:r>
              <a:rPr lang="en-US" altLang="ko-KR" sz="1400" dirty="0"/>
              <a:t>b2 = Button(root,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#2",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="green", 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="white")</a:t>
            </a:r>
          </a:p>
          <a:p>
            <a:r>
              <a:rPr lang="en-US" altLang="ko-KR" sz="1400" dirty="0"/>
              <a:t>b3 = Button(root,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#3",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="orange",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="white")</a:t>
            </a:r>
          </a:p>
          <a:p>
            <a:r>
              <a:rPr lang="en-US" altLang="ko-KR" sz="1400" dirty="0"/>
              <a:t>b4 = Button(root,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#4",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="pink",  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="white")</a:t>
            </a:r>
          </a:p>
          <a:p>
            <a:endParaRPr lang="en-US" altLang="ko-KR" sz="1400" dirty="0"/>
          </a:p>
          <a:p>
            <a:r>
              <a:rPr lang="en-US" altLang="ko-KR" sz="1400" dirty="0"/>
              <a:t>b1.grid(row=0, column=0)	# 0</a:t>
            </a:r>
            <a:r>
              <a:rPr lang="ko-KR" altLang="en-US" sz="1400" dirty="0"/>
              <a:t>행 </a:t>
            </a:r>
            <a:r>
              <a:rPr lang="en-US" altLang="ko-KR" sz="1400" dirty="0"/>
              <a:t>0</a:t>
            </a:r>
            <a:r>
              <a:rPr lang="ko-KR" altLang="en-US" sz="1400" dirty="0"/>
              <a:t>열</a:t>
            </a:r>
          </a:p>
          <a:p>
            <a:r>
              <a:rPr lang="en-US" altLang="ko-KR" sz="1400" dirty="0"/>
              <a:t>b2.grid(row=0, column=1)	# 0</a:t>
            </a:r>
            <a:r>
              <a:rPr lang="ko-KR" altLang="en-US" sz="1400" dirty="0"/>
              <a:t>행 </a:t>
            </a:r>
            <a:r>
              <a:rPr lang="en-US" altLang="ko-KR" sz="1400" dirty="0"/>
              <a:t>1</a:t>
            </a:r>
            <a:r>
              <a:rPr lang="ko-KR" altLang="en-US" sz="1400" dirty="0"/>
              <a:t>열</a:t>
            </a:r>
          </a:p>
          <a:p>
            <a:r>
              <a:rPr lang="en-US" altLang="ko-KR" sz="1400" dirty="0"/>
              <a:t>b3.grid(row=1, column=0)	# 1</a:t>
            </a:r>
            <a:r>
              <a:rPr lang="ko-KR" altLang="en-US" sz="1400" dirty="0"/>
              <a:t>행 </a:t>
            </a:r>
            <a:r>
              <a:rPr lang="en-US" altLang="ko-KR" sz="1400" dirty="0"/>
              <a:t>0</a:t>
            </a:r>
            <a:r>
              <a:rPr lang="ko-KR" altLang="en-US" sz="1400" dirty="0"/>
              <a:t>열</a:t>
            </a:r>
          </a:p>
          <a:p>
            <a:r>
              <a:rPr lang="en-US" altLang="ko-KR" sz="1400" dirty="0"/>
              <a:t>b4.grid(row=1, column=1)	# 1</a:t>
            </a:r>
            <a:r>
              <a:rPr lang="ko-KR" altLang="en-US" sz="1400" dirty="0"/>
              <a:t>행 </a:t>
            </a:r>
            <a:r>
              <a:rPr lang="en-US" altLang="ko-KR" sz="1400" dirty="0"/>
              <a:t>1</a:t>
            </a:r>
            <a:r>
              <a:rPr lang="ko-KR" altLang="en-US" sz="1400" dirty="0"/>
              <a:t>열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root.mainloop</a:t>
            </a:r>
            <a:r>
              <a:rPr lang="en-US" altLang="ko-KR" sz="1400" dirty="0"/>
              <a:t>()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92" y="5434962"/>
            <a:ext cx="1249165" cy="8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절대 위치 배치 </a:t>
            </a:r>
            <a:r>
              <a:rPr lang="ko-KR" altLang="en-US" dirty="0"/>
              <a:t>관리자</a:t>
            </a:r>
            <a:r>
              <a:rPr lang="en-US" altLang="ko-KR" dirty="0" smtClean="0"/>
              <a:t>(place </a:t>
            </a:r>
            <a:r>
              <a:rPr lang="en-US" altLang="ko-KR" dirty="0"/>
              <a:t>geometry manager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절대 위치를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사용하여 위젯을 배치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절대</a:t>
            </a:r>
            <a:r>
              <a:rPr lang="en-US" altLang="ko-KR" dirty="0"/>
              <a:t> </a:t>
            </a:r>
            <a:r>
              <a:rPr lang="ko-KR" altLang="en-US" dirty="0"/>
              <a:t>위치 배치 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. p385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9" y="2581116"/>
            <a:ext cx="7927382" cy="3046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latinLnBrk="1"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from </a:t>
            </a:r>
            <a:r>
              <a:rPr lang="en-US" altLang="ko-KR" dirty="0" err="1"/>
              <a:t>tkinter</a:t>
            </a:r>
            <a:r>
              <a:rPr lang="en-US" altLang="ko-KR" dirty="0"/>
              <a:t> import *</a:t>
            </a:r>
          </a:p>
          <a:p>
            <a:endParaRPr lang="en-US" altLang="ko-KR" dirty="0"/>
          </a:p>
          <a:p>
            <a:r>
              <a:rPr lang="en-US" altLang="ko-KR" dirty="0"/>
              <a:t>root = Tk()</a:t>
            </a:r>
          </a:p>
          <a:p>
            <a:endParaRPr lang="en-US" altLang="ko-KR" dirty="0"/>
          </a:p>
          <a:p>
            <a:r>
              <a:rPr lang="en-US" altLang="ko-KR" dirty="0"/>
              <a:t>b1 = Button(root, text="</a:t>
            </a:r>
            <a:r>
              <a:rPr lang="ko-KR" altLang="en-US" dirty="0"/>
              <a:t>박스 </a:t>
            </a:r>
            <a:r>
              <a:rPr lang="en-US" altLang="ko-KR" dirty="0"/>
              <a:t>#1", </a:t>
            </a:r>
            <a:r>
              <a:rPr lang="en-US" altLang="ko-KR" dirty="0" err="1"/>
              <a:t>bg</a:t>
            </a:r>
            <a:r>
              <a:rPr lang="en-US" altLang="ko-KR" dirty="0"/>
              <a:t>="red", </a:t>
            </a:r>
            <a:r>
              <a:rPr lang="en-US" altLang="ko-KR" dirty="0" err="1"/>
              <a:t>fg</a:t>
            </a:r>
            <a:r>
              <a:rPr lang="en-US" altLang="ko-KR" dirty="0"/>
              <a:t>="white")</a:t>
            </a:r>
          </a:p>
          <a:p>
            <a:r>
              <a:rPr lang="en-US" altLang="ko-KR" dirty="0"/>
              <a:t>b1.place(x=0, y=0)</a:t>
            </a:r>
          </a:p>
          <a:p>
            <a:r>
              <a:rPr lang="en-US" altLang="ko-KR" dirty="0"/>
              <a:t>b2 = Button(root, text="</a:t>
            </a:r>
            <a:r>
              <a:rPr lang="ko-KR" altLang="en-US" dirty="0"/>
              <a:t>박스 </a:t>
            </a:r>
            <a:r>
              <a:rPr lang="en-US" altLang="ko-KR" dirty="0"/>
              <a:t>#2", </a:t>
            </a:r>
            <a:r>
              <a:rPr lang="en-US" altLang="ko-KR" dirty="0" err="1"/>
              <a:t>bg</a:t>
            </a:r>
            <a:r>
              <a:rPr lang="en-US" altLang="ko-KR" dirty="0"/>
              <a:t>="green", </a:t>
            </a:r>
            <a:r>
              <a:rPr lang="en-US" altLang="ko-KR" dirty="0" err="1"/>
              <a:t>fg</a:t>
            </a:r>
            <a:r>
              <a:rPr lang="en-US" altLang="ko-KR" dirty="0"/>
              <a:t>="black")</a:t>
            </a:r>
          </a:p>
          <a:p>
            <a:r>
              <a:rPr lang="en-US" altLang="ko-KR" dirty="0"/>
              <a:t>b2.place(x=20, y=30)</a:t>
            </a:r>
          </a:p>
          <a:p>
            <a:r>
              <a:rPr lang="en-US" altLang="ko-KR" dirty="0"/>
              <a:t>b3 = Button(root, text="</a:t>
            </a:r>
            <a:r>
              <a:rPr lang="ko-KR" altLang="en-US" dirty="0"/>
              <a:t>박스 </a:t>
            </a:r>
            <a:r>
              <a:rPr lang="en-US" altLang="ko-KR" dirty="0"/>
              <a:t>#3", </a:t>
            </a:r>
            <a:r>
              <a:rPr lang="en-US" altLang="ko-KR" dirty="0" err="1"/>
              <a:t>bg</a:t>
            </a:r>
            <a:r>
              <a:rPr lang="en-US" altLang="ko-KR" dirty="0"/>
              <a:t>="orange", </a:t>
            </a:r>
            <a:r>
              <a:rPr lang="en-US" altLang="ko-KR" dirty="0" err="1"/>
              <a:t>fg</a:t>
            </a:r>
            <a:r>
              <a:rPr lang="en-US" altLang="ko-KR" dirty="0"/>
              <a:t>="white")</a:t>
            </a:r>
          </a:p>
          <a:p>
            <a:r>
              <a:rPr lang="en-US" altLang="ko-KR" dirty="0"/>
              <a:t>b3.place(x=40, y=60)</a:t>
            </a:r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121" y="3287917"/>
            <a:ext cx="1438579" cy="16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배치 관리자 </a:t>
            </a:r>
            <a:r>
              <a:rPr lang="ko-KR" altLang="en-US" dirty="0" smtClean="0"/>
              <a:t>혼용하기</a:t>
            </a:r>
            <a:r>
              <a:rPr lang="en-US" altLang="ko-KR" dirty="0" smtClean="0"/>
              <a:t>. p386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2609" y="2773743"/>
            <a:ext cx="7927382" cy="37032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latinLnBrk="1"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*</a:t>
            </a:r>
          </a:p>
          <a:p>
            <a:endParaRPr lang="en-US" altLang="ko-KR" sz="1400" dirty="0"/>
          </a:p>
          <a:p>
            <a:r>
              <a:rPr lang="en-US" altLang="ko-KR" sz="1400" dirty="0"/>
              <a:t>root = Tk()</a:t>
            </a:r>
          </a:p>
          <a:p>
            <a:r>
              <a:rPr lang="en-US" altLang="ko-KR" sz="1400" dirty="0"/>
              <a:t>f = Frame(root)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b1 = Button(f,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#1",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="red",   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="white")</a:t>
            </a:r>
          </a:p>
          <a:p>
            <a:r>
              <a:rPr lang="en-US" altLang="ko-KR" sz="1400" dirty="0"/>
              <a:t>b2 = Button(f,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#2",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="green", 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="black")</a:t>
            </a:r>
          </a:p>
          <a:p>
            <a:r>
              <a:rPr lang="en-US" altLang="ko-KR" sz="1400" dirty="0"/>
              <a:t>b3 = Button(f, text="</a:t>
            </a:r>
            <a:r>
              <a:rPr lang="ko-KR" altLang="en-US" sz="1400" dirty="0"/>
              <a:t>박스 </a:t>
            </a:r>
            <a:r>
              <a:rPr lang="en-US" altLang="ko-KR" sz="1400" dirty="0"/>
              <a:t>#3", </a:t>
            </a:r>
            <a:r>
              <a:rPr lang="en-US" altLang="ko-KR" sz="1400" dirty="0" err="1"/>
              <a:t>bg</a:t>
            </a:r>
            <a:r>
              <a:rPr lang="en-US" altLang="ko-KR" sz="1400" dirty="0"/>
              <a:t>="orange", </a:t>
            </a:r>
            <a:r>
              <a:rPr lang="en-US" altLang="ko-KR" sz="1400" dirty="0" err="1"/>
              <a:t>fg</a:t>
            </a:r>
            <a:r>
              <a:rPr lang="en-US" altLang="ko-KR" sz="1400" dirty="0"/>
              <a:t>="white")</a:t>
            </a:r>
          </a:p>
          <a:p>
            <a:r>
              <a:rPr lang="en-US" altLang="ko-KR" sz="1400" dirty="0"/>
              <a:t>b1.pack(side=LEFT)</a:t>
            </a:r>
          </a:p>
          <a:p>
            <a:r>
              <a:rPr lang="en-US" altLang="ko-KR" sz="1400" dirty="0"/>
              <a:t>b2.pack(side=LEFT)</a:t>
            </a:r>
          </a:p>
          <a:p>
            <a:r>
              <a:rPr lang="en-US" altLang="ko-KR" sz="1400" dirty="0"/>
              <a:t>b3.pack(side=LEFT)</a:t>
            </a:r>
          </a:p>
          <a:p>
            <a:endParaRPr lang="en-US" altLang="ko-KR" sz="1400" dirty="0"/>
          </a:p>
          <a:p>
            <a:r>
              <a:rPr lang="en-US" altLang="ko-KR" sz="1400" dirty="0"/>
              <a:t>l = Label(root, text="</a:t>
            </a:r>
            <a:r>
              <a:rPr lang="ko-KR" altLang="en-US" sz="1400" dirty="0"/>
              <a:t>이 레이블은 버튼들 위에 배치된다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 err="1" smtClean="0"/>
              <a:t>l.pack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f.pack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root.mainloop</a:t>
            </a:r>
            <a:r>
              <a:rPr lang="en-US" altLang="ko-KR" sz="1400" dirty="0"/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94" y="4625371"/>
            <a:ext cx="1926206" cy="777120"/>
          </a:xfrm>
          <a:prstGeom prst="rect">
            <a:avLst/>
          </a:prstGeom>
        </p:spPr>
      </p:pic>
      <p:sp>
        <p:nvSpPr>
          <p:cNvPr id="10" name="내용 개체 틀 1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 안에 다른 컨테이너를 배치하고 컨테이너마다 배치 관리자를 다르게 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컨테이너로 가장 많이 사용되는 것은 프레임</a:t>
            </a:r>
            <a:r>
              <a:rPr lang="en-US" altLang="ko-KR" dirty="0" smtClean="0"/>
              <a:t>(Frame)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A2128-42E1-C3C4-3804-1E8803BE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카운터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p387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587FA-C4EE-5FA2-5121-845E558F21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레이블과 버튼을 사용하여 간단한 카운터를 작성하여 보자</a:t>
            </a:r>
            <a:r>
              <a:rPr lang="en-US" altLang="ko-KR" dirty="0"/>
              <a:t>. </a:t>
            </a:r>
            <a:r>
              <a:rPr lang="ko-KR" altLang="en-US" dirty="0"/>
              <a:t>증가 버튼을 누르면 카운터가 </a:t>
            </a:r>
            <a:r>
              <a:rPr lang="en-US" altLang="ko-KR" dirty="0"/>
              <a:t>1</a:t>
            </a:r>
            <a:r>
              <a:rPr lang="ko-KR" altLang="en-US" dirty="0"/>
              <a:t>씩 증가된다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400299"/>
            <a:ext cx="7927382" cy="39624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 latinLnBrk="1"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from </a:t>
            </a:r>
            <a:r>
              <a:rPr lang="en-US" altLang="ko-KR" dirty="0" err="1"/>
              <a:t>tkinter</a:t>
            </a:r>
            <a:r>
              <a:rPr lang="en-US" altLang="ko-KR" dirty="0"/>
              <a:t> import *</a:t>
            </a:r>
          </a:p>
          <a:p>
            <a:r>
              <a:rPr lang="en-US" altLang="ko-KR" dirty="0" smtClean="0"/>
              <a:t>root </a:t>
            </a:r>
            <a:r>
              <a:rPr lang="en-US" altLang="ko-KR" dirty="0"/>
              <a:t>= Tk()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counter </a:t>
            </a:r>
            <a:r>
              <a:rPr lang="en-US" altLang="ko-KR" dirty="0"/>
              <a:t>= 0</a:t>
            </a:r>
          </a:p>
          <a:p>
            <a:endParaRPr lang="en-US" altLang="ko-KR" dirty="0"/>
          </a:p>
          <a:p>
            <a:r>
              <a:rPr lang="en-US" altLang="ko-KR" dirty="0"/>
              <a:t>def clicked():</a:t>
            </a:r>
          </a:p>
          <a:p>
            <a:r>
              <a:rPr lang="en-US" altLang="ko-KR" dirty="0"/>
              <a:t>    global counter</a:t>
            </a:r>
          </a:p>
          <a:p>
            <a:r>
              <a:rPr lang="en-US" altLang="ko-KR" dirty="0"/>
              <a:t>    counter += 1</a:t>
            </a:r>
          </a:p>
          <a:p>
            <a:r>
              <a:rPr lang="en-US" altLang="ko-KR" dirty="0"/>
              <a:t>    label['text'] = '</a:t>
            </a:r>
            <a:r>
              <a:rPr lang="ko-KR" altLang="en-US" dirty="0"/>
              <a:t>버튼 클릭 횟수</a:t>
            </a:r>
            <a:r>
              <a:rPr lang="en-US" altLang="ko-KR" dirty="0"/>
              <a:t>: ' + str(counter)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label = Label(root, text="</a:t>
            </a:r>
            <a:r>
              <a:rPr lang="ko-KR" altLang="en-US" dirty="0"/>
              <a:t>아직 눌려지지 않음</a:t>
            </a:r>
            <a:r>
              <a:rPr lang="en-US" altLang="ko-KR" dirty="0"/>
              <a:t>")</a:t>
            </a:r>
          </a:p>
          <a:p>
            <a:r>
              <a:rPr lang="en-US" altLang="ko-KR" dirty="0" err="1"/>
              <a:t>label.pack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button = Button(root, text="</a:t>
            </a:r>
            <a:r>
              <a:rPr lang="ko-KR" altLang="en-US" dirty="0"/>
              <a:t>증가</a:t>
            </a:r>
            <a:r>
              <a:rPr lang="en-US" altLang="ko-KR" dirty="0"/>
              <a:t>", command=clicked)</a:t>
            </a:r>
          </a:p>
          <a:p>
            <a:r>
              <a:rPr lang="en-US" altLang="ko-KR" dirty="0" err="1"/>
              <a:t>button.pack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root.mainloop</a:t>
            </a:r>
            <a:r>
              <a:rPr lang="en-US" altLang="ko-KR" dirty="0"/>
              <a:t>()</a:t>
            </a:r>
          </a:p>
        </p:txBody>
      </p:sp>
      <p:pic>
        <p:nvPicPr>
          <p:cNvPr id="10241" name="_x239726208">
            <a:extLst>
              <a:ext uri="{FF2B5EF4-FFF2-40B4-BE49-F238E27FC236}">
                <a16:creationId xmlns:a16="http://schemas.microsoft.com/office/drawing/2014/main" id="{1E95F8BD-A566-31F0-0361-E98B1D36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760" y="2762224"/>
            <a:ext cx="1494865" cy="96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7D42-48BC-7930-5C85-64CEEC9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온도 </a:t>
            </a:r>
            <a:r>
              <a:rPr lang="ko-KR" altLang="en-US" dirty="0" smtClean="0"/>
              <a:t>변환기</a:t>
            </a:r>
            <a:r>
              <a:rPr lang="en-US" altLang="ko-KR" dirty="0" smtClean="0"/>
              <a:t>. p388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120BF-CD17-4A1C-0F11-9FB52482D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657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온도 변환 프로그램의 위젯들을 다음과 같이 배치하고 “화씨</a:t>
            </a:r>
            <a:r>
              <a:rPr lang="en-US" altLang="ko-KR" dirty="0"/>
              <a:t>-&gt;</a:t>
            </a:r>
            <a:r>
              <a:rPr lang="ko-KR" altLang="en-US" dirty="0"/>
              <a:t>섭씨” 버튼을 누르면 입력한 화씨 온도가 섭씨온도로 변환되어서 나타나게 </a:t>
            </a:r>
            <a:r>
              <a:rPr lang="ko-KR" altLang="en-US" dirty="0" smtClean="0"/>
              <a:t>해보자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(Quiz) </a:t>
            </a:r>
            <a:r>
              <a:rPr lang="ko-KR" altLang="en-US" dirty="0" smtClean="0"/>
              <a:t>기능을 추가하자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8F7142-1636-26F1-6271-B3DD3B950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2648" y="2638613"/>
            <a:ext cx="8010652" cy="30890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이벤트 처리 함수를 정의한다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float(e1.get())		# e1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문자열을 읽어서 부동소수점형으로 변경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(tf-32.0)*5.0/9.0	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 온도를 섭씨 온도로 변환한다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e2.delete(0, END)	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처음부터 끝까지 지운다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e2.insert(0,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))	#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변수의 값을 문자열로 변환하여 추가한다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Button(root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command=process).grid(row=2,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1265" name="_x239728296">
            <a:extLst>
              <a:ext uri="{FF2B5EF4-FFF2-40B4-BE49-F238E27FC236}">
                <a16:creationId xmlns:a16="http://schemas.microsoft.com/office/drawing/2014/main" id="{6762AE74-CA1E-C186-767E-DF0AB82D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2394326"/>
            <a:ext cx="1855216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</a:t>
            </a:r>
            <a:r>
              <a:rPr lang="ko-KR" altLang="en-US" dirty="0" smtClean="0"/>
              <a:t>숫자 </a:t>
            </a:r>
            <a:r>
              <a:rPr lang="ko-KR" altLang="en-US" dirty="0"/>
              <a:t>추측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 p389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컴퓨터가 </a:t>
            </a:r>
            <a:r>
              <a:rPr lang="ko-KR" altLang="en-US" dirty="0"/>
              <a:t>생성한 숫자</a:t>
            </a:r>
            <a:r>
              <a:rPr lang="en-US" altLang="ko-KR" dirty="0"/>
              <a:t>(1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사이의 </a:t>
            </a:r>
            <a:r>
              <a:rPr lang="ko-KR" altLang="en-US" dirty="0" err="1"/>
              <a:t>난수</a:t>
            </a:r>
            <a:r>
              <a:rPr lang="en-US" altLang="ko-KR" dirty="0"/>
              <a:t>)</a:t>
            </a:r>
            <a:r>
              <a:rPr lang="ko-KR" altLang="en-US" dirty="0"/>
              <a:t>를 알아맞히는 게임을 그래픽 사용자 인터페이스를 사용하여 제작해보자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85" y="2495551"/>
            <a:ext cx="4068115" cy="20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 시작하기</a:t>
            </a:r>
            <a:r>
              <a:rPr lang="en-US" altLang="ko-KR" dirty="0" smtClean="0"/>
              <a:t>. </a:t>
            </a:r>
            <a:r>
              <a:rPr lang="en-US" altLang="ko-KR" dirty="0"/>
              <a:t>p377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ko-KR" altLang="en-US" dirty="0"/>
              <a:t>그래픽 사용자 인터페이스</a:t>
            </a:r>
            <a:r>
              <a:rPr lang="en-US" altLang="ko-KR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윈도우</a:t>
            </a:r>
            <a:r>
              <a:rPr lang="en-US" altLang="ko-KR" dirty="0"/>
              <a:t>(root)</a:t>
            </a:r>
            <a:r>
              <a:rPr lang="ko-KR" altLang="en-US" dirty="0"/>
              <a:t>를 생성하고 여기에 필요한 위젯들을 추가한다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위젯</a:t>
            </a:r>
            <a:r>
              <a:rPr lang="en-US" altLang="ko-KR" dirty="0" smtClean="0"/>
              <a:t>(widget: window gadget) : GUI</a:t>
            </a:r>
            <a:r>
              <a:rPr lang="ko-KR" altLang="en-US" dirty="0" smtClean="0"/>
              <a:t> 시스템에서 사용하는 각종 시각적인 요소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버튼이나 레이블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 박스 등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8432"/>
          <a:stretch/>
        </p:blipFill>
        <p:spPr>
          <a:xfrm>
            <a:off x="1365123" y="3860800"/>
            <a:ext cx="6648450" cy="2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계산기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p391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48" y="1743233"/>
            <a:ext cx="2496206" cy="1609567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1120BF-CD17-4A1C-0F11-9FB52482D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6570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(Quiz) </a:t>
            </a:r>
            <a:r>
              <a:rPr lang="ko-KR" altLang="en-US" dirty="0" smtClean="0"/>
              <a:t>기능을 추가하자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‘C’ </a:t>
            </a:r>
          </a:p>
          <a:p>
            <a:pPr lvl="1"/>
            <a:r>
              <a:rPr lang="en-US" altLang="ko-KR" dirty="0" smtClean="0"/>
              <a:t>‘&lt;-’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5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</a:t>
            </a:r>
            <a:r>
              <a:rPr lang="en-US" altLang="ko-KR" dirty="0"/>
              <a:t> </a:t>
            </a:r>
            <a:r>
              <a:rPr lang="ko-KR" altLang="en-US" dirty="0"/>
              <a:t>그림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p393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822730"/>
            <a:ext cx="8023352" cy="206677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Canvas(root, width=300, height=200)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w.create_rectangle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(50, 25, 200, 100, fill="blue")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713" y="2987830"/>
            <a:ext cx="2092475" cy="1736570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캔버스</a:t>
            </a:r>
            <a:r>
              <a:rPr lang="en-US" altLang="ko-KR" dirty="0" smtClean="0"/>
              <a:t>(canvas) </a:t>
            </a:r>
            <a:r>
              <a:rPr lang="ko-KR" altLang="en-US" dirty="0" smtClean="0"/>
              <a:t>위젯을 윈도우 위에 생성한 후에 캔버스에 그림을 그린다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그래픽에서는 왼쪽 상단이 </a:t>
            </a:r>
            <a:r>
              <a:rPr lang="en-US" altLang="ko-KR" dirty="0" smtClean="0"/>
              <a:t>(0, 0)</a:t>
            </a:r>
            <a:r>
              <a:rPr lang="ko-KR" altLang="en-US" dirty="0" smtClean="0"/>
              <a:t>이 되는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캔버스에 사각형을 그리는 코드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6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도형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p393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4619" y="1600200"/>
            <a:ext cx="776971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도형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p394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53525"/>
            <a:ext cx="8039100" cy="285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0672"/>
          <a:stretch/>
        </p:blipFill>
        <p:spPr>
          <a:xfrm>
            <a:off x="568198" y="4521199"/>
            <a:ext cx="8058150" cy="148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smtClean="0"/>
              <a:t>표시하기</a:t>
            </a:r>
            <a:r>
              <a:rPr lang="en-US" altLang="ko-KR" dirty="0" smtClean="0"/>
              <a:t>. p394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63804-AB7D-D986-372E-E2B0626219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tkinter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가 읽을 수 있는 이미지 파일은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PNG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파일과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JPG 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파일</a:t>
            </a:r>
            <a:endParaRPr lang="en-US" altLang="ko-KR" kern="0" spc="0" dirty="0" smtClean="0">
              <a:solidFill>
                <a:srgbClr val="000000"/>
              </a:solidFill>
              <a:effectLst/>
              <a:latin typeface="굴림" panose="020B0600000101010101" pitchFamily="50" charset="-127"/>
            </a:endParaRPr>
          </a:p>
          <a:p>
            <a:r>
              <a:rPr lang="en-US" altLang="ko-KR" dirty="0" err="1" smtClean="0">
                <a:latin typeface="굴림" panose="020B0600000101010101" pitchFamily="50" charset="-127"/>
              </a:rPr>
              <a:t>PhotoImage</a:t>
            </a:r>
            <a:r>
              <a:rPr lang="en-US" altLang="ko-KR" dirty="0" smtClean="0">
                <a:latin typeface="굴림" panose="020B0600000101010101" pitchFamily="50" charset="-127"/>
              </a:rPr>
              <a:t>()</a:t>
            </a:r>
            <a:r>
              <a:rPr lang="ko-KR" altLang="en-US" dirty="0" smtClean="0">
                <a:latin typeface="굴림" panose="020B0600000101010101" pitchFamily="50" charset="-127"/>
              </a:rPr>
              <a:t>에</a:t>
            </a:r>
            <a:r>
              <a:rPr lang="en-US" altLang="ko-KR" dirty="0" smtClean="0">
                <a:latin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</a:rPr>
              <a:t>의해 이미지를 읽어 변수에 저장한 후 </a:t>
            </a:r>
            <a:r>
              <a:rPr lang="en-US" altLang="ko-KR" kern="0" spc="0" dirty="0" err="1" smtClean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create_image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()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함수를 사용하여 캔버스에 </a:t>
            </a:r>
            <a:r>
              <a:rPr lang="ko-KR" altLang="en-US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그린다</a:t>
            </a: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2885191"/>
            <a:ext cx="8023352" cy="25885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canvas = Canvas(root,  width=500, height=300)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(file="D:\\starship.png")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(20, 20, anchor=NW, image=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390599880" descr="EMB000049bc37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75" y="3297178"/>
            <a:ext cx="1661861" cy="110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AA2E-F37E-E154-8B76-135CDEB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도형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 p395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80519-2E51-43C5-7D5D-A67521394D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coords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좌표를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변경한다</a:t>
            </a:r>
            <a:endParaRPr lang="en-US" altLang="ko-KR" dirty="0" smtClean="0"/>
          </a:p>
          <a:p>
            <a:r>
              <a:rPr lang="en-US" altLang="ko-KR" dirty="0" err="1" smtClean="0"/>
              <a:t>itemconfig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도형의 속성을 </a:t>
            </a:r>
            <a:r>
              <a:rPr lang="ko-KR" altLang="en-US" dirty="0" smtClean="0"/>
              <a:t>변경한다</a:t>
            </a:r>
            <a:endParaRPr lang="en-US" altLang="ko-KR" dirty="0" smtClean="0"/>
          </a:p>
          <a:p>
            <a:r>
              <a:rPr lang="en-US" altLang="ko-KR" dirty="0"/>
              <a:t>d</a:t>
            </a:r>
            <a:r>
              <a:rPr lang="en-US" altLang="ko-KR" dirty="0" smtClean="0"/>
              <a:t>elete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도형을 </a:t>
            </a:r>
            <a:r>
              <a:rPr lang="ko-KR" altLang="en-US" dirty="0" smtClean="0"/>
              <a:t>삭제한다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83238-359C-4236-6CD4-0918C7F29436}"/>
              </a:ext>
            </a:extLst>
          </p:cNvPr>
          <p:cNvSpPr txBox="1"/>
          <p:nvPr/>
        </p:nvSpPr>
        <p:spPr>
          <a:xfrm>
            <a:off x="612648" y="2881336"/>
            <a:ext cx="7972552" cy="348136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Canvas(root, width=300, height=200)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w.create_rectangle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(50, 25, 200, 100, fill="red")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w.coords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0, 0, 100, 100)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좌표를 변경한다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w.itemconfig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fill="blue")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색상을 변경한다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#w.delete(i)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삭제한다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#w.delete(ALL) 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모든 항목을 삭제한다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2289" name="_x239773152">
            <a:extLst>
              <a:ext uri="{FF2B5EF4-FFF2-40B4-BE49-F238E27FC236}">
                <a16:creationId xmlns:a16="http://schemas.microsoft.com/office/drawing/2014/main" id="{50D9BF79-4F9E-1774-79C8-FD691EE1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4787768"/>
            <a:ext cx="1698116" cy="13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도형</a:t>
            </a:r>
            <a:r>
              <a:rPr lang="en-US" altLang="ko-KR" dirty="0"/>
              <a:t>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p396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3" name="_x390596784" descr="EMB000049bc37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20" y="2657505"/>
            <a:ext cx="4897618" cy="211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4580519-2E51-43C5-7D5D-A67521394D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버튼을 클릭하면 해당 도형을 캔버스 위에 그리는 프로그램을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2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0ED29-2B30-FE7D-4048-B053FEDA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. p398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D181-2E04-E3EF-A978-FE29920A8D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응용 프로그램은 대부분의 시간을 이벤트 루프에서 소모한다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 err="1"/>
              <a:t>mainloop</a:t>
            </a:r>
            <a:r>
              <a:rPr lang="en-US" altLang="ko-KR" dirty="0"/>
              <a:t>()</a:t>
            </a:r>
            <a:r>
              <a:rPr lang="ko-KR" altLang="en-US" dirty="0"/>
              <a:t>에서 이벤트를 기다리면서 반복 루프를 실행한다</a:t>
            </a:r>
            <a:r>
              <a:rPr lang="en-US" altLang="ko-KR" dirty="0"/>
              <a:t>. </a:t>
            </a:r>
            <a:r>
              <a:rPr lang="ko-KR" altLang="en-US" dirty="0"/>
              <a:t>이것을 이벤트</a:t>
            </a:r>
            <a:r>
              <a:rPr lang="en-US" altLang="ko-KR" dirty="0"/>
              <a:t>-</a:t>
            </a:r>
            <a:r>
              <a:rPr lang="ko-KR" altLang="en-US" dirty="0"/>
              <a:t>구동 방식이라고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키보드의 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눌러도 이벤트가 발생하고 마우스 버튼을 눌러도 이벤트가 발생한다</a:t>
            </a:r>
            <a:r>
              <a:rPr lang="en-US" altLang="ko-KR" dirty="0" smtClean="0"/>
              <a:t>. </a:t>
            </a:r>
            <a:r>
              <a:rPr lang="en-US" altLang="ko-KR" dirty="0" err="1"/>
              <a:t>tkinter</a:t>
            </a:r>
            <a:r>
              <a:rPr lang="ko-KR" altLang="en-US" dirty="0"/>
              <a:t>는 이벤트를 처리하는 강력한 </a:t>
            </a:r>
            <a:r>
              <a:rPr lang="ko-KR" altLang="en-US" dirty="0" err="1"/>
              <a:t>메카니즘을</a:t>
            </a:r>
            <a:r>
              <a:rPr lang="ko-KR" altLang="en-US" dirty="0"/>
              <a:t> 가지고 있다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888CA-3B69-25AD-053C-17552EDD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11" y="2767386"/>
            <a:ext cx="2365189" cy="1198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DC6C6D-4487-7EEC-01B4-663F30771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05" y="5041899"/>
            <a:ext cx="4167095" cy="9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 </a:t>
            </a:r>
            <a:r>
              <a:rPr lang="ko-KR" altLang="en-US" dirty="0" smtClean="0"/>
              <a:t>처리</a:t>
            </a:r>
            <a:r>
              <a:rPr lang="en-US" altLang="ko-KR" dirty="0"/>
              <a:t>. p398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480510"/>
            <a:ext cx="8229600" cy="264147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root.geometry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("600x200")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callback(event):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마우스 이벤트 발생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("&lt;Button-1&gt;", callback)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65700" y="4892630"/>
            <a:ext cx="3098800" cy="5755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32 44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마우스 이벤트 발생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6 52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마우스 이벤트 발생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390634224" descr="EMB000049bc37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20" y="2826717"/>
            <a:ext cx="2159737" cy="83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1DAD181-2E04-E3EF-A978-FE29920A8DC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루트 윈도우에서 마우스 버튼을 누르면 콘솔에 </a:t>
            </a:r>
            <a:r>
              <a:rPr lang="en-US" altLang="ko-KR" dirty="0" smtClean="0"/>
              <a:t>“32 44</a:t>
            </a:r>
            <a:r>
              <a:rPr lang="ko-KR" altLang="en-US" dirty="0" smtClean="0"/>
              <a:t>에서 마우스 이벤트 발생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과 같은 메시지를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28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smtClean="0"/>
              <a:t>지정자</a:t>
            </a:r>
            <a:r>
              <a:rPr lang="en-US" altLang="ko-KR" dirty="0" smtClean="0"/>
              <a:t>. p399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57D61C-9BDE-B8D4-281A-C405AB67267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7867" y="1600200"/>
            <a:ext cx="7843216" cy="4495800"/>
          </a:xfrm>
        </p:spPr>
      </p:pic>
    </p:spTree>
    <p:extLst>
      <p:ext uri="{BB962C8B-B14F-4D97-AF65-F5344CB8AC3E}">
        <p14:creationId xmlns:p14="http://schemas.microsoft.com/office/powerpoint/2010/main" val="4334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Hello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p377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smtClean="0"/>
              <a:t>“Hello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라는 레이블만 가지는 윈도우를 </a:t>
            </a:r>
            <a:r>
              <a:rPr lang="ko-KR" altLang="en-US" dirty="0"/>
              <a:t>생성해보자</a:t>
            </a:r>
          </a:p>
        </p:txBody>
      </p:sp>
      <p:pic>
        <p:nvPicPr>
          <p:cNvPr id="2049" name="_x239759688">
            <a:extLst>
              <a:ext uri="{FF2B5EF4-FFF2-40B4-BE49-F238E27FC236}">
                <a16:creationId xmlns:a16="http://schemas.microsoft.com/office/drawing/2014/main" id="{9BBDFE02-FCA6-2D35-91A5-6F7BEB55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553" y="2132106"/>
            <a:ext cx="4598147" cy="120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2648" y="3589872"/>
            <a:ext cx="7794752" cy="20616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			#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모듈을 포함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루트 윈도우를 생성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root.geometry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("500x200") 		#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윈도우 크기를 설정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Label(root, text="Hello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레이블 위젯을 생성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레이블 위젯을 윈도우에 배치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윈도우가 사용자 동작을 대기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/>
              <a:t>마우스로 도형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p399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AAC548-3D00-70D1-9FC6-181301DCAE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마우스 왼쪽 버튼을 누르면 사각형이 그려지고 오른쪽 버튼을 누르면 원이 그려지는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원의 크기와 사각형의 크기는 난수로 결정된다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E9706-2BBB-539B-2862-18950F99862A}"/>
              </a:ext>
            </a:extLst>
          </p:cNvPr>
          <p:cNvSpPr txBox="1"/>
          <p:nvPr/>
        </p:nvSpPr>
        <p:spPr>
          <a:xfrm>
            <a:off x="612648" y="2726186"/>
            <a:ext cx="7959852" cy="37508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drawRect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(e):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canvas.create_rectangle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e.x+random.randint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(10, 100),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e.y+random.randint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(5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100), width=3,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="blue")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(e):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e.x+random.randint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(10, 100),  	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e.y+random.randint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(5, 100), width=3, outline="red")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("&lt;Button-1&gt;",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drawRect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("&lt;Button-3&gt;",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drawCircle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3313" name="_x239718864">
            <a:extLst>
              <a:ext uri="{FF2B5EF4-FFF2-40B4-BE49-F238E27FC236}">
                <a16:creationId xmlns:a16="http://schemas.microsoft.com/office/drawing/2014/main" id="{E7A1DFEB-3B27-EA39-DA37-B88A8574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371" y="2527973"/>
            <a:ext cx="2466359" cy="102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키보드 이벤트</a:t>
            </a:r>
            <a:r>
              <a:rPr lang="en-US" altLang="ko-KR" dirty="0" smtClean="0"/>
              <a:t>. p399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AAC548-3D00-70D1-9FC6-181301DCAE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smtClean="0"/>
              <a:t>교재에 없는 </a:t>
            </a:r>
            <a:r>
              <a:rPr lang="ko-KR" altLang="en-US" dirty="0" smtClean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키보드 이벤트를 처리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E9706-2BBB-539B-2862-18950F99862A}"/>
              </a:ext>
            </a:extLst>
          </p:cNvPr>
          <p:cNvSpPr txBox="1"/>
          <p:nvPr/>
        </p:nvSpPr>
        <p:spPr>
          <a:xfrm>
            <a:off x="612648" y="2116586"/>
            <a:ext cx="8229600" cy="425881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key(event):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event.char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),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callback(event):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frame.focus_set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마우스 이벤트 발생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frame = Frame(window, width=200, height=100, background="yellow")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frame.bind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("&lt;Key&gt;", key)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frame.bind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("&lt;Button-1&gt;", callback)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frame.pack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30" y="2413406"/>
            <a:ext cx="1469376" cy="930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69571" y="4771790"/>
            <a:ext cx="3363918" cy="190043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168 62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마우스 이벤트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발생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'a'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'2'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'-'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'/'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'g'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눌렸습니다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 err="1"/>
              <a:t>그림판</a:t>
            </a:r>
            <a:r>
              <a:rPr lang="en-US" altLang="ko-KR" dirty="0"/>
              <a:t> </a:t>
            </a:r>
            <a:r>
              <a:rPr lang="ko-KR" altLang="en-US" dirty="0"/>
              <a:t>프로그램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p401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3529BC-D324-D701-B13C-F9A36F5223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캔버스에서는 </a:t>
            </a:r>
            <a:r>
              <a:rPr lang="en-US" altLang="ko-KR" dirty="0"/>
              <a:t>2</a:t>
            </a:r>
            <a:r>
              <a:rPr lang="ko-KR" altLang="en-US" dirty="0"/>
              <a:t>개의 이벤트를 처리한다</a:t>
            </a:r>
            <a:r>
              <a:rPr lang="en-US" altLang="ko-KR" dirty="0"/>
              <a:t>. </a:t>
            </a:r>
            <a:r>
              <a:rPr lang="ko-KR" altLang="en-US" dirty="0"/>
              <a:t>첫 번째는 </a:t>
            </a:r>
            <a:r>
              <a:rPr lang="en-US" altLang="ko-KR" dirty="0"/>
              <a:t>"&lt;B1-Motion&gt;"</a:t>
            </a:r>
            <a:r>
              <a:rPr lang="ko-KR" altLang="en-US" dirty="0"/>
              <a:t>으로 왼쪽 버튼을 누른 채로 움직이면 발생하는 이벤트이다</a:t>
            </a:r>
            <a:r>
              <a:rPr lang="en-US" altLang="ko-KR" dirty="0"/>
              <a:t>. </a:t>
            </a:r>
            <a:r>
              <a:rPr lang="ko-KR" altLang="en-US" dirty="0"/>
              <a:t>두 번째는 </a:t>
            </a:r>
            <a:r>
              <a:rPr lang="en-US" altLang="ko-KR" dirty="0"/>
              <a:t>"&lt;ButtonRelease-1&gt;"</a:t>
            </a:r>
            <a:r>
              <a:rPr lang="ko-KR" altLang="en-US" dirty="0"/>
              <a:t>로 버튼을 놓았을 때 발생하는 이벤트이다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2648" y="2772613"/>
            <a:ext cx="8023352" cy="353928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paint(event):	#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이전 점과 현재 점 사이를 직선으로 연결한다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global mode,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old_y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fill_color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canvas.create_line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capstyle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=ROUND, width=10, fill=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fill_color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old_y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event.y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	</a:t>
            </a:r>
          </a:p>
        </p:txBody>
      </p:sp>
      <p:pic>
        <p:nvPicPr>
          <p:cNvPr id="14337" name="_x239769696">
            <a:extLst>
              <a:ext uri="{FF2B5EF4-FFF2-40B4-BE49-F238E27FC236}">
                <a16:creationId xmlns:a16="http://schemas.microsoft.com/office/drawing/2014/main" id="{D84FC41B-25D5-7E84-D7C7-79EA5A65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970" y="3947565"/>
            <a:ext cx="1502930" cy="10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3B779-DFEA-53C0-D0D0-CADEFAC3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</a:t>
            </a:r>
            <a:r>
              <a:rPr lang="en-US" altLang="ko-KR" dirty="0" smtClean="0"/>
              <a:t>. p403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213A9-5511-1CC9-ED26-3DE301D1C3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74548" y="1567329"/>
            <a:ext cx="8153400" cy="4495800"/>
          </a:xfrm>
        </p:spPr>
        <p:txBody>
          <a:bodyPr/>
          <a:lstStyle/>
          <a:p>
            <a:r>
              <a:rPr lang="ko-KR" altLang="en-US" dirty="0"/>
              <a:t>제일 먼저 루트 윈도우에 메뉴바를 생성한다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메뉴바</a:t>
            </a:r>
            <a:r>
              <a:rPr lang="ko-KR" altLang="en-US" dirty="0" smtClean="0"/>
              <a:t> </a:t>
            </a:r>
            <a:r>
              <a:rPr lang="ko-KR" altLang="en-US" dirty="0"/>
              <a:t>아래에 다시 메뉴 객체를 생성하고 메뉴 객체에 메뉴 항목들을 </a:t>
            </a:r>
            <a:r>
              <a:rPr lang="en-US" altLang="ko-KR" dirty="0" err="1"/>
              <a:t>add_command</a:t>
            </a:r>
            <a:r>
              <a:rPr lang="en-US" altLang="ko-KR" dirty="0"/>
              <a:t>() </a:t>
            </a:r>
            <a:r>
              <a:rPr lang="ko-KR" altLang="en-US" dirty="0"/>
              <a:t>함수를 호출하여서 추가한다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9014-FDD3-0048-60F0-6EB19F85797C}"/>
              </a:ext>
            </a:extLst>
          </p:cNvPr>
          <p:cNvSpPr txBox="1"/>
          <p:nvPr/>
        </p:nvSpPr>
        <p:spPr>
          <a:xfrm>
            <a:off x="574548" y="2734293"/>
            <a:ext cx="8048752" cy="396228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root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def callback():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메뉴가 선택되었음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Menu(root)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Menu(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tearoff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(label="New", command=callback)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(label="Open", command=callback)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filemenu.add_separator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(label="Exit", command=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root.quit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(label="File", menu=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root.config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(menu=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5361" name="_x239741184">
            <a:extLst>
              <a:ext uri="{FF2B5EF4-FFF2-40B4-BE49-F238E27FC236}">
                <a16:creationId xmlns:a16="http://schemas.microsoft.com/office/drawing/2014/main" id="{900459BB-1A39-8AC4-B515-582CCAA4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91" y="2889683"/>
            <a:ext cx="1147109" cy="14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F7FBE-9B1C-810C-45BA-494FF295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대화 </a:t>
            </a:r>
            <a:r>
              <a:rPr lang="ko-KR" altLang="en-US" dirty="0" smtClean="0"/>
              <a:t>상자</a:t>
            </a:r>
            <a:r>
              <a:rPr lang="en-US" altLang="ko-KR" dirty="0" smtClean="0"/>
              <a:t>. p403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0BF3F6-D926-9545-99C1-A38273F442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93875" y="1783983"/>
            <a:ext cx="5335216" cy="2368918"/>
          </a:xfrm>
        </p:spPr>
      </p:pic>
    </p:spTree>
    <p:extLst>
      <p:ext uri="{BB962C8B-B14F-4D97-AF65-F5344CB8AC3E}">
        <p14:creationId xmlns:p14="http://schemas.microsoft.com/office/powerpoint/2010/main" val="27901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3B779-DFEA-53C0-D0D0-CADEFAC3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열기 대화 </a:t>
            </a:r>
            <a:r>
              <a:rPr lang="ko-KR" altLang="en-US" dirty="0" smtClean="0"/>
              <a:t>상자</a:t>
            </a:r>
            <a:r>
              <a:rPr lang="en-US" altLang="ko-KR" dirty="0"/>
              <a:t>. </a:t>
            </a:r>
            <a:r>
              <a:rPr lang="en-US" altLang="ko-KR" dirty="0" smtClean="0"/>
              <a:t>p404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9014-FDD3-0048-60F0-6EB19F85797C}"/>
              </a:ext>
            </a:extLst>
          </p:cNvPr>
          <p:cNvSpPr txBox="1"/>
          <p:nvPr/>
        </p:nvSpPr>
        <p:spPr>
          <a:xfrm>
            <a:off x="574548" y="1672665"/>
            <a:ext cx="8229600" cy="49440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filedialog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FileOpen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filename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filedialog.askopenfilename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(parent=root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filetypes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=(("JPG files", "*.jpg"),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("all files", "*.*")))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print(filename)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Menu(root)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Menu(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tearoff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(label="New")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FileOpen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filemenu.add_separator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(label="Exit", command=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root.quit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(label="File", menu=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root.config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(menu=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77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90CBF-3146-CA5A-5DA5-970558D7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그리기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p404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8C7C9-1AF5-8629-E302-4A257D96DD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메뉴와 파일 열기 대화 상자를 이용하여서 이미지를 하나 </a:t>
            </a:r>
            <a:r>
              <a:rPr lang="ko-KR" altLang="en-US" dirty="0" smtClean="0"/>
              <a:t>선택하여 </a:t>
            </a:r>
            <a:r>
              <a:rPr lang="ko-KR" altLang="en-US" dirty="0"/>
              <a:t>화면에 그리는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99014-FDD3-0048-60F0-6EB19F85797C}"/>
              </a:ext>
            </a:extLst>
          </p:cNvPr>
          <p:cNvSpPr txBox="1"/>
          <p:nvPr/>
        </p:nvSpPr>
        <p:spPr>
          <a:xfrm>
            <a:off x="612648" y="2380131"/>
            <a:ext cx="8153400" cy="424927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filedialog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FileOpen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filename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filedialog.askopenfilename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(parent=root,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filetypes=(("PNG files", "*.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"),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("all files", "*.*")))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(file=filename)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(20, 20, anchor=NW, image=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canvas = Canvas(root,  width=500, height=150)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None	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이미지 객체를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가르키는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변수가 미리 생성되어 있어야 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Menu(root)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Menu(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tearoff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=0)</a:t>
            </a:r>
          </a:p>
          <a:p>
            <a:pPr latinLnBrk="1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atinLnBrk="1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DAB7E1-CCAD-C93B-DA6D-2DE1A12B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097" y="2644130"/>
            <a:ext cx="4617816" cy="26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D43D-68C1-4EA8-0DFB-45D92A9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. p406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F11B1-2A42-96C1-2BB4-618B8012B5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이용하여 애니메이션을 작성하려면 일정한 시간 간격으로 조금씩 달라지는 그림을 화면에 그리면 된다</a:t>
            </a:r>
            <a:r>
              <a:rPr lang="en-US" altLang="ko-KR" dirty="0"/>
              <a:t>. </a:t>
            </a:r>
            <a:r>
              <a:rPr lang="ko-KR" altLang="en-US" dirty="0"/>
              <a:t>예를 들어서 원이 화면에서 반사되면서 움직이는 애니메이션을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D2699-334E-D3D6-E4AE-90072F85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78" y="2842703"/>
            <a:ext cx="4799022" cy="16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5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D43D-68C1-4EA8-0DFB-45D92A9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 </a:t>
            </a:r>
            <a:r>
              <a:rPr lang="en-US" altLang="ko-KR" dirty="0"/>
              <a:t>TIC-TAC-TOE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 p407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D43D-68C1-4EA8-0DFB-45D92A9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p409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smtClean="0"/>
              <a:t>위젯들</a:t>
            </a:r>
            <a:r>
              <a:rPr lang="en-US" altLang="ko-KR" dirty="0" smtClean="0"/>
              <a:t>. p378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위젯들을 </a:t>
            </a:r>
            <a:r>
              <a:rPr lang="ko-KR" altLang="en-US" dirty="0"/>
              <a:t>이용하여 사용자가 프로그램과 상호 작용한다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72A5D-2D8A-B513-6944-D1970C8A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097060"/>
            <a:ext cx="7817224" cy="226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3D43D-68C1-4EA8-0DFB-45D92A91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Programming. p411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7389B-15DE-64EA-5D01-AFBE2F5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레이블 위젯</a:t>
            </a:r>
            <a:r>
              <a:rPr lang="en-US" altLang="ko-KR" dirty="0" smtClean="0"/>
              <a:t>. p379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2ADDF-20D3-372C-9FBA-3D6B9CCD1A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레이블 </a:t>
            </a:r>
            <a:r>
              <a:rPr lang="ko-KR" altLang="en-US" dirty="0" smtClean="0"/>
              <a:t>위젯의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text: </a:t>
            </a:r>
            <a:r>
              <a:rPr lang="ko-KR" altLang="en-US" dirty="0"/>
              <a:t>출력할 텍스트이다</a:t>
            </a:r>
            <a:r>
              <a:rPr lang="en-US" altLang="ko-KR" dirty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font: </a:t>
            </a:r>
            <a:r>
              <a:rPr lang="ko-KR" altLang="en-US" dirty="0"/>
              <a:t>사용하는 폰트와 크기를 지정할 수 있다</a:t>
            </a:r>
            <a:r>
              <a:rPr lang="en-US" altLang="ko-KR" dirty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/>
              <a:t>fg</a:t>
            </a:r>
            <a:r>
              <a:rPr lang="en-US" altLang="ko-KR" dirty="0"/>
              <a:t>: foreground</a:t>
            </a:r>
            <a:r>
              <a:rPr lang="ko-KR" altLang="en-US" dirty="0"/>
              <a:t>의 약자로 </a:t>
            </a:r>
            <a:r>
              <a:rPr lang="ko-KR" altLang="en-US" dirty="0" err="1"/>
              <a:t>전경색</a:t>
            </a:r>
            <a:r>
              <a:rPr lang="en-US" altLang="ko-KR" dirty="0"/>
              <a:t>(</a:t>
            </a:r>
            <a:r>
              <a:rPr lang="ko-KR" altLang="en-US" dirty="0" err="1"/>
              <a:t>글자색</a:t>
            </a:r>
            <a:r>
              <a:rPr lang="en-US" altLang="ko-KR" dirty="0"/>
              <a:t>)</a:t>
            </a:r>
            <a:r>
              <a:rPr lang="ko-KR" altLang="en-US" dirty="0"/>
              <a:t>을 의미한다</a:t>
            </a:r>
            <a:r>
              <a:rPr lang="en-US" altLang="ko-KR" dirty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 err="1"/>
              <a:t>bg</a:t>
            </a:r>
            <a:r>
              <a:rPr lang="en-US" altLang="ko-KR" dirty="0"/>
              <a:t>: background</a:t>
            </a:r>
            <a:r>
              <a:rPr lang="ko-KR" altLang="en-US" dirty="0"/>
              <a:t>의 약자로서 배경색을 의미한다</a:t>
            </a:r>
            <a:r>
              <a:rPr lang="en-US" altLang="ko-KR" dirty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dirty="0"/>
              <a:t>width, height: </a:t>
            </a:r>
            <a:r>
              <a:rPr lang="ko-KR" altLang="en-US" dirty="0"/>
              <a:t>위젯의 폭과 높이이다</a:t>
            </a:r>
            <a:r>
              <a:rPr lang="en-US" altLang="ko-KR" dirty="0"/>
              <a:t>. </a:t>
            </a:r>
            <a:r>
              <a:rPr lang="ko-KR" altLang="en-US" dirty="0" smtClean="0"/>
              <a:t>단위는 </a:t>
            </a:r>
            <a:r>
              <a:rPr lang="ko-KR" altLang="en-US" dirty="0"/>
              <a:t>글자 개수이다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1548" y="4051804"/>
            <a:ext cx="7820152" cy="212039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				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label1 = Label(root,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?", </a:t>
            </a:r>
            <a:r>
              <a:rPr lang="en-US" altLang="ko-K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="yellow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="blue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", width=80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height=2)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label2 = Label(root,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파이썬을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공부합니다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.", font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궁서체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32))</a:t>
            </a:r>
          </a:p>
          <a:p>
            <a:pPr latinLnBrk="1"/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label1.pack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label2.pack()					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_x239725632">
            <a:extLst>
              <a:ext uri="{FF2B5EF4-FFF2-40B4-BE49-F238E27FC236}">
                <a16:creationId xmlns:a16="http://schemas.microsoft.com/office/drawing/2014/main" id="{1865C7A7-C092-97A2-004D-20E3BFF5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5672031"/>
            <a:ext cx="3288873" cy="67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329BD-85FC-2C33-0F1C-F9F9534B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. p380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8AA0E-8847-9D8A-4EDC-B615D14C10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264652" cy="4495800"/>
          </a:xfrm>
        </p:spPr>
        <p:txBody>
          <a:bodyPr/>
          <a:lstStyle/>
          <a:p>
            <a:r>
              <a:rPr lang="ko-KR" altLang="en-US" dirty="0" smtClean="0"/>
              <a:t>버튼에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ko-KR" altLang="en-US" dirty="0"/>
              <a:t>이벤트를 처리하는 함수를 붙일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이벤트가 발생했을 </a:t>
            </a:r>
            <a:r>
              <a:rPr lang="ko-KR" altLang="en-US" dirty="0"/>
              <a:t>때 호출되는 </a:t>
            </a:r>
            <a:r>
              <a:rPr lang="ko-KR" altLang="en-US" dirty="0" smtClean="0"/>
              <a:t>함수를 </a:t>
            </a:r>
            <a:r>
              <a:rPr lang="ko-KR" altLang="en-US" dirty="0"/>
              <a:t>콜백함수</a:t>
            </a:r>
            <a:r>
              <a:rPr lang="en-US" altLang="ko-KR" dirty="0"/>
              <a:t>(callback function), </a:t>
            </a:r>
            <a:r>
              <a:rPr lang="ko-KR" altLang="en-US" dirty="0"/>
              <a:t>또는 </a:t>
            </a:r>
            <a:r>
              <a:rPr lang="ko-KR" altLang="en-US" dirty="0" err="1"/>
              <a:t>핸들러</a:t>
            </a:r>
            <a:r>
              <a:rPr lang="en-US" altLang="ko-KR" dirty="0"/>
              <a:t>(handler)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키워드에 함수의 이름을 전달한다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3416803"/>
            <a:ext cx="7947152" cy="30601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				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["text"] =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버튼이 클릭됨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 = Button(root,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!", command=process)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 = Label(root,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버튼 클릭 안됨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_x239757888">
            <a:extLst>
              <a:ext uri="{FF2B5EF4-FFF2-40B4-BE49-F238E27FC236}">
                <a16:creationId xmlns:a16="http://schemas.microsoft.com/office/drawing/2014/main" id="{02B53D17-DCD0-E31D-2E1D-21B806A9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01" y="5902034"/>
            <a:ext cx="2436299" cy="7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F2C8C-7817-9944-57AD-EDA85AB7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75" y="2760875"/>
            <a:ext cx="4955726" cy="6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엔트리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. p380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3389D-5058-7E85-C978-AEF2BF1F84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엔트리</a:t>
            </a:r>
            <a:r>
              <a:rPr lang="en-US" altLang="ko-KR" dirty="0"/>
              <a:t>(Entry) </a:t>
            </a:r>
            <a:r>
              <a:rPr lang="ko-KR" altLang="en-US" dirty="0" smtClean="0"/>
              <a:t>위젯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</a:t>
            </a:r>
            <a:r>
              <a:rPr lang="ko-KR" altLang="en-US" dirty="0"/>
              <a:t>키보드로 입력한 내용을 </a:t>
            </a:r>
            <a:r>
              <a:rPr lang="ko-KR" altLang="en-US" dirty="0" smtClean="0"/>
              <a:t>전달</a:t>
            </a:r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사용자의 </a:t>
            </a:r>
            <a:r>
              <a:rPr lang="ko-KR" altLang="en-US" dirty="0"/>
              <a:t>입력을 </a:t>
            </a:r>
            <a:r>
              <a:rPr lang="ko-KR" altLang="en-US" dirty="0" smtClean="0"/>
              <a:t>가져온다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delete() : </a:t>
            </a:r>
            <a:r>
              <a:rPr lang="ko-KR" altLang="en-US" dirty="0" smtClean="0"/>
              <a:t>사용자의 </a:t>
            </a:r>
            <a:r>
              <a:rPr lang="ko-KR" altLang="en-US" dirty="0"/>
              <a:t>입력을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insert() : </a:t>
            </a:r>
            <a:r>
              <a:rPr lang="ko-KR" altLang="en-US" dirty="0" smtClean="0"/>
              <a:t>중간에 </a:t>
            </a:r>
            <a:r>
              <a:rPr lang="ko-KR" altLang="en-US" dirty="0"/>
              <a:t>텍스트를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261554-4A58-E41C-2DFB-3B202F2D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2648" y="3206078"/>
            <a:ext cx="8229600" cy="347412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				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["text"]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entry.get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()+"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입력됨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entry = Entry(root,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="black",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="yellow", width=20)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entry.pack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				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 = Button(root,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입력 후 클릭하세요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!", command=process)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 = Label(root,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아무 것도 입력 안됨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</a:p>
        </p:txBody>
      </p:sp>
      <p:pic>
        <p:nvPicPr>
          <p:cNvPr id="5121" name="_x239754288">
            <a:extLst>
              <a:ext uri="{FF2B5EF4-FFF2-40B4-BE49-F238E27FC236}">
                <a16:creationId xmlns:a16="http://schemas.microsoft.com/office/drawing/2014/main" id="{6692528E-8650-C7F8-B444-D33083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031790"/>
            <a:ext cx="2606548" cy="85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체크 버튼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. p381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636127"/>
            <a:ext cx="8010652" cy="378559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root = Tk()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 process():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var1.get() == 1: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label["text"] =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체크 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선택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else: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label["text"] = 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체크 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#1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선택 해제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var1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IntVar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Checkbutton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(root,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햄버거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variable=var1, command=process).pack()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label = Label(root,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선택 안됨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label.pack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root.mainloop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261554-4A58-E41C-2DFB-3B202F2D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39723688">
            <a:extLst>
              <a:ext uri="{FF2B5EF4-FFF2-40B4-BE49-F238E27FC236}">
                <a16:creationId xmlns:a16="http://schemas.microsoft.com/office/drawing/2014/main" id="{C4549396-94A1-5270-54B3-87962B1F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30" y="5844806"/>
            <a:ext cx="2340370" cy="71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BA3389D-5058-7E85-C978-AEF2BF1F84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체크 버튼에 변수를 연결해야 하며 </a:t>
            </a:r>
            <a:r>
              <a:rPr lang="en-US" altLang="ko-KR" dirty="0" err="1" smtClean="0"/>
              <a:t>IntVar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호출해서 정수형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동적으로 생성한다</a:t>
            </a:r>
            <a:r>
              <a:rPr lang="en-US" altLang="ko-KR" dirty="0" smtClean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ko-KR" altLang="en-US" dirty="0"/>
              <a:t>뒷면</a:t>
            </a:r>
            <a:r>
              <a:rPr lang="en-US" altLang="ko-KR" dirty="0" smtClean="0"/>
              <a:t>).   </a:t>
            </a:r>
            <a:r>
              <a:rPr lang="ko-KR" altLang="en-US" dirty="0" smtClean="0"/>
              <a:t>이 변수에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반환되면 체크된 상태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5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체크 버튼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. p381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7261554-4A58-E41C-2DFB-3B202F2D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CBA3389D-5058-7E85-C978-AEF2BF1F84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에서는 </a:t>
            </a:r>
            <a:r>
              <a:rPr lang="ko-KR" altLang="en-US" dirty="0" err="1" smtClean="0"/>
              <a:t>변수선언시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일반코딩하듯</a:t>
            </a:r>
            <a:r>
              <a:rPr lang="ko-KR" altLang="en-US" dirty="0" smtClean="0"/>
              <a:t> 변수 선언을 하면 에러가 발생한다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Tkinter</a:t>
            </a:r>
            <a:r>
              <a:rPr lang="ko-KR" altLang="en-US" dirty="0" smtClean="0"/>
              <a:t>에서 제공하는 함수를 사용해서 선언해야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StringVar</a:t>
            </a:r>
            <a:r>
              <a:rPr lang="en-US" altLang="ko-KR" dirty="0" smtClean="0"/>
              <a:t> : string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정수 변수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DoubleVar</a:t>
            </a:r>
            <a:r>
              <a:rPr lang="en-US" altLang="ko-KR" dirty="0" smtClean="0"/>
              <a:t> : </a:t>
            </a:r>
            <a:r>
              <a:rPr lang="ko-KR" altLang="en-US" dirty="0"/>
              <a:t>실</a:t>
            </a:r>
            <a:r>
              <a:rPr lang="ko-KR" altLang="en-US" dirty="0" smtClean="0"/>
              <a:t>수 변수 선언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BooleanVar</a:t>
            </a:r>
            <a:r>
              <a:rPr lang="en-US" altLang="ko-KR" dirty="0" smtClean="0"/>
              <a:t> : True, False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5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3787</TotalTime>
  <Words>2704</Words>
  <Application>Microsoft Office PowerPoint</Application>
  <PresentationFormat>화면 슬라이드 쇼(4:3)</PresentationFormat>
  <Paragraphs>453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HY얕은샘물M</vt:lpstr>
      <vt:lpstr>굴림</vt:lpstr>
      <vt:lpstr>Arial</vt:lpstr>
      <vt:lpstr>Tw Cen MT</vt:lpstr>
      <vt:lpstr>Wingdings</vt:lpstr>
      <vt:lpstr>가을</vt:lpstr>
      <vt:lpstr>11장 tkinter를 이용한 gui 프로그래밍</vt:lpstr>
      <vt:lpstr>tkinter 시작하기. p377</vt:lpstr>
      <vt:lpstr>Hello tkinter 프로그램. p377</vt:lpstr>
      <vt:lpstr>기본 위젯들. p378</vt:lpstr>
      <vt:lpstr>레이블 위젯. p379</vt:lpstr>
      <vt:lpstr>버튼 위젯. p380</vt:lpstr>
      <vt:lpstr> 엔트리 위젯. p380</vt:lpstr>
      <vt:lpstr> 체크 버튼 위젯. p381</vt:lpstr>
      <vt:lpstr> 체크 버튼 위젯. p381</vt:lpstr>
      <vt:lpstr>라디오 버튼 위젯. p382</vt:lpstr>
      <vt:lpstr>위젯의 속성 변경. p382</vt:lpstr>
      <vt:lpstr>배치 관리자. p383</vt:lpstr>
      <vt:lpstr>압축 배치 관리자. p384</vt:lpstr>
      <vt:lpstr>격자 배치 관리자. p384</vt:lpstr>
      <vt:lpstr>절대 위치 배치 관리자. p385</vt:lpstr>
      <vt:lpstr>여러 배치 관리자 혼용하기. p386</vt:lpstr>
      <vt:lpstr>Lab 카운터 만들기. p387</vt:lpstr>
      <vt:lpstr>Lab 온도 변환기. p388 </vt:lpstr>
      <vt:lpstr>Lab 숫자 추측 게임. p389</vt:lpstr>
      <vt:lpstr>Lab 계산기 프로그램. p391</vt:lpstr>
      <vt:lpstr>화면에 그림 그리기. p393</vt:lpstr>
      <vt:lpstr>기초 도형 그리기. p393</vt:lpstr>
      <vt:lpstr>기초 도형 그리기. p394</vt:lpstr>
      <vt:lpstr>이미지 표시하기. p394</vt:lpstr>
      <vt:lpstr>도형 관리. p395</vt:lpstr>
      <vt:lpstr>Lab: 도형 그리기. p396</vt:lpstr>
      <vt:lpstr>마우스 이벤트 처리. p398</vt:lpstr>
      <vt:lpstr>마우스 이벤트 처리. p398</vt:lpstr>
      <vt:lpstr>이벤트 지정자. p399</vt:lpstr>
      <vt:lpstr>Example 마우스로 도형 그리기. p399</vt:lpstr>
      <vt:lpstr>Example 키보드 이벤트. p399</vt:lpstr>
      <vt:lpstr>Lab 그림판 프로그램 만들기. p401</vt:lpstr>
      <vt:lpstr>메뉴. p403</vt:lpstr>
      <vt:lpstr>파일 열기 대화 상자. p403</vt:lpstr>
      <vt:lpstr>파일 열기 대화 상자. p404</vt:lpstr>
      <vt:lpstr>이미지 그리기 프로그램. p404</vt:lpstr>
      <vt:lpstr>Mini Project 애니메이션. p406</vt:lpstr>
      <vt:lpstr>Mini Project TIC-TAC-TOE 게임. p407</vt:lpstr>
      <vt:lpstr>연습문제. p409</vt:lpstr>
      <vt:lpstr>Programming. p411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982</cp:revision>
  <dcterms:created xsi:type="dcterms:W3CDTF">2007-06-29T06:43:39Z</dcterms:created>
  <dcterms:modified xsi:type="dcterms:W3CDTF">2023-01-16T03:22:04Z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