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45"/>
  </p:notesMasterIdLst>
  <p:handoutMasterIdLst>
    <p:handoutMasterId r:id="rId46"/>
  </p:handoutMasterIdLst>
  <p:sldIdLst>
    <p:sldId id="610" r:id="rId2"/>
    <p:sldId id="536" r:id="rId3"/>
    <p:sldId id="537" r:id="rId4"/>
    <p:sldId id="538" r:id="rId5"/>
    <p:sldId id="539" r:id="rId6"/>
    <p:sldId id="540" r:id="rId7"/>
    <p:sldId id="543" r:id="rId8"/>
    <p:sldId id="544" r:id="rId9"/>
    <p:sldId id="545" r:id="rId10"/>
    <p:sldId id="546" r:id="rId11"/>
    <p:sldId id="548" r:id="rId12"/>
    <p:sldId id="628" r:id="rId13"/>
    <p:sldId id="550" r:id="rId14"/>
    <p:sldId id="552" r:id="rId15"/>
    <p:sldId id="629" r:id="rId16"/>
    <p:sldId id="556" r:id="rId17"/>
    <p:sldId id="558" r:id="rId18"/>
    <p:sldId id="560" r:id="rId19"/>
    <p:sldId id="562" r:id="rId20"/>
    <p:sldId id="563" r:id="rId21"/>
    <p:sldId id="614" r:id="rId22"/>
    <p:sldId id="617" r:id="rId23"/>
    <p:sldId id="564" r:id="rId24"/>
    <p:sldId id="565" r:id="rId25"/>
    <p:sldId id="567" r:id="rId26"/>
    <p:sldId id="568" r:id="rId27"/>
    <p:sldId id="569" r:id="rId28"/>
    <p:sldId id="572" r:id="rId29"/>
    <p:sldId id="574" r:id="rId30"/>
    <p:sldId id="575" r:id="rId31"/>
    <p:sldId id="578" r:id="rId32"/>
    <p:sldId id="579" r:id="rId33"/>
    <p:sldId id="620" r:id="rId34"/>
    <p:sldId id="622" r:id="rId35"/>
    <p:sldId id="624" r:id="rId36"/>
    <p:sldId id="630" r:id="rId37"/>
    <p:sldId id="631" r:id="rId38"/>
    <p:sldId id="625" r:id="rId39"/>
    <p:sldId id="627" r:id="rId40"/>
    <p:sldId id="632" r:id="rId41"/>
    <p:sldId id="633" r:id="rId42"/>
    <p:sldId id="635" r:id="rId43"/>
    <p:sldId id="636" r:id="rId44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008000"/>
    <a:srgbClr val="CCFFFF"/>
    <a:srgbClr val="FFFFCC"/>
    <a:srgbClr val="CCCC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3514" autoAdjust="0"/>
  </p:normalViewPr>
  <p:slideViewPr>
    <p:cSldViewPr snapToGrid="0">
      <p:cViewPr varScale="1">
        <p:scale>
          <a:sx n="75" d="100"/>
          <a:sy n="75" d="100"/>
        </p:scale>
        <p:origin x="70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873B4B9-E9AF-BF0B-8E0D-6121F67E382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" y="315696"/>
            <a:ext cx="443085" cy="79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l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0"/>
            <a:ext cx="6477000" cy="1828800"/>
          </a:xfrm>
        </p:spPr>
        <p:txBody>
          <a:bodyPr/>
          <a:lstStyle/>
          <a:p>
            <a:r>
              <a:rPr lang="en-US" altLang="ko-KR" dirty="0"/>
              <a:t>12</a:t>
            </a:r>
            <a:r>
              <a:rPr lang="ko-KR" altLang="en-US" dirty="0"/>
              <a:t>장 </a:t>
            </a:r>
            <a:r>
              <a:rPr lang="ko-KR" altLang="en-US" dirty="0" smtClean="0"/>
              <a:t>클래스와 객체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93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객체의 멤버 </a:t>
            </a:r>
            <a:r>
              <a:rPr lang="ko-KR" altLang="en-US" dirty="0" smtClean="0"/>
              <a:t>접근</a:t>
            </a:r>
            <a:r>
              <a:rPr lang="en-US" altLang="ko-KR" dirty="0" smtClean="0"/>
              <a:t>. p424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2176492"/>
            <a:ext cx="7769327" cy="25853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fr-FR" altLang="ko-KR" dirty="0"/>
              <a:t>class Counter:</a:t>
            </a:r>
          </a:p>
          <a:p>
            <a:pPr latinLnBrk="1"/>
            <a:r>
              <a:rPr lang="fr-FR" altLang="ko-KR" dirty="0"/>
              <a:t>    def __init__(self):</a:t>
            </a:r>
          </a:p>
          <a:p>
            <a:pPr latinLnBrk="1"/>
            <a:r>
              <a:rPr lang="fr-FR" altLang="ko-KR" dirty="0"/>
              <a:t>        self.count = 0</a:t>
            </a:r>
          </a:p>
          <a:p>
            <a:pPr latinLnBrk="1"/>
            <a:r>
              <a:rPr lang="fr-FR" altLang="ko-KR" dirty="0"/>
              <a:t>    def increment(self):</a:t>
            </a:r>
          </a:p>
          <a:p>
            <a:pPr latinLnBrk="1"/>
            <a:r>
              <a:rPr lang="fr-FR" altLang="ko-KR" dirty="0"/>
              <a:t>        self.count += 1</a:t>
            </a:r>
          </a:p>
          <a:p>
            <a:pPr latinLnBrk="1"/>
            <a:endParaRPr lang="fr-FR" altLang="ko-KR" dirty="0"/>
          </a:p>
          <a:p>
            <a:pPr latinLnBrk="1"/>
            <a:r>
              <a:rPr lang="fr-FR" altLang="ko-KR" dirty="0"/>
              <a:t>a = Counter()</a:t>
            </a:r>
          </a:p>
          <a:p>
            <a:pPr latinLnBrk="1"/>
            <a:r>
              <a:rPr lang="fr-FR" altLang="ko-KR" dirty="0"/>
              <a:t>a.increment()</a:t>
            </a:r>
          </a:p>
          <a:p>
            <a:pPr latinLnBrk="1"/>
            <a:r>
              <a:rPr lang="fr-FR" altLang="ko-KR" dirty="0"/>
              <a:t>print("</a:t>
            </a:r>
            <a:r>
              <a:rPr lang="ko-KR" altLang="en-US" dirty="0"/>
              <a:t>카운터의 값</a:t>
            </a:r>
            <a:r>
              <a:rPr lang="en-US" altLang="ko-KR" dirty="0"/>
              <a:t>=", </a:t>
            </a:r>
            <a:r>
              <a:rPr lang="fr-FR" altLang="ko-KR" dirty="0"/>
              <a:t>a.count)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68847" y="4577149"/>
            <a:ext cx="1774953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/>
              <a:t>카운터의 값</a:t>
            </a:r>
            <a:r>
              <a:rPr lang="en-US" altLang="ko-KR" dirty="0"/>
              <a:t>= 1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객체 이름에 점</a:t>
            </a:r>
            <a:r>
              <a:rPr lang="en-US" altLang="ko-KR" dirty="0" smtClean="0"/>
              <a:t>(.)</a:t>
            </a:r>
            <a:r>
              <a:rPr lang="ko-KR" altLang="en-US" dirty="0" smtClean="0"/>
              <a:t>을 붙이고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이름 또는 변수를 적어서 접근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34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하나의 클래스로 객체는 많이 만들 수 있다</a:t>
            </a:r>
            <a:r>
              <a:rPr lang="en-US" altLang="ko-KR" dirty="0" smtClean="0"/>
              <a:t>. p424 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1600200"/>
            <a:ext cx="7769327" cy="25853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class Counter:</a:t>
            </a:r>
          </a:p>
          <a:p>
            <a:pPr latinLnBrk="1"/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 </a:t>
            </a:r>
            <a:r>
              <a:rPr lang="en-US" altLang="ko-KR" dirty="0" err="1"/>
              <a:t>initValue</a:t>
            </a:r>
            <a:r>
              <a:rPr lang="en-US" altLang="ko-KR" dirty="0"/>
              <a:t>=0) :</a:t>
            </a:r>
          </a:p>
          <a:p>
            <a:pPr latinLnBrk="1"/>
            <a:r>
              <a:rPr lang="en-US" altLang="ko-KR" dirty="0"/>
              <a:t>        </a:t>
            </a:r>
            <a:r>
              <a:rPr lang="en-US" altLang="ko-KR" dirty="0" err="1"/>
              <a:t>self.count</a:t>
            </a:r>
            <a:r>
              <a:rPr lang="en-US" altLang="ko-KR" dirty="0"/>
              <a:t> = </a:t>
            </a:r>
            <a:r>
              <a:rPr lang="en-US" altLang="ko-KR" dirty="0" err="1"/>
              <a:t>initValue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increment(self) :</a:t>
            </a:r>
          </a:p>
          <a:p>
            <a:pPr latinLnBrk="1"/>
            <a:r>
              <a:rPr lang="en-US" altLang="ko-KR" dirty="0"/>
              <a:t>        </a:t>
            </a:r>
            <a:r>
              <a:rPr lang="en-US" altLang="ko-KR" dirty="0" err="1"/>
              <a:t>self.count</a:t>
            </a:r>
            <a:r>
              <a:rPr lang="en-US" altLang="ko-KR" dirty="0"/>
              <a:t> += 1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a = Counter(0)		# </a:t>
            </a:r>
            <a:r>
              <a:rPr lang="ko-KR" altLang="en-US" dirty="0"/>
              <a:t>계수기를 </a:t>
            </a:r>
            <a:r>
              <a:rPr lang="en-US" altLang="ko-KR" dirty="0"/>
              <a:t>0</a:t>
            </a:r>
            <a:r>
              <a:rPr lang="ko-KR" altLang="en-US" dirty="0"/>
              <a:t>으로 초기화한다</a:t>
            </a:r>
            <a:r>
              <a:rPr lang="en-US" altLang="ko-KR" dirty="0"/>
              <a:t>. </a:t>
            </a:r>
          </a:p>
          <a:p>
            <a:pPr latinLnBrk="1"/>
            <a:r>
              <a:rPr lang="en-US" altLang="ko-KR" dirty="0"/>
              <a:t>b = Counter(100)		# </a:t>
            </a:r>
            <a:r>
              <a:rPr lang="ko-KR" altLang="en-US" dirty="0"/>
              <a:t>계수기를 </a:t>
            </a:r>
            <a:r>
              <a:rPr lang="en-US" altLang="ko-KR" dirty="0"/>
              <a:t>100</a:t>
            </a:r>
            <a:r>
              <a:rPr lang="ko-KR" altLang="en-US" dirty="0"/>
              <a:t>으로 초기화한다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417"/>
          <a:stretch/>
        </p:blipFill>
        <p:spPr>
          <a:xfrm>
            <a:off x="3238501" y="4364311"/>
            <a:ext cx="4622800" cy="224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895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참고사항</a:t>
            </a:r>
            <a:r>
              <a:rPr lang="en-US" altLang="ko-KR" dirty="0" smtClean="0"/>
              <a:t>: </a:t>
            </a:r>
            <a:r>
              <a:rPr lang="ko-KR" altLang="en-US" dirty="0" smtClean="0"/>
              <a:t>변수의 종류</a:t>
            </a:r>
            <a:r>
              <a:rPr lang="en-US" altLang="ko-KR" dirty="0" smtClean="0"/>
              <a:t>. P426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지역변수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안에서 선언되는 변수</a:t>
            </a:r>
            <a:endParaRPr lang="en-US" altLang="ko-KR" dirty="0" smtClean="0"/>
          </a:p>
          <a:p>
            <a:r>
              <a:rPr lang="ko-KR" altLang="en-US" dirty="0" err="1" smtClean="0"/>
              <a:t>전역변수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함수 외부에서 선언된 변수</a:t>
            </a:r>
            <a:endParaRPr lang="en-US" altLang="ko-KR" dirty="0" smtClean="0"/>
          </a:p>
          <a:p>
            <a:r>
              <a:rPr lang="ko-KR" altLang="en-US" dirty="0" smtClean="0"/>
              <a:t>인스턴스 변수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 안에서 선언된 변수</a:t>
            </a:r>
            <a:r>
              <a:rPr lang="en-US" altLang="ko-KR" dirty="0" smtClean="0"/>
              <a:t>. </a:t>
            </a:r>
            <a:r>
              <a:rPr lang="ko-KR" altLang="en-US" dirty="0" smtClean="0"/>
              <a:t>앞에 </a:t>
            </a:r>
            <a:r>
              <a:rPr lang="en-US" altLang="ko-KR" dirty="0" smtClean="0"/>
              <a:t>self. </a:t>
            </a:r>
            <a:r>
              <a:rPr lang="ko-KR" altLang="en-US" dirty="0" smtClean="0"/>
              <a:t>가 붙는다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9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 </a:t>
            </a:r>
            <a:r>
              <a:rPr lang="en-US" altLang="ko-KR" dirty="0" smtClean="0"/>
              <a:t>TV </a:t>
            </a:r>
            <a:r>
              <a:rPr lang="ko-KR" altLang="en-US" dirty="0"/>
              <a:t>클래스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. p427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TV </a:t>
            </a:r>
            <a:r>
              <a:rPr lang="ko-KR" altLang="en-US" dirty="0"/>
              <a:t>클래스를</a:t>
            </a:r>
            <a:r>
              <a:rPr lang="en-US" altLang="ko-KR" dirty="0"/>
              <a:t> </a:t>
            </a:r>
            <a:r>
              <a:rPr lang="ko-KR" altLang="en-US" dirty="0"/>
              <a:t>작성해보자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2648" y="2049482"/>
            <a:ext cx="8153401" cy="45243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fr-FR" altLang="ko-KR" sz="1600" dirty="0"/>
              <a:t>class Television:</a:t>
            </a:r>
          </a:p>
          <a:p>
            <a:pPr latinLnBrk="1"/>
            <a:r>
              <a:rPr lang="fr-FR" altLang="ko-KR" sz="1600" dirty="0"/>
              <a:t>	def __init__(self, channel, volume, on):</a:t>
            </a:r>
          </a:p>
          <a:p>
            <a:pPr latinLnBrk="1"/>
            <a:r>
              <a:rPr lang="fr-FR" altLang="ko-KR" sz="1600" dirty="0"/>
              <a:t>		self.channel = channel</a:t>
            </a:r>
          </a:p>
          <a:p>
            <a:pPr latinLnBrk="1"/>
            <a:r>
              <a:rPr lang="fr-FR" altLang="ko-KR" sz="1600" dirty="0"/>
              <a:t>		self.volume = volume</a:t>
            </a:r>
          </a:p>
          <a:p>
            <a:pPr latinLnBrk="1"/>
            <a:r>
              <a:rPr lang="fr-FR" altLang="ko-KR" sz="1600" dirty="0"/>
              <a:t>		self.on = on</a:t>
            </a:r>
          </a:p>
          <a:p>
            <a:pPr latinLnBrk="1"/>
            <a:endParaRPr lang="fr-FR" altLang="ko-KR" sz="1600" dirty="0"/>
          </a:p>
          <a:p>
            <a:pPr latinLnBrk="1"/>
            <a:r>
              <a:rPr lang="fr-FR" altLang="ko-KR" sz="1600" dirty="0"/>
              <a:t>	def show(self):</a:t>
            </a:r>
          </a:p>
          <a:p>
            <a:pPr latinLnBrk="1"/>
            <a:r>
              <a:rPr lang="fr-FR" altLang="ko-KR" sz="1600" dirty="0"/>
              <a:t>		print(self.channel, self.volume, self.on)</a:t>
            </a:r>
          </a:p>
          <a:p>
            <a:pPr latinLnBrk="1"/>
            <a:endParaRPr lang="fr-FR" altLang="ko-KR" sz="1600" dirty="0"/>
          </a:p>
          <a:p>
            <a:pPr latinLnBrk="1"/>
            <a:r>
              <a:rPr lang="fr-FR" altLang="ko-KR" sz="1600" dirty="0"/>
              <a:t>	def setChannel(self, channel):</a:t>
            </a:r>
          </a:p>
          <a:p>
            <a:pPr latinLnBrk="1"/>
            <a:r>
              <a:rPr lang="fr-FR" altLang="ko-KR" sz="1600" dirty="0"/>
              <a:t>		self.channel = channel</a:t>
            </a:r>
          </a:p>
          <a:p>
            <a:pPr latinLnBrk="1"/>
            <a:endParaRPr lang="fr-FR" altLang="ko-KR" sz="1600" dirty="0"/>
          </a:p>
          <a:p>
            <a:pPr latinLnBrk="1"/>
            <a:r>
              <a:rPr lang="fr-FR" altLang="ko-KR" sz="1600" dirty="0"/>
              <a:t>	def getChannel(self):</a:t>
            </a:r>
          </a:p>
          <a:p>
            <a:pPr latinLnBrk="1"/>
            <a:r>
              <a:rPr lang="fr-FR" altLang="ko-KR" sz="1600" dirty="0"/>
              <a:t>		return </a:t>
            </a:r>
            <a:r>
              <a:rPr lang="fr-FR" altLang="ko-KR" sz="1600" dirty="0" smtClean="0"/>
              <a:t>self.channel</a:t>
            </a:r>
          </a:p>
          <a:p>
            <a:pPr latinLnBrk="1"/>
            <a:r>
              <a:rPr lang="en-US" altLang="ko-KR" sz="1600" dirty="0"/>
              <a:t>t = Television(9, 10, True)</a:t>
            </a:r>
          </a:p>
          <a:p>
            <a:pPr latinLnBrk="1"/>
            <a:r>
              <a:rPr lang="en-US" altLang="ko-KR" sz="1600" dirty="0" err="1"/>
              <a:t>t.show</a:t>
            </a:r>
            <a:r>
              <a:rPr lang="en-US" altLang="ko-KR" sz="1600" dirty="0"/>
              <a:t>()</a:t>
            </a:r>
          </a:p>
          <a:p>
            <a:pPr latinLnBrk="1"/>
            <a:r>
              <a:rPr lang="en-US" altLang="ko-KR" sz="1600" dirty="0" err="1" smtClean="0"/>
              <a:t>t.setChannel</a:t>
            </a:r>
            <a:r>
              <a:rPr lang="en-US" altLang="ko-KR" sz="1600" dirty="0" smtClean="0"/>
              <a:t>(11</a:t>
            </a:r>
            <a:r>
              <a:rPr lang="en-US" altLang="ko-KR" sz="1600" dirty="0"/>
              <a:t>)</a:t>
            </a:r>
          </a:p>
          <a:p>
            <a:pPr latinLnBrk="1"/>
            <a:r>
              <a:rPr lang="en-US" altLang="ko-KR" sz="1600" dirty="0" err="1"/>
              <a:t>t.show</a:t>
            </a:r>
            <a:r>
              <a:rPr lang="en-US" altLang="ko-KR" sz="1600" dirty="0" smtClean="0"/>
              <a:t>()</a:t>
            </a:r>
            <a:endParaRPr lang="ko-KR" alt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6110218" y="6108412"/>
            <a:ext cx="2324227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9 10 True</a:t>
            </a:r>
          </a:p>
          <a:p>
            <a:r>
              <a:rPr lang="en-US" altLang="ko-KR" sz="1600" dirty="0"/>
              <a:t>11 10 True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rcRect t="9658" r="6973"/>
          <a:stretch/>
        </p:blipFill>
        <p:spPr>
          <a:xfrm>
            <a:off x="5479986" y="4543305"/>
            <a:ext cx="2954459" cy="144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422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12648" y="2677646"/>
            <a:ext cx="8153401" cy="403187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import math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class Circle:</a:t>
            </a:r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radius = 0):</a:t>
            </a:r>
          </a:p>
          <a:p>
            <a:pPr latinLnBrk="1"/>
            <a:r>
              <a:rPr lang="en-US" altLang="ko-KR" sz="1600" dirty="0"/>
              <a:t>        </a:t>
            </a:r>
            <a:r>
              <a:rPr lang="en-US" altLang="ko-KR" sz="1600" dirty="0" err="1"/>
              <a:t>self.radius</a:t>
            </a:r>
            <a:r>
              <a:rPr lang="en-US" altLang="ko-KR" sz="1600" dirty="0"/>
              <a:t> = radius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getArea</a:t>
            </a:r>
            <a:r>
              <a:rPr lang="en-US" altLang="ko-KR" sz="1600" dirty="0"/>
              <a:t>(self):</a:t>
            </a:r>
          </a:p>
          <a:p>
            <a:pPr latinLnBrk="1"/>
            <a:r>
              <a:rPr lang="en-US" altLang="ko-KR" sz="1600" dirty="0"/>
              <a:t>        return  </a:t>
            </a:r>
            <a:r>
              <a:rPr lang="en-US" altLang="ko-KR" sz="1600" dirty="0" err="1"/>
              <a:t>math.pi</a:t>
            </a:r>
            <a:r>
              <a:rPr lang="en-US" altLang="ko-KR" sz="1600" dirty="0"/>
              <a:t> * </a:t>
            </a:r>
            <a:r>
              <a:rPr lang="en-US" altLang="ko-KR" sz="1600" dirty="0" err="1"/>
              <a:t>self.radius</a:t>
            </a:r>
            <a:r>
              <a:rPr lang="en-US" altLang="ko-KR" sz="1600" dirty="0"/>
              <a:t> * </a:t>
            </a:r>
            <a:r>
              <a:rPr lang="en-US" altLang="ko-KR" sz="1600" dirty="0" err="1"/>
              <a:t>self.radius</a:t>
            </a:r>
            <a:endParaRPr lang="en-US" altLang="ko-KR" sz="1600" dirty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    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getPerimeter</a:t>
            </a:r>
            <a:r>
              <a:rPr lang="en-US" altLang="ko-KR" sz="1600" dirty="0"/>
              <a:t>(self):</a:t>
            </a:r>
          </a:p>
          <a:p>
            <a:pPr latinLnBrk="1"/>
            <a:r>
              <a:rPr lang="en-US" altLang="ko-KR" sz="1600" dirty="0"/>
              <a:t>        return 2 * </a:t>
            </a:r>
            <a:r>
              <a:rPr lang="en-US" altLang="ko-KR" sz="1600" dirty="0" err="1"/>
              <a:t>math.pi</a:t>
            </a:r>
            <a:r>
              <a:rPr lang="en-US" altLang="ko-KR" sz="1600" dirty="0"/>
              <a:t> * </a:t>
            </a:r>
            <a:r>
              <a:rPr lang="en-US" altLang="ko-KR" sz="1600" dirty="0" err="1"/>
              <a:t>self.radius</a:t>
            </a:r>
            <a:r>
              <a:rPr lang="en-US" altLang="ko-KR" sz="1600" dirty="0"/>
              <a:t> 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# Circle </a:t>
            </a:r>
            <a:r>
              <a:rPr lang="ko-KR" altLang="en-US" sz="1600" dirty="0"/>
              <a:t>객체를 생성한다</a:t>
            </a:r>
            <a:r>
              <a:rPr lang="en-US" altLang="ko-KR" sz="1600" dirty="0"/>
              <a:t>. </a:t>
            </a:r>
          </a:p>
          <a:p>
            <a:pPr latinLnBrk="1"/>
            <a:r>
              <a:rPr lang="en-US" altLang="ko-KR" sz="1600" dirty="0"/>
              <a:t>c = Circle(10)</a:t>
            </a:r>
          </a:p>
          <a:p>
            <a:pPr latinLnBrk="1"/>
            <a:r>
              <a:rPr lang="en-US" altLang="ko-KR" sz="1600" dirty="0"/>
              <a:t>print("</a:t>
            </a:r>
            <a:r>
              <a:rPr lang="ko-KR" altLang="en-US" sz="1600" dirty="0"/>
              <a:t>원의 면적</a:t>
            </a:r>
            <a:r>
              <a:rPr lang="en-US" altLang="ko-KR" sz="1600" dirty="0"/>
              <a:t>", </a:t>
            </a:r>
            <a:r>
              <a:rPr lang="en-US" altLang="ko-KR" sz="1600" dirty="0" err="1"/>
              <a:t>c.getArea</a:t>
            </a:r>
            <a:r>
              <a:rPr lang="en-US" altLang="ko-KR" sz="1600" dirty="0"/>
              <a:t>())</a:t>
            </a:r>
          </a:p>
          <a:p>
            <a:pPr latinLnBrk="1"/>
            <a:r>
              <a:rPr lang="en-US" altLang="ko-KR" sz="1600" dirty="0"/>
              <a:t>print("</a:t>
            </a:r>
            <a:r>
              <a:rPr lang="ko-KR" altLang="en-US" sz="1600" dirty="0"/>
              <a:t>원의 면적</a:t>
            </a:r>
            <a:r>
              <a:rPr lang="en-US" altLang="ko-KR" sz="1600" dirty="0"/>
              <a:t>", </a:t>
            </a:r>
            <a:r>
              <a:rPr lang="en-US" altLang="ko-KR" sz="1600" dirty="0" err="1"/>
              <a:t>c.getPerimeter</a:t>
            </a:r>
            <a:r>
              <a:rPr lang="en-US" altLang="ko-KR" sz="1600" dirty="0"/>
              <a:t>())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원</a:t>
            </a:r>
            <a:r>
              <a:rPr lang="en-US" altLang="ko-KR" dirty="0"/>
              <a:t> </a:t>
            </a:r>
            <a:r>
              <a:rPr lang="ko-KR" altLang="en-US" dirty="0" smtClean="0"/>
              <a:t>클래스 작성</a:t>
            </a:r>
            <a:r>
              <a:rPr lang="en-US" altLang="ko-KR" dirty="0" smtClean="0"/>
              <a:t>. p428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 </a:t>
            </a:r>
            <a:r>
              <a:rPr lang="ko-KR" altLang="en-US" dirty="0"/>
              <a:t>이름은 </a:t>
            </a:r>
            <a:r>
              <a:rPr lang="en-US" altLang="ko-KR" dirty="0"/>
              <a:t>Circle</a:t>
            </a:r>
            <a:r>
              <a:rPr lang="ko-KR" altLang="en-US" dirty="0"/>
              <a:t>로 하자</a:t>
            </a:r>
            <a:r>
              <a:rPr lang="en-US" altLang="ko-KR" dirty="0"/>
              <a:t>. </a:t>
            </a:r>
            <a:r>
              <a:rPr lang="ko-KR" altLang="en-US" dirty="0"/>
              <a:t>원을 초기화하는 </a:t>
            </a:r>
            <a:r>
              <a:rPr lang="ko-KR" altLang="en-US" dirty="0" err="1"/>
              <a:t>생성자는</a:t>
            </a:r>
            <a:r>
              <a:rPr lang="ko-KR" altLang="en-US" dirty="0"/>
              <a:t> 만들어야 한다</a:t>
            </a:r>
            <a:r>
              <a:rPr lang="en-US" altLang="ko-KR" dirty="0"/>
              <a:t>. </a:t>
            </a:r>
            <a:r>
              <a:rPr lang="ko-KR" altLang="en-US" dirty="0"/>
              <a:t>원은 반지름을 속성으로 가진다</a:t>
            </a:r>
            <a:r>
              <a:rPr lang="en-US" altLang="ko-KR" dirty="0"/>
              <a:t>.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메소드로는</a:t>
            </a:r>
            <a:r>
              <a:rPr lang="ko-KR" altLang="en-US" dirty="0" smtClean="0"/>
              <a:t> </a:t>
            </a:r>
            <a:r>
              <a:rPr lang="ko-KR" altLang="en-US" dirty="0"/>
              <a:t>원의 넓이와 둘레를 반환하는 </a:t>
            </a:r>
            <a:r>
              <a:rPr lang="en-US" altLang="ko-KR" dirty="0" err="1"/>
              <a:t>getArea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 err="1"/>
              <a:t>getPrimeter</a:t>
            </a:r>
            <a:r>
              <a:rPr lang="en-US" altLang="ko-KR" dirty="0"/>
              <a:t>()</a:t>
            </a:r>
            <a:r>
              <a:rPr lang="ko-KR" altLang="en-US" dirty="0"/>
              <a:t>를 정의한다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674315" y="6010711"/>
            <a:ext cx="2944439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sz="1600" dirty="0"/>
              <a:t>원의 면적 </a:t>
            </a:r>
            <a:r>
              <a:rPr lang="en-US" altLang="ko-KR" sz="1600" dirty="0"/>
              <a:t>314.1592653589793</a:t>
            </a:r>
          </a:p>
          <a:p>
            <a:r>
              <a:rPr lang="ko-KR" altLang="en-US" sz="1600" dirty="0"/>
              <a:t>원의 둘레 </a:t>
            </a:r>
            <a:r>
              <a:rPr lang="en-US" altLang="ko-KR" sz="1600" dirty="0"/>
              <a:t>62.83185307179586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130C54-DD45-5116-9626-7E5130ED6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386" y="2948548"/>
            <a:ext cx="1468499" cy="17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99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</a:t>
            </a:r>
            <a:r>
              <a:rPr lang="ko-KR" altLang="en-US" dirty="0" smtClean="0"/>
              <a:t>은닉</a:t>
            </a:r>
            <a:r>
              <a:rPr lang="en-US" altLang="ko-KR" dirty="0" smtClean="0"/>
              <a:t>. p429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4103908"/>
            <a:ext cx="8153400" cy="2126614"/>
          </a:xfrm>
        </p:spPr>
        <p:txBody>
          <a:bodyPr/>
          <a:lstStyle/>
          <a:p>
            <a:r>
              <a:rPr lang="ko-KR" altLang="en-US" dirty="0" smtClean="0"/>
              <a:t>객체가 인스턴스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변수의 값을 클래스 바깥에서 직접 변경할 수 있는 것은 다음과 같은 이유에서 좋은 방법이 아니다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인스턴스의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값이 올바르지 않게 변경될 수 있다</a:t>
            </a:r>
            <a:r>
              <a:rPr lang="en-US" altLang="ko-KR" dirty="0" smtClean="0"/>
              <a:t>.</a:t>
            </a:r>
          </a:p>
          <a:p>
            <a:pPr lvl="1"/>
            <a:r>
              <a:rPr lang="ko-KR" altLang="en-US" dirty="0" smtClean="0"/>
              <a:t>클래스를 유지 보수 하는 것이 어려워진다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1641376"/>
            <a:ext cx="8153401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class Student:</a:t>
            </a:r>
          </a:p>
          <a:p>
            <a:pPr latinLnBrk="1"/>
            <a:r>
              <a:rPr lang="en-US" altLang="ko-KR" dirty="0"/>
              <a:t>	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name=None, age=0):</a:t>
            </a:r>
          </a:p>
          <a:p>
            <a:pPr latinLnBrk="1"/>
            <a:r>
              <a:rPr lang="en-US" altLang="ko-KR" dirty="0"/>
              <a:t>		</a:t>
            </a:r>
            <a:r>
              <a:rPr lang="en-US" altLang="ko-KR" dirty="0" smtClean="0"/>
              <a:t>self.name </a:t>
            </a:r>
            <a:r>
              <a:rPr lang="en-US" altLang="ko-KR" dirty="0"/>
              <a:t>= name	</a:t>
            </a:r>
            <a:endParaRPr lang="ko-KR" altLang="en-US" dirty="0"/>
          </a:p>
          <a:p>
            <a:pPr latinLnBrk="1"/>
            <a:r>
              <a:rPr lang="ko-KR" altLang="en-US" dirty="0"/>
              <a:t>		</a:t>
            </a:r>
            <a:r>
              <a:rPr lang="en-US" altLang="ko-KR" dirty="0" err="1" smtClean="0"/>
              <a:t>self.age</a:t>
            </a:r>
            <a:r>
              <a:rPr lang="en-US" altLang="ko-KR" dirty="0" smtClean="0"/>
              <a:t> </a:t>
            </a:r>
            <a:r>
              <a:rPr lang="en-US" altLang="ko-KR" dirty="0"/>
              <a:t>= age	</a:t>
            </a:r>
            <a:endParaRPr lang="en-US" altLang="ko-KR" dirty="0" smtClean="0"/>
          </a:p>
          <a:p>
            <a:pPr latinLnBrk="1"/>
            <a:endParaRPr lang="ko-KR" altLang="en-US" dirty="0"/>
          </a:p>
          <a:p>
            <a:pPr latinLnBrk="1"/>
            <a:r>
              <a:rPr lang="en-US" altLang="ko-KR" dirty="0" err="1"/>
              <a:t>obj</a:t>
            </a:r>
            <a:r>
              <a:rPr lang="en-US" altLang="ko-KR" dirty="0"/>
              <a:t>=Student</a:t>
            </a:r>
            <a:r>
              <a:rPr lang="en-US" altLang="ko-KR" dirty="0" smtClean="0"/>
              <a:t>(“Hong”, 20)</a:t>
            </a:r>
          </a:p>
          <a:p>
            <a:pPr latinLnBrk="1"/>
            <a:r>
              <a:rPr lang="en-US" altLang="ko-KR" dirty="0" err="1" smtClean="0"/>
              <a:t>obj.age</a:t>
            </a:r>
            <a:r>
              <a:rPr lang="en-US" altLang="ko-KR" dirty="0"/>
              <a:t> </a:t>
            </a:r>
            <a:r>
              <a:rPr lang="en-US" altLang="ko-KR" dirty="0" smtClean="0"/>
              <a:t>= 21</a:t>
            </a:r>
            <a:endParaRPr lang="en-US" altLang="ko-KR" dirty="0"/>
          </a:p>
          <a:p>
            <a:pPr latinLnBrk="1"/>
            <a:r>
              <a:rPr lang="en-US" altLang="ko-KR" dirty="0" smtClean="0"/>
              <a:t>print(</a:t>
            </a:r>
            <a:r>
              <a:rPr lang="en-US" altLang="ko-KR" dirty="0" err="1" smtClean="0"/>
              <a:t>obj.age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289547" y="3671076"/>
            <a:ext cx="1368553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 smtClean="0"/>
              <a:t>21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43600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정보 </a:t>
            </a:r>
            <a:r>
              <a:rPr lang="ko-KR" altLang="en-US" dirty="0" smtClean="0"/>
              <a:t>은닉</a:t>
            </a:r>
            <a:r>
              <a:rPr lang="en-US" altLang="ko-KR" dirty="0" smtClean="0"/>
              <a:t>. p429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71222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정보 은닉</a:t>
            </a:r>
            <a:r>
              <a:rPr lang="en-US" altLang="ko-KR" dirty="0" smtClean="0"/>
              <a:t>(information hiding) : </a:t>
            </a:r>
            <a:r>
              <a:rPr lang="ko-KR" altLang="en-US" dirty="0" smtClean="0"/>
              <a:t>클래스 안의 데이터를 외부에서 마음대로 변경하지 못하게 하는 것</a:t>
            </a:r>
            <a:endParaRPr lang="en-US" altLang="ko-KR" dirty="0" smtClean="0"/>
          </a:p>
          <a:p>
            <a:r>
              <a:rPr lang="ko-KR" altLang="en-US" dirty="0" smtClean="0"/>
              <a:t>변수 </a:t>
            </a:r>
            <a:r>
              <a:rPr lang="ko-KR" altLang="en-US" dirty="0"/>
              <a:t>이름 앞에 </a:t>
            </a:r>
            <a:r>
              <a:rPr lang="en-US" altLang="ko-KR" dirty="0"/>
              <a:t>__</a:t>
            </a:r>
            <a:r>
              <a:rPr lang="ko-KR" altLang="en-US" dirty="0"/>
              <a:t>을 </a:t>
            </a:r>
            <a:r>
              <a:rPr lang="ko-KR" altLang="en-US" dirty="0" smtClean="0"/>
              <a:t>붙여 </a:t>
            </a:r>
            <a:r>
              <a:rPr lang="ko-KR" altLang="en-US" dirty="0"/>
              <a:t>인스턴스 변수를 </a:t>
            </a:r>
            <a:r>
              <a:rPr lang="en-US" altLang="ko-KR" dirty="0"/>
              <a:t>private</a:t>
            </a:r>
            <a:r>
              <a:rPr lang="ko-KR" altLang="en-US" dirty="0" smtClean="0"/>
              <a:t>으로 만들면 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612648" y="3001314"/>
            <a:ext cx="7985252" cy="20313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class Student:</a:t>
            </a:r>
          </a:p>
          <a:p>
            <a:pPr latinLnBrk="1"/>
            <a:r>
              <a:rPr lang="en-US" altLang="ko-KR" dirty="0"/>
              <a:t>	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name=None, age=0):</a:t>
            </a:r>
          </a:p>
          <a:p>
            <a:pPr latinLnBrk="1"/>
            <a:r>
              <a:rPr lang="en-US" altLang="ko-KR" dirty="0"/>
              <a:t>		</a:t>
            </a:r>
            <a:r>
              <a:rPr lang="en-US" altLang="ko-KR" dirty="0" err="1"/>
              <a:t>self.__name</a:t>
            </a:r>
            <a:r>
              <a:rPr lang="en-US" altLang="ko-KR" dirty="0"/>
              <a:t> = name	# __</a:t>
            </a:r>
            <a:r>
              <a:rPr lang="ko-KR" altLang="en-US" dirty="0"/>
              <a:t>가 변수 앞에 붙으면 외부에서 변경 금지</a:t>
            </a:r>
          </a:p>
          <a:p>
            <a:pPr latinLnBrk="1"/>
            <a:r>
              <a:rPr lang="ko-KR" altLang="en-US" dirty="0"/>
              <a:t>		</a:t>
            </a:r>
            <a:r>
              <a:rPr lang="en-US" altLang="ko-KR" dirty="0" err="1"/>
              <a:t>self.__age</a:t>
            </a:r>
            <a:r>
              <a:rPr lang="en-US" altLang="ko-KR" dirty="0"/>
              <a:t> = age		# __</a:t>
            </a:r>
            <a:r>
              <a:rPr lang="ko-KR" altLang="en-US" dirty="0"/>
              <a:t>가 변수 앞에 붙으면 외부에서 변경 금지</a:t>
            </a:r>
          </a:p>
          <a:p>
            <a:pPr latinLnBrk="1"/>
            <a:endParaRPr lang="ko-KR" altLang="en-US" dirty="0"/>
          </a:p>
          <a:p>
            <a:pPr latinLnBrk="1"/>
            <a:r>
              <a:rPr lang="en-US" altLang="ko-KR" dirty="0" err="1"/>
              <a:t>obj</a:t>
            </a:r>
            <a:r>
              <a:rPr lang="en-US" altLang="ko-KR" dirty="0"/>
              <a:t>=Student()</a:t>
            </a:r>
          </a:p>
          <a:p>
            <a:pPr latinLnBrk="1"/>
            <a:r>
              <a:rPr lang="en-US" altLang="ko-KR" dirty="0"/>
              <a:t>print(</a:t>
            </a:r>
            <a:r>
              <a:rPr lang="en-US" altLang="ko-KR" dirty="0" err="1"/>
              <a:t>obj</a:t>
            </a:r>
            <a:r>
              <a:rPr lang="en-US" altLang="ko-KR" dirty="0"/>
              <a:t>.__age)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7" y="5062157"/>
            <a:ext cx="7985253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...</a:t>
            </a:r>
          </a:p>
          <a:p>
            <a:r>
              <a:rPr lang="en-US" altLang="ko-KR" dirty="0" err="1"/>
              <a:t>AttributeError</a:t>
            </a:r>
            <a:r>
              <a:rPr lang="en-US" altLang="ko-KR" dirty="0"/>
              <a:t>: 'Student' object has no attribute '__age'</a:t>
            </a:r>
          </a:p>
        </p:txBody>
      </p:sp>
    </p:spTree>
    <p:extLst>
      <p:ext uri="{BB962C8B-B14F-4D97-AF65-F5344CB8AC3E}">
        <p14:creationId xmlns:p14="http://schemas.microsoft.com/office/powerpoint/2010/main" val="1839245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접근자와</a:t>
            </a:r>
            <a:r>
              <a:rPr lang="ko-KR" altLang="en-US" dirty="0"/>
              <a:t> </a:t>
            </a:r>
            <a:r>
              <a:rPr lang="ko-KR" altLang="en-US" dirty="0" smtClean="0"/>
              <a:t>설정자</a:t>
            </a:r>
            <a:r>
              <a:rPr lang="en-US" altLang="ko-KR" dirty="0" smtClean="0"/>
              <a:t>. p431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private</a:t>
            </a:r>
            <a:r>
              <a:rPr lang="ko-KR" altLang="en-US" dirty="0" smtClean="0"/>
              <a:t>로 정보 은닉된 인스턴스 변수를 외부에서 필요한 경우 접근할 수 있는 방법</a:t>
            </a:r>
            <a:endParaRPr lang="en-US" altLang="ko-KR" dirty="0" smtClean="0"/>
          </a:p>
          <a:p>
            <a:r>
              <a:rPr lang="ko-KR" altLang="en-US" dirty="0" err="1" smtClean="0"/>
              <a:t>접근자</a:t>
            </a:r>
            <a:r>
              <a:rPr lang="en-US" altLang="ko-KR" dirty="0"/>
              <a:t>(getters</a:t>
            </a:r>
            <a:r>
              <a:rPr lang="en-US" altLang="ko-KR" dirty="0" smtClean="0"/>
              <a:t>) : </a:t>
            </a:r>
            <a:r>
              <a:rPr lang="ko-KR" altLang="en-US" dirty="0"/>
              <a:t>인스턴스 </a:t>
            </a:r>
            <a:r>
              <a:rPr lang="ko-KR" altLang="en-US" dirty="0" err="1"/>
              <a:t>변수값을</a:t>
            </a:r>
            <a:r>
              <a:rPr lang="ko-KR" altLang="en-US" dirty="0"/>
              <a:t> </a:t>
            </a:r>
            <a:r>
              <a:rPr lang="ko-KR" altLang="en-US" dirty="0" smtClean="0"/>
              <a:t>반환하는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메소드</a:t>
            </a:r>
            <a:endParaRPr lang="en-US" altLang="ko-KR" dirty="0"/>
          </a:p>
          <a:p>
            <a:r>
              <a:rPr lang="ko-KR" altLang="en-US" dirty="0" smtClean="0"/>
              <a:t>설정자</a:t>
            </a:r>
            <a:r>
              <a:rPr lang="en-US" altLang="ko-KR" dirty="0"/>
              <a:t>(setters</a:t>
            </a:r>
            <a:r>
              <a:rPr lang="en-US" altLang="ko-KR" dirty="0" smtClean="0"/>
              <a:t>) : </a:t>
            </a:r>
            <a:r>
              <a:rPr lang="ko-KR" altLang="en-US" dirty="0"/>
              <a:t>인스턴스 </a:t>
            </a:r>
            <a:r>
              <a:rPr lang="ko-KR" altLang="en-US" dirty="0" err="1"/>
              <a:t>변수값을</a:t>
            </a:r>
            <a:r>
              <a:rPr lang="ko-KR" altLang="en-US" dirty="0"/>
              <a:t> 설정하는 </a:t>
            </a:r>
            <a:r>
              <a:rPr lang="ko-KR" altLang="en-US" dirty="0" err="1" smtClean="0"/>
              <a:t>메소드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67" y="3319940"/>
            <a:ext cx="4783234" cy="207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6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접근자와</a:t>
            </a:r>
            <a:r>
              <a:rPr lang="ko-KR" altLang="en-US" dirty="0"/>
              <a:t> </a:t>
            </a:r>
            <a:r>
              <a:rPr lang="ko-KR" altLang="en-US" dirty="0" smtClean="0"/>
              <a:t>설정자</a:t>
            </a:r>
            <a:r>
              <a:rPr lang="en-US" altLang="ko-KR" dirty="0"/>
              <a:t>. p431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2647" y="1600200"/>
            <a:ext cx="8153401" cy="49244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class Student:</a:t>
            </a:r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name=None, age=0):</a:t>
            </a:r>
          </a:p>
          <a:p>
            <a:pPr latinLnBrk="1"/>
            <a:r>
              <a:rPr lang="en-US" altLang="ko-KR" sz="1600" dirty="0"/>
              <a:t>		</a:t>
            </a:r>
            <a:r>
              <a:rPr lang="en-US" altLang="ko-KR" sz="1600" dirty="0" err="1"/>
              <a:t>self.__name</a:t>
            </a:r>
            <a:r>
              <a:rPr lang="en-US" altLang="ko-KR" sz="1600" dirty="0"/>
              <a:t> = name</a:t>
            </a:r>
          </a:p>
          <a:p>
            <a:pPr latinLnBrk="1"/>
            <a:r>
              <a:rPr lang="en-US" altLang="ko-KR" sz="1600" dirty="0"/>
              <a:t>		</a:t>
            </a:r>
            <a:r>
              <a:rPr lang="en-US" altLang="ko-KR" sz="1600" dirty="0" err="1"/>
              <a:t>self.__age</a:t>
            </a:r>
            <a:r>
              <a:rPr lang="en-US" altLang="ko-KR" sz="1600" dirty="0"/>
              <a:t> = age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getAge</a:t>
            </a:r>
            <a:r>
              <a:rPr lang="en-US" altLang="ko-KR" sz="1600" dirty="0"/>
              <a:t>(self</a:t>
            </a:r>
            <a:r>
              <a:rPr lang="en-US" altLang="ko-KR" sz="1600" dirty="0" smtClean="0"/>
              <a:t>):		# </a:t>
            </a:r>
            <a:r>
              <a:rPr lang="ko-KR" altLang="en-US" sz="1600" dirty="0" err="1" smtClean="0"/>
              <a:t>접근자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		return </a:t>
            </a:r>
            <a:r>
              <a:rPr lang="en-US" altLang="ko-KR" sz="1600" dirty="0" err="1"/>
              <a:t>self.__age</a:t>
            </a:r>
            <a:endParaRPr lang="en-US" altLang="ko-KR" sz="1600" dirty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getName</a:t>
            </a:r>
            <a:r>
              <a:rPr lang="en-US" altLang="ko-KR" sz="1600" dirty="0"/>
              <a:t>(self):</a:t>
            </a:r>
          </a:p>
          <a:p>
            <a:pPr latinLnBrk="1"/>
            <a:r>
              <a:rPr lang="en-US" altLang="ko-KR" sz="1600" dirty="0"/>
              <a:t>		return </a:t>
            </a:r>
            <a:r>
              <a:rPr lang="en-US" altLang="ko-KR" sz="1600" dirty="0" err="1"/>
              <a:t>self.__name</a:t>
            </a:r>
            <a:endParaRPr lang="en-US" altLang="ko-KR" sz="1600" dirty="0"/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setAge</a:t>
            </a:r>
            <a:r>
              <a:rPr lang="en-US" altLang="ko-KR" sz="1600" dirty="0"/>
              <a:t>(self, age</a:t>
            </a:r>
            <a:r>
              <a:rPr lang="en-US" altLang="ko-KR" sz="1600" dirty="0" smtClean="0"/>
              <a:t>):	# </a:t>
            </a:r>
            <a:r>
              <a:rPr lang="ko-KR" altLang="en-US" sz="1600" dirty="0" smtClean="0"/>
              <a:t>설정자</a:t>
            </a:r>
            <a:endParaRPr lang="en-US" altLang="ko-KR" sz="1600" dirty="0"/>
          </a:p>
          <a:p>
            <a:pPr latinLnBrk="1"/>
            <a:r>
              <a:rPr lang="en-US" altLang="ko-KR" sz="1600" dirty="0"/>
              <a:t>		</a:t>
            </a:r>
            <a:r>
              <a:rPr lang="en-US" altLang="ko-KR" sz="1600" dirty="0" err="1"/>
              <a:t>self.__age</a:t>
            </a:r>
            <a:r>
              <a:rPr lang="en-US" altLang="ko-KR" sz="1600" dirty="0"/>
              <a:t>=age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/>
              <a:t>	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</a:t>
            </a:r>
            <a:r>
              <a:rPr lang="en-US" altLang="ko-KR" sz="1600" dirty="0" err="1"/>
              <a:t>setName</a:t>
            </a:r>
            <a:r>
              <a:rPr lang="en-US" altLang="ko-KR" sz="1600" dirty="0"/>
              <a:t>(self, name):</a:t>
            </a:r>
          </a:p>
          <a:p>
            <a:pPr latinLnBrk="1"/>
            <a:r>
              <a:rPr lang="en-US" altLang="ko-KR" sz="1600" dirty="0"/>
              <a:t>		</a:t>
            </a:r>
            <a:r>
              <a:rPr lang="en-US" altLang="ko-KR" sz="1600" dirty="0" err="1"/>
              <a:t>self.__name</a:t>
            </a:r>
            <a:r>
              <a:rPr lang="en-US" altLang="ko-KR" sz="1600" dirty="0"/>
              <a:t>=name</a:t>
            </a:r>
          </a:p>
          <a:p>
            <a:pPr latinLnBrk="1"/>
            <a:endParaRPr lang="en-US" altLang="ko-KR" sz="1600" dirty="0"/>
          </a:p>
          <a:p>
            <a:pPr latinLnBrk="1"/>
            <a:r>
              <a:rPr lang="en-US" altLang="ko-KR" sz="1600" dirty="0" err="1"/>
              <a:t>obj</a:t>
            </a:r>
            <a:r>
              <a:rPr lang="en-US" altLang="ko-KR" sz="1600" dirty="0"/>
              <a:t>=Student("Hong", 20)</a:t>
            </a:r>
          </a:p>
          <a:p>
            <a:pPr latinLnBrk="1"/>
            <a:r>
              <a:rPr lang="en-US" altLang="ko-KR" sz="1600" dirty="0" err="1"/>
              <a:t>obj.getName</a:t>
            </a:r>
            <a:r>
              <a:rPr lang="en-US" altLang="ko-KR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7752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 smtClean="0"/>
              <a:t>은행 계좌</a:t>
            </a:r>
            <a:r>
              <a:rPr lang="en-US" altLang="ko-KR" dirty="0" smtClean="0"/>
              <a:t>. p433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smtClean="0"/>
              <a:t>은행 </a:t>
            </a:r>
            <a:r>
              <a:rPr lang="ko-KR" altLang="en-US" dirty="0"/>
              <a:t>계좌에 돈을 저금할 수 있고 인출할 수도 있다</a:t>
            </a:r>
            <a:r>
              <a:rPr lang="en-US" altLang="ko-KR" dirty="0"/>
              <a:t>. </a:t>
            </a:r>
            <a:r>
              <a:rPr lang="ko-KR" altLang="en-US" dirty="0"/>
              <a:t>은행 계좌를 클래스로 모델링하여 보자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smtClean="0"/>
              <a:t>은행 </a:t>
            </a:r>
            <a:r>
              <a:rPr lang="ko-KR" altLang="en-US" dirty="0"/>
              <a:t>계좌는 현재 잔액</a:t>
            </a:r>
            <a:r>
              <a:rPr lang="en-US" altLang="ko-KR" dirty="0"/>
              <a:t>(balance)</a:t>
            </a:r>
            <a:r>
              <a:rPr lang="ko-KR" altLang="en-US" dirty="0"/>
              <a:t>만을 인스턴스 변수로 가진다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fontAlgn="base"/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/>
              <a:t>인출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withdraw()</a:t>
            </a:r>
            <a:r>
              <a:rPr lang="ko-KR" altLang="en-US" dirty="0"/>
              <a:t>와 저축 </a:t>
            </a:r>
            <a:r>
              <a:rPr lang="ko-KR" altLang="en-US" dirty="0" err="1"/>
              <a:t>메소드</a:t>
            </a:r>
            <a:r>
              <a:rPr lang="ko-KR" altLang="en-US" dirty="0"/>
              <a:t> </a:t>
            </a:r>
            <a:r>
              <a:rPr lang="en-US" altLang="ko-KR" dirty="0"/>
              <a:t>deposit() </a:t>
            </a:r>
            <a:r>
              <a:rPr lang="ko-KR" altLang="en-US" dirty="0"/>
              <a:t>만을 가정하자</a:t>
            </a:r>
            <a:r>
              <a:rPr lang="en-US" altLang="ko-KR" dirty="0"/>
              <a:t>. </a:t>
            </a:r>
            <a:r>
              <a:rPr lang="ko-KR" altLang="en-US" dirty="0"/>
              <a:t>은행 계좌의 잔액은 외부에서 직접 접근하지 못하도록 하라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22121" y="3646921"/>
            <a:ext cx="7934452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ko-KR" altLang="en-US" dirty="0"/>
              <a:t>통장에서  </a:t>
            </a:r>
            <a:r>
              <a:rPr lang="en-US" altLang="ko-KR" dirty="0"/>
              <a:t>100 </a:t>
            </a:r>
            <a:r>
              <a:rPr lang="ko-KR" altLang="en-US" dirty="0"/>
              <a:t>가 출금되었음</a:t>
            </a:r>
          </a:p>
          <a:p>
            <a:r>
              <a:rPr lang="ko-KR" altLang="en-US" dirty="0"/>
              <a:t>통장에  </a:t>
            </a:r>
            <a:r>
              <a:rPr lang="en-US" altLang="ko-KR" dirty="0"/>
              <a:t>10 </a:t>
            </a:r>
            <a:r>
              <a:rPr lang="ko-KR" altLang="en-US" dirty="0"/>
              <a:t>가 입금되었음</a:t>
            </a:r>
            <a:endParaRPr lang="en-US" altLang="ko-KR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0060" y="4356752"/>
            <a:ext cx="383857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49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지향 </a:t>
            </a:r>
            <a:r>
              <a:rPr lang="ko-KR" altLang="en-US" dirty="0" smtClean="0"/>
              <a:t>프로그래밍</a:t>
            </a:r>
            <a:r>
              <a:rPr lang="en-US" altLang="ko-KR" dirty="0" smtClean="0"/>
              <a:t>. p417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76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객체 </a:t>
            </a:r>
            <a:r>
              <a:rPr lang="ko-KR" altLang="en-US" dirty="0"/>
              <a:t>지향 프로그래밍</a:t>
            </a:r>
            <a:r>
              <a:rPr lang="en-US" altLang="ko-KR" dirty="0"/>
              <a:t>(OOP: object-oriented programming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우리가 </a:t>
            </a:r>
            <a:r>
              <a:rPr lang="ko-KR" altLang="en-US" dirty="0"/>
              <a:t>사는 실제 세계가 객체</a:t>
            </a:r>
            <a:r>
              <a:rPr lang="en-US" altLang="ko-KR" dirty="0"/>
              <a:t>(object)</a:t>
            </a:r>
            <a:r>
              <a:rPr lang="ko-KR" altLang="en-US" dirty="0"/>
              <a:t>들로 구성된 것과 비슷하게</a:t>
            </a:r>
            <a:r>
              <a:rPr lang="en-US" altLang="ko-KR" dirty="0"/>
              <a:t>, </a:t>
            </a:r>
            <a:r>
              <a:rPr lang="ko-KR" altLang="en-US" dirty="0"/>
              <a:t>소프트웨어도 객체로 구성하는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r>
              <a:rPr lang="ko-KR" altLang="en-US" dirty="0" smtClean="0"/>
              <a:t>실제 </a:t>
            </a:r>
            <a:r>
              <a:rPr lang="ko-KR" altLang="en-US" dirty="0"/>
              <a:t>세계에는 사람</a:t>
            </a:r>
            <a:r>
              <a:rPr lang="en-US" altLang="ko-KR" dirty="0"/>
              <a:t>, </a:t>
            </a:r>
            <a:r>
              <a:rPr lang="ko-KR" altLang="en-US" dirty="0"/>
              <a:t>자동차</a:t>
            </a:r>
            <a:r>
              <a:rPr lang="en-US" altLang="ko-KR" dirty="0"/>
              <a:t>, </a:t>
            </a:r>
            <a:r>
              <a:rPr lang="ko-KR" altLang="en-US" dirty="0"/>
              <a:t>텔레비전</a:t>
            </a:r>
            <a:r>
              <a:rPr lang="en-US" altLang="ko-KR" dirty="0"/>
              <a:t>, </a:t>
            </a:r>
            <a:r>
              <a:rPr lang="ko-KR" altLang="en-US" dirty="0"/>
              <a:t>세탁기</a:t>
            </a:r>
            <a:r>
              <a:rPr lang="en-US" altLang="ko-KR" dirty="0"/>
              <a:t>, </a:t>
            </a:r>
            <a:r>
              <a:rPr lang="ko-KR" altLang="en-US" dirty="0"/>
              <a:t>냉장고 등의 많은 객체가 존재한다</a:t>
            </a:r>
            <a:r>
              <a:rPr lang="en-US" altLang="ko-KR" dirty="0"/>
              <a:t>. </a:t>
            </a:r>
            <a:r>
              <a:rPr lang="ko-KR" altLang="en-US" dirty="0"/>
              <a:t>객체들은 객체 나름대로 고유한 기능을 수행하면서 다른 객체들과 메시지를 통하여 상호 작용한다</a:t>
            </a:r>
            <a:r>
              <a:rPr lang="en-US" altLang="ko-KR" dirty="0"/>
              <a:t>. </a:t>
            </a:r>
            <a:r>
              <a:rPr lang="en-US" altLang="ko-KR" dirty="0" smtClean="0"/>
              <a:t>TV</a:t>
            </a:r>
            <a:r>
              <a:rPr lang="ko-KR" altLang="en-US" dirty="0" smtClean="0"/>
              <a:t>와 </a:t>
            </a:r>
            <a:r>
              <a:rPr lang="ko-KR" altLang="en-US" dirty="0" err="1" smtClean="0"/>
              <a:t>리모콘은</a:t>
            </a:r>
            <a:r>
              <a:rPr lang="ko-KR" altLang="en-US" dirty="0" smtClean="0"/>
              <a:t> 메시지를 통하여 서로 상호 작용한다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소프트웨어 개발도 이와 같이 하는 방식을 객체 지향이라고 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다양한 기능을 하는 소프트웨어 객체들을 작성하고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이러한 객체들을 조합하여 자기가 원하는 기능을 구현하는 기법이다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898900"/>
            <a:ext cx="4533900" cy="138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0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Lab: </a:t>
            </a:r>
            <a:r>
              <a:rPr lang="ko-KR" altLang="en-US" dirty="0"/>
              <a:t>은행 계좌</a:t>
            </a:r>
            <a:r>
              <a:rPr lang="en-US" altLang="ko-KR" dirty="0"/>
              <a:t>. p433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7" y="1602162"/>
            <a:ext cx="8153401" cy="480131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class </a:t>
            </a:r>
            <a:r>
              <a:rPr lang="en-US" altLang="ko-KR" dirty="0" err="1"/>
              <a:t>BankAccount</a:t>
            </a:r>
            <a:r>
              <a:rPr lang="en-US" altLang="ko-KR" dirty="0"/>
              <a:t>:</a:t>
            </a:r>
          </a:p>
          <a:p>
            <a:pPr latinLnBrk="1"/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__(self):</a:t>
            </a:r>
          </a:p>
          <a:p>
            <a:pPr latinLnBrk="1"/>
            <a:r>
              <a:rPr lang="en-US" altLang="ko-KR" dirty="0"/>
              <a:t>        </a:t>
            </a:r>
            <a:r>
              <a:rPr lang="en-US" altLang="ko-KR" dirty="0" err="1"/>
              <a:t>self.__balance</a:t>
            </a:r>
            <a:r>
              <a:rPr lang="en-US" altLang="ko-KR" dirty="0"/>
              <a:t> = 0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withdraw(self, amount):</a:t>
            </a:r>
          </a:p>
          <a:p>
            <a:pPr latinLnBrk="1"/>
            <a:r>
              <a:rPr lang="en-US" altLang="ko-KR" dirty="0"/>
              <a:t>        </a:t>
            </a:r>
            <a:r>
              <a:rPr lang="en-US" altLang="ko-KR" dirty="0" err="1"/>
              <a:t>self.__balance</a:t>
            </a:r>
            <a:r>
              <a:rPr lang="en-US" altLang="ko-KR" dirty="0"/>
              <a:t> -= amount</a:t>
            </a:r>
          </a:p>
          <a:p>
            <a:pPr latinLnBrk="1"/>
            <a:r>
              <a:rPr lang="en-US" altLang="ko-KR" dirty="0"/>
              <a:t>        print("</a:t>
            </a:r>
            <a:r>
              <a:rPr lang="ko-KR" altLang="en-US" dirty="0"/>
              <a:t>통장에 </a:t>
            </a:r>
            <a:r>
              <a:rPr lang="en-US" altLang="ko-KR" dirty="0"/>
              <a:t>", amount, "</a:t>
            </a:r>
            <a:r>
              <a:rPr lang="ko-KR" altLang="en-US" dirty="0"/>
              <a:t>가 입금되었음</a:t>
            </a:r>
            <a:r>
              <a:rPr lang="en-US" altLang="ko-KR" dirty="0"/>
              <a:t>")</a:t>
            </a:r>
          </a:p>
          <a:p>
            <a:pPr latinLnBrk="1"/>
            <a:r>
              <a:rPr lang="en-US" altLang="ko-KR" dirty="0"/>
              <a:t>        return </a:t>
            </a:r>
            <a:r>
              <a:rPr lang="en-US" altLang="ko-KR" dirty="0" err="1"/>
              <a:t>self.__balance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deposit(self, amount):</a:t>
            </a:r>
          </a:p>
          <a:p>
            <a:pPr latinLnBrk="1"/>
            <a:r>
              <a:rPr lang="en-US" altLang="ko-KR" dirty="0"/>
              <a:t>        </a:t>
            </a:r>
            <a:r>
              <a:rPr lang="en-US" altLang="ko-KR" dirty="0" err="1"/>
              <a:t>self.__balance</a:t>
            </a:r>
            <a:r>
              <a:rPr lang="en-US" altLang="ko-KR" dirty="0"/>
              <a:t> += amount</a:t>
            </a:r>
          </a:p>
          <a:p>
            <a:pPr latinLnBrk="1"/>
            <a:r>
              <a:rPr lang="en-US" altLang="ko-KR" dirty="0"/>
              <a:t>        print("</a:t>
            </a:r>
            <a:r>
              <a:rPr lang="ko-KR" altLang="en-US" dirty="0"/>
              <a:t>통장에서 </a:t>
            </a:r>
            <a:r>
              <a:rPr lang="en-US" altLang="ko-KR" dirty="0"/>
              <a:t>", amount, "</a:t>
            </a:r>
            <a:r>
              <a:rPr lang="ko-KR" altLang="en-US" dirty="0"/>
              <a:t>가 출금되었음</a:t>
            </a:r>
            <a:r>
              <a:rPr lang="en-US" altLang="ko-KR" dirty="0"/>
              <a:t>")</a:t>
            </a:r>
          </a:p>
          <a:p>
            <a:pPr latinLnBrk="1"/>
            <a:r>
              <a:rPr lang="en-US" altLang="ko-KR" dirty="0"/>
              <a:t>        return </a:t>
            </a:r>
            <a:r>
              <a:rPr lang="en-US" altLang="ko-KR" dirty="0" err="1"/>
              <a:t>self.__balance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a = </a:t>
            </a:r>
            <a:r>
              <a:rPr lang="en-US" altLang="ko-KR" dirty="0" err="1"/>
              <a:t>BankAccount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 err="1"/>
              <a:t>a.deposit</a:t>
            </a:r>
            <a:r>
              <a:rPr lang="en-US" altLang="ko-KR" dirty="0"/>
              <a:t>(100)</a:t>
            </a:r>
          </a:p>
          <a:p>
            <a:pPr latinLnBrk="1"/>
            <a:r>
              <a:rPr lang="en-US" altLang="ko-KR" dirty="0" err="1"/>
              <a:t>a.withdraw</a:t>
            </a:r>
            <a:r>
              <a:rPr lang="en-US" altLang="ko-KR" dirty="0"/>
              <a:t>(10)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812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16226-19D7-E1F3-2223-6903D4E6D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공</a:t>
            </a:r>
            <a:r>
              <a:rPr lang="en-US" altLang="ko-KR" dirty="0"/>
              <a:t> </a:t>
            </a:r>
            <a:r>
              <a:rPr lang="ko-KR" altLang="en-US" dirty="0"/>
              <a:t>애니메이션 </a:t>
            </a:r>
            <a:r>
              <a:rPr lang="en-US" altLang="ko-KR" dirty="0" smtClean="0"/>
              <a:t>1. p434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1384BE-7941-A29B-AC6F-D4720B6CFC8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실제로 객체 지향 기법이 많이 사용되는 곳이 </a:t>
            </a:r>
            <a:r>
              <a:rPr lang="en-US" altLang="ko-KR" dirty="0"/>
              <a:t>GUI </a:t>
            </a:r>
            <a:r>
              <a:rPr lang="ko-KR" altLang="en-US" dirty="0"/>
              <a:t>응용 프로그램이다</a:t>
            </a:r>
            <a:r>
              <a:rPr lang="en-US" altLang="ko-KR" dirty="0"/>
              <a:t>. </a:t>
            </a:r>
            <a:r>
              <a:rPr lang="ko-KR" altLang="en-US" dirty="0" smtClean="0"/>
              <a:t>클래스를 정의해야만 </a:t>
            </a:r>
            <a:r>
              <a:rPr lang="en-US" altLang="ko-KR" dirty="0" smtClean="0"/>
              <a:t>GIU</a:t>
            </a:r>
            <a:r>
              <a:rPr lang="ko-KR" altLang="en-US" dirty="0" smtClean="0"/>
              <a:t>에서 나타나는 정보를 객체로 묶을 수 있기 때문이다</a:t>
            </a:r>
            <a:r>
              <a:rPr lang="en-US" altLang="ko-KR" dirty="0" smtClean="0"/>
              <a:t>.  </a:t>
            </a:r>
            <a:r>
              <a:rPr lang="ko-KR" altLang="en-US" dirty="0" smtClean="0"/>
              <a:t>크기와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색상이 다른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개의 공이 캔버스에서 반사되는 응용 프로그램을 작성해보자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2049" name="_x445481880">
            <a:extLst>
              <a:ext uri="{FF2B5EF4-FFF2-40B4-BE49-F238E27FC236}">
                <a16:creationId xmlns:a16="http://schemas.microsoft.com/office/drawing/2014/main" id="{313B8A3C-34C0-D912-DA89-F4D4535A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97" y="3259418"/>
            <a:ext cx="2570104" cy="184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67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B9749A-25F8-9B2B-CD04-5B85C407C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50159"/>
            <a:ext cx="8153400" cy="990600"/>
          </a:xfrm>
        </p:spPr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공</a:t>
            </a:r>
            <a:r>
              <a:rPr lang="en-US" altLang="ko-KR" dirty="0"/>
              <a:t> </a:t>
            </a:r>
            <a:r>
              <a:rPr lang="ko-KR" altLang="en-US" dirty="0"/>
              <a:t>애니메이션 </a:t>
            </a:r>
            <a:r>
              <a:rPr lang="en-US" altLang="ko-KR" dirty="0" smtClean="0"/>
              <a:t>2. p440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FE30A-329A-56FB-9F5F-8A08574AC03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앞 절의 실습에서 공을 </a:t>
            </a:r>
            <a:r>
              <a:rPr lang="en-US" altLang="ko-KR" dirty="0"/>
              <a:t>3</a:t>
            </a:r>
            <a:r>
              <a:rPr lang="ko-KR" altLang="en-US" dirty="0"/>
              <a:t>개 생성하여서 화면에서 움직이게 하였다</a:t>
            </a:r>
            <a:r>
              <a:rPr lang="en-US" altLang="ko-KR" dirty="0"/>
              <a:t>. </a:t>
            </a:r>
            <a:r>
              <a:rPr lang="ko-KR" altLang="en-US" dirty="0"/>
              <a:t>그런데 공을 </a:t>
            </a:r>
            <a:r>
              <a:rPr lang="en-US" altLang="ko-KR" dirty="0"/>
              <a:t>30</a:t>
            </a:r>
            <a:r>
              <a:rPr lang="ko-KR" altLang="en-US" dirty="0"/>
              <a:t>개 정도 만들어서 움직이려면 어떻게 해야 할까</a:t>
            </a:r>
            <a:r>
              <a:rPr lang="en-US" altLang="ko-KR" dirty="0"/>
              <a:t>? </a:t>
            </a:r>
            <a:r>
              <a:rPr lang="ko-KR" altLang="en-US" dirty="0"/>
              <a:t>이럴 때는 개별 변수를 사용하여 각 객체를 참조하는 것은 거의 불가능하다</a:t>
            </a:r>
            <a:r>
              <a:rPr lang="en-US" altLang="ko-KR" dirty="0"/>
              <a:t>. </a:t>
            </a:r>
            <a:r>
              <a:rPr lang="ko-KR" altLang="en-US" dirty="0"/>
              <a:t>이런 경우에는 리스트를 생성하고 리스트에 객체를 저장하여야 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3073" name="_x231027088">
            <a:extLst>
              <a:ext uri="{FF2B5EF4-FFF2-40B4-BE49-F238E27FC236}">
                <a16:creationId xmlns:a16="http://schemas.microsoft.com/office/drawing/2014/main" id="{65EC9927-0EEB-16B0-BD58-647E0D428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759" y="3365500"/>
            <a:ext cx="2694641" cy="1937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14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ko-KR" altLang="en-US" dirty="0" smtClean="0"/>
              <a:t>참조</a:t>
            </a:r>
            <a:r>
              <a:rPr lang="en-US" altLang="ko-KR" dirty="0" smtClean="0"/>
              <a:t>. p436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변수는 </a:t>
            </a:r>
            <a:r>
              <a:rPr lang="ko-KR" altLang="en-US" dirty="0"/>
              <a:t>단지 객체의 </a:t>
            </a:r>
            <a:r>
              <a:rPr lang="ko-KR" altLang="en-US" dirty="0" err="1" smtClean="0"/>
              <a:t>참조값</a:t>
            </a:r>
            <a:r>
              <a:rPr lang="en-US" altLang="ko-KR" dirty="0" smtClean="0"/>
              <a:t>(</a:t>
            </a:r>
            <a:r>
              <a:rPr lang="ko-KR" altLang="en-US" dirty="0" smtClean="0"/>
              <a:t>주소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</a:t>
            </a:r>
            <a:r>
              <a:rPr lang="ko-KR" altLang="en-US" dirty="0"/>
              <a:t>저장한다</a:t>
            </a:r>
            <a:r>
              <a:rPr lang="en-US" altLang="ko-KR" dirty="0"/>
              <a:t>. </a:t>
            </a:r>
            <a:r>
              <a:rPr lang="ko-KR" altLang="en-US" dirty="0"/>
              <a:t>객체 자체는 </a:t>
            </a:r>
            <a:r>
              <a:rPr lang="ko-KR" altLang="en-US" dirty="0" err="1" smtClean="0"/>
              <a:t>히프</a:t>
            </a:r>
            <a:r>
              <a:rPr lang="ko-KR" altLang="en-US" dirty="0" smtClean="0"/>
              <a:t> 메모리의 </a:t>
            </a:r>
            <a:r>
              <a:rPr lang="ko-KR" altLang="en-US" dirty="0"/>
              <a:t>다른 곳에 생성된다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변수 </a:t>
            </a:r>
            <a:r>
              <a:rPr lang="en-US" altLang="ko-KR" dirty="0" smtClean="0"/>
              <a:t>t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저장하고 있는 것이 아니라 객체의 </a:t>
            </a:r>
            <a:r>
              <a:rPr lang="ko-KR" altLang="en-US" dirty="0" err="1" smtClean="0"/>
              <a:t>참조값만</a:t>
            </a:r>
            <a:r>
              <a:rPr lang="ko-KR" altLang="en-US" dirty="0" smtClean="0"/>
              <a:t> 저장하고 있다</a:t>
            </a:r>
            <a:r>
              <a:rPr lang="en-US" altLang="ko-KR" dirty="0" smtClean="0"/>
              <a:t>.</a:t>
            </a:r>
          </a:p>
          <a:p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155176" y="2374900"/>
            <a:ext cx="6807724" cy="2527300"/>
            <a:chOff x="837676" y="2438400"/>
            <a:chExt cx="6953250" cy="234950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/>
            <a:srcRect t="3294" b="43429"/>
            <a:stretch/>
          </p:blipFill>
          <p:spPr>
            <a:xfrm>
              <a:off x="837676" y="2438400"/>
              <a:ext cx="6953250" cy="2349500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2487" y="3322541"/>
              <a:ext cx="2686425" cy="13813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96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</a:t>
            </a:r>
            <a:r>
              <a:rPr lang="ko-KR" altLang="en-US" dirty="0" smtClean="0"/>
              <a:t>공유</a:t>
            </a:r>
            <a:r>
              <a:rPr lang="en-US" altLang="ko-KR" dirty="0" smtClean="0"/>
              <a:t>. p436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B37D5-1FFA-A311-F7FE-CA31130384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객체의 </a:t>
            </a:r>
            <a:r>
              <a:rPr lang="ko-KR" altLang="en-US" dirty="0" err="1"/>
              <a:t>참조값을</a:t>
            </a:r>
            <a:r>
              <a:rPr lang="ko-KR" altLang="en-US" dirty="0"/>
              <a:t> 저장하고 있는 변수를 다른 변수로 복사하면 어떻게 될까</a:t>
            </a:r>
            <a:r>
              <a:rPr lang="en-US" altLang="ko-KR" dirty="0" smtClean="0"/>
              <a:t>?  </a:t>
            </a:r>
            <a:r>
              <a:rPr lang="ko-KR" altLang="en-US" dirty="0" smtClean="0"/>
              <a:t>객체의 </a:t>
            </a:r>
            <a:r>
              <a:rPr lang="ko-KR" altLang="en-US" dirty="0" err="1" smtClean="0"/>
              <a:t>참조값만</a:t>
            </a:r>
            <a:r>
              <a:rPr lang="ko-KR" altLang="en-US" dirty="0" smtClean="0"/>
              <a:t> 복사되어 변수 </a:t>
            </a:r>
            <a:r>
              <a:rPr lang="en-US" altLang="ko-KR" dirty="0" smtClean="0"/>
              <a:t>s</a:t>
            </a:r>
            <a:r>
              <a:rPr lang="ko-KR" altLang="en-US" dirty="0" smtClean="0"/>
              <a:t>에 </a:t>
            </a:r>
            <a:r>
              <a:rPr lang="ko-KR" altLang="en-US" dirty="0" smtClean="0"/>
              <a:t>저장된다</a:t>
            </a:r>
            <a:r>
              <a:rPr lang="en-US" altLang="ko-KR" dirty="0"/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얕은 복사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s</a:t>
            </a:r>
            <a:r>
              <a:rPr lang="ko-KR" altLang="en-US" dirty="0"/>
              <a:t>를 통하여 객체를 수정하면 어떻게 될까</a:t>
            </a:r>
            <a:r>
              <a:rPr lang="en-US" altLang="ko-KR" dirty="0"/>
              <a:t>? t</a:t>
            </a:r>
            <a:r>
              <a:rPr lang="ko-KR" altLang="en-US" dirty="0"/>
              <a:t>가 가리키는 객체의 값도 변경된다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7" y="2413007"/>
            <a:ext cx="8153401" cy="64633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t = Television(11, 10, True)</a:t>
            </a:r>
          </a:p>
          <a:p>
            <a:r>
              <a:rPr lang="en-US" altLang="ko-KR" dirty="0"/>
              <a:t>s = t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rcRect l="11717"/>
          <a:stretch/>
        </p:blipFill>
        <p:spPr>
          <a:xfrm>
            <a:off x="5384800" y="2519592"/>
            <a:ext cx="2918780" cy="157725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12647" y="5051468"/>
            <a:ext cx="8153401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t = Television(11, 10, True)</a:t>
            </a:r>
          </a:p>
          <a:p>
            <a:r>
              <a:rPr lang="en-US" altLang="ko-KR" dirty="0"/>
              <a:t>s = t</a:t>
            </a:r>
          </a:p>
          <a:p>
            <a:r>
              <a:rPr lang="en-US" altLang="ko-KR" dirty="0" err="1"/>
              <a:t>s.channel</a:t>
            </a:r>
            <a:r>
              <a:rPr lang="en-US" altLang="ko-KR" dirty="0"/>
              <a:t> = 9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4902200"/>
            <a:ext cx="3007680" cy="16318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392320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참조 공유</a:t>
            </a:r>
            <a:r>
              <a:rPr lang="en-US" altLang="ko-KR" dirty="0"/>
              <a:t>. </a:t>
            </a:r>
            <a:r>
              <a:rPr lang="en-US" altLang="ko-KR" dirty="0" smtClean="0"/>
              <a:t>p437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is</a:t>
            </a:r>
            <a:r>
              <a:rPr lang="ko-KR" altLang="en-US" dirty="0"/>
              <a:t>와 </a:t>
            </a:r>
            <a:r>
              <a:rPr lang="en-US" altLang="ko-KR" dirty="0"/>
              <a:t>is not </a:t>
            </a:r>
            <a:r>
              <a:rPr lang="en-US" altLang="ko-KR" dirty="0" smtClean="0"/>
              <a:t>: 2</a:t>
            </a:r>
            <a:r>
              <a:rPr lang="ko-KR" altLang="en-US" dirty="0"/>
              <a:t>개의 변수가 동일한 객체를 참조하고 있는지를 검사하는 </a:t>
            </a:r>
            <a:r>
              <a:rPr lang="ko-KR" altLang="en-US" dirty="0" smtClean="0"/>
              <a:t>연산자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9" y="2390549"/>
            <a:ext cx="7947152" cy="147732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if s is t :</a:t>
            </a:r>
          </a:p>
          <a:p>
            <a:r>
              <a:rPr lang="en-US" altLang="ko-KR" dirty="0"/>
              <a:t>	print("2</a:t>
            </a:r>
            <a:r>
              <a:rPr lang="ko-KR" altLang="en-US" dirty="0"/>
              <a:t>개의 변수는 동일한 객체를 참조하고 있습니다</a:t>
            </a:r>
            <a:r>
              <a:rPr lang="en-US" altLang="ko-KR" dirty="0"/>
              <a:t>.")</a:t>
            </a:r>
          </a:p>
          <a:p>
            <a:endParaRPr lang="en-US" altLang="ko-KR" dirty="0"/>
          </a:p>
          <a:p>
            <a:r>
              <a:rPr lang="en-US" altLang="ko-KR" dirty="0"/>
              <a:t>if s is not t :</a:t>
            </a:r>
          </a:p>
          <a:p>
            <a:r>
              <a:rPr lang="en-US" altLang="ko-KR" dirty="0"/>
              <a:t>	print("2</a:t>
            </a:r>
            <a:r>
              <a:rPr lang="ko-KR" altLang="en-US" dirty="0"/>
              <a:t>개의 변수는 다른 객체를 참조하고 있습니다</a:t>
            </a:r>
            <a:r>
              <a:rPr lang="en-US" altLang="ko-KR" dirty="0"/>
              <a:t>.")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55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None </a:t>
            </a:r>
            <a:r>
              <a:rPr lang="ko-KR" altLang="en-US" dirty="0" err="1" smtClean="0"/>
              <a:t>참조값</a:t>
            </a:r>
            <a:r>
              <a:rPr lang="en-US" altLang="ko-KR" dirty="0" smtClean="0"/>
              <a:t>. p438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 smtClean="0"/>
              <a:t>None : </a:t>
            </a:r>
            <a:r>
              <a:rPr lang="ko-KR" altLang="en-US" dirty="0" smtClean="0"/>
              <a:t>변수가 아무것도 </a:t>
            </a:r>
            <a:r>
              <a:rPr lang="ko-KR" altLang="en-US" dirty="0"/>
              <a:t>참조하고 있지 않다는 것을 나타내는 특별한 </a:t>
            </a:r>
            <a:r>
              <a:rPr lang="ko-KR" altLang="en-US" dirty="0" smtClean="0"/>
              <a:t>값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2647" y="2501273"/>
            <a:ext cx="7845553" cy="120032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myTV</a:t>
            </a:r>
            <a:r>
              <a:rPr lang="en-US" altLang="ko-KR" dirty="0"/>
              <a:t> = None </a:t>
            </a:r>
          </a:p>
          <a:p>
            <a:endParaRPr lang="en-US" altLang="ko-KR" dirty="0"/>
          </a:p>
          <a:p>
            <a:r>
              <a:rPr lang="en-US" altLang="ko-KR" dirty="0"/>
              <a:t>if </a:t>
            </a:r>
            <a:r>
              <a:rPr lang="en-US" altLang="ko-KR" dirty="0" err="1"/>
              <a:t>myTV</a:t>
            </a:r>
            <a:r>
              <a:rPr lang="en-US" altLang="ko-KR" dirty="0"/>
              <a:t> is None :</a:t>
            </a:r>
          </a:p>
          <a:p>
            <a:r>
              <a:rPr lang="en-US" altLang="ko-KR" dirty="0"/>
              <a:t>	print("</a:t>
            </a:r>
            <a:r>
              <a:rPr lang="ko-KR" altLang="en-US" dirty="0"/>
              <a:t>현재 </a:t>
            </a:r>
            <a:r>
              <a:rPr lang="en-US" altLang="ko-KR" dirty="0"/>
              <a:t>TV</a:t>
            </a:r>
            <a:r>
              <a:rPr lang="ko-KR" altLang="en-US" dirty="0"/>
              <a:t>가 없습니다</a:t>
            </a:r>
            <a:r>
              <a:rPr lang="en-US" altLang="ko-KR" dirty="0"/>
              <a:t>. 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2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객체를 함수로 전달할 </a:t>
            </a:r>
            <a:r>
              <a:rPr lang="ko-KR" altLang="en-US" dirty="0" smtClean="0"/>
              <a:t>때</a:t>
            </a:r>
            <a:r>
              <a:rPr lang="en-US" altLang="ko-KR" dirty="0" smtClean="0"/>
              <a:t>. p438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7" y="2019300"/>
            <a:ext cx="8153401" cy="464742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# </a:t>
            </a:r>
            <a:r>
              <a:rPr lang="ko-KR" altLang="en-US" sz="1600" dirty="0"/>
              <a:t>텔레비전을 클래스로 정의한다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class Television: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__</a:t>
            </a:r>
            <a:r>
              <a:rPr lang="en-US" altLang="ko-KR" sz="1600" dirty="0" err="1"/>
              <a:t>init</a:t>
            </a:r>
            <a:r>
              <a:rPr lang="en-US" altLang="ko-KR" sz="1600" dirty="0"/>
              <a:t>__(self, channel, volume, on):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self.channel</a:t>
            </a:r>
            <a:r>
              <a:rPr lang="en-US" altLang="ko-KR" sz="1600" dirty="0"/>
              <a:t> = channel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self.volume</a:t>
            </a:r>
            <a:r>
              <a:rPr lang="en-US" altLang="ko-KR" sz="1600" dirty="0"/>
              <a:t> = volume</a:t>
            </a:r>
          </a:p>
          <a:p>
            <a:r>
              <a:rPr lang="en-US" altLang="ko-KR" sz="1600" dirty="0"/>
              <a:t>		</a:t>
            </a:r>
            <a:r>
              <a:rPr lang="en-US" altLang="ko-KR" sz="1600" dirty="0" err="1"/>
              <a:t>self.on</a:t>
            </a:r>
            <a:r>
              <a:rPr lang="en-US" altLang="ko-KR" sz="1600" dirty="0"/>
              <a:t> = on</a:t>
            </a:r>
          </a:p>
          <a:p>
            <a:endParaRPr lang="en-US" altLang="ko-KR" sz="1600" dirty="0"/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def</a:t>
            </a:r>
            <a:r>
              <a:rPr lang="en-US" altLang="ko-KR" sz="1600" dirty="0"/>
              <a:t> show(self):</a:t>
            </a:r>
          </a:p>
          <a:p>
            <a:r>
              <a:rPr lang="en-US" altLang="ko-KR" sz="1600" dirty="0"/>
              <a:t>		print(</a:t>
            </a:r>
            <a:r>
              <a:rPr lang="en-US" altLang="ko-KR" sz="1600" dirty="0" err="1"/>
              <a:t>self.channel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self.volume</a:t>
            </a:r>
            <a:r>
              <a:rPr lang="en-US" altLang="ko-KR" sz="1600" dirty="0"/>
              <a:t>, </a:t>
            </a:r>
            <a:r>
              <a:rPr lang="en-US" altLang="ko-KR" sz="1600" dirty="0" err="1"/>
              <a:t>self.on</a:t>
            </a:r>
            <a:r>
              <a:rPr lang="en-US" altLang="ko-KR" sz="1600" dirty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ko-KR" altLang="en-US" sz="1600" dirty="0"/>
              <a:t>전달받은 텔레비전의 음량을 줄인다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def</a:t>
            </a:r>
            <a:r>
              <a:rPr lang="en-US" altLang="ko-KR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 err="1">
                <a:solidFill>
                  <a:srgbClr val="FF0000"/>
                </a:solidFill>
              </a:rPr>
              <a:t>setSilentMode</a:t>
            </a:r>
            <a:r>
              <a:rPr lang="en-US" altLang="ko-KR" sz="1600" dirty="0">
                <a:solidFill>
                  <a:srgbClr val="FF0000"/>
                </a:solidFill>
              </a:rPr>
              <a:t>(t</a:t>
            </a:r>
            <a:r>
              <a:rPr lang="en-US" altLang="ko-KR" sz="1600" dirty="0"/>
              <a:t>):</a:t>
            </a:r>
          </a:p>
          <a:p>
            <a:r>
              <a:rPr lang="en-US" altLang="ko-KR" sz="1600" dirty="0"/>
              <a:t>	</a:t>
            </a:r>
            <a:r>
              <a:rPr lang="en-US" altLang="ko-KR" sz="1600" dirty="0" err="1"/>
              <a:t>t.volume</a:t>
            </a:r>
            <a:r>
              <a:rPr lang="en-US" altLang="ko-KR" sz="1600" dirty="0"/>
              <a:t> = 2</a:t>
            </a:r>
          </a:p>
          <a:p>
            <a:endParaRPr lang="en-US" altLang="ko-KR" sz="1600" dirty="0"/>
          </a:p>
          <a:p>
            <a:r>
              <a:rPr lang="en-US" altLang="ko-KR" sz="1600" dirty="0"/>
              <a:t># </a:t>
            </a:r>
            <a:r>
              <a:rPr lang="en-US" altLang="ko-KR" sz="1600" dirty="0" err="1"/>
              <a:t>setSilentMode</a:t>
            </a:r>
            <a:r>
              <a:rPr lang="en-US" altLang="ko-KR" sz="1600" dirty="0"/>
              <a:t>()</a:t>
            </a:r>
            <a:r>
              <a:rPr lang="ko-KR" altLang="en-US" sz="1600" dirty="0"/>
              <a:t>을 호출하여서 객체의 내용이 변경되는지를 확인한다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 err="1"/>
              <a:t>myTV</a:t>
            </a:r>
            <a:r>
              <a:rPr lang="en-US" altLang="ko-KR" sz="1600" dirty="0"/>
              <a:t> = Television(11, 10, True);</a:t>
            </a:r>
          </a:p>
          <a:p>
            <a:r>
              <a:rPr lang="en-US" altLang="ko-KR" sz="1600" dirty="0" err="1">
                <a:solidFill>
                  <a:srgbClr val="FF0000"/>
                </a:solidFill>
              </a:rPr>
              <a:t>setSilentMode</a:t>
            </a:r>
            <a:r>
              <a:rPr lang="en-US" altLang="ko-KR" sz="1600" dirty="0">
                <a:solidFill>
                  <a:srgbClr val="FF0000"/>
                </a:solidFill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</a:rPr>
              <a:t>myTV</a:t>
            </a:r>
            <a:r>
              <a:rPr lang="en-US" altLang="ko-KR" sz="16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600" dirty="0" err="1"/>
              <a:t>myTV.show</a:t>
            </a:r>
            <a:r>
              <a:rPr lang="en-US" altLang="ko-KR" sz="1600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49886" y="6190734"/>
            <a:ext cx="2709913" cy="338554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sz="1600" dirty="0"/>
              <a:t>11 2 True</a:t>
            </a:r>
          </a:p>
        </p:txBody>
      </p:sp>
      <p:sp>
        <p:nvSpPr>
          <p:cNvPr id="6" name="내용 개체 틀 4"/>
          <p:cNvSpPr txBox="1">
            <a:spLocks/>
          </p:cNvSpPr>
          <p:nvPr/>
        </p:nvSpPr>
        <p:spPr>
          <a:xfrm>
            <a:off x="612648" y="1549400"/>
            <a:ext cx="81534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함수에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객체를 전달하면 객체의 </a:t>
            </a:r>
            <a:r>
              <a:rPr lang="ko-KR" altLang="en-US" dirty="0" err="1" smtClean="0"/>
              <a:t>참조값이</a:t>
            </a:r>
            <a:r>
              <a:rPr lang="ko-KR" altLang="en-US" dirty="0" smtClean="0"/>
              <a:t> 전달된다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pPr fontAlgn="auto">
              <a:spcAft>
                <a:spcPts val="0"/>
              </a:spcAft>
            </a:pP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9886" y="4599346"/>
            <a:ext cx="2728351" cy="142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58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. p442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인스턴스 </a:t>
            </a:r>
            <a:r>
              <a:rPr lang="ko-KR" altLang="en-US" dirty="0" smtClean="0"/>
              <a:t>변수</a:t>
            </a:r>
            <a:r>
              <a:rPr lang="en-US" altLang="ko-KR" dirty="0" smtClean="0"/>
              <a:t>(instance variable)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객체가 생성될 때 인스턴스 마다 별도로 생성되는 변수</a:t>
            </a:r>
            <a:endParaRPr lang="en-US" altLang="ko-KR" dirty="0" smtClean="0"/>
          </a:p>
          <a:p>
            <a:r>
              <a:rPr lang="ko-KR" altLang="en-US" dirty="0" smtClean="0"/>
              <a:t>클래스 변수</a:t>
            </a:r>
            <a:r>
              <a:rPr lang="en-US" altLang="ko-KR" dirty="0" smtClean="0"/>
              <a:t>(class variable) : </a:t>
            </a:r>
            <a:r>
              <a:rPr lang="ko-KR" altLang="en-US" dirty="0" smtClean="0"/>
              <a:t>하나의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클래스에 하나만 존재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모든 </a:t>
            </a:r>
            <a:r>
              <a:rPr lang="ko-KR" altLang="en-US" dirty="0"/>
              <a:t>객체가 </a:t>
            </a:r>
            <a:r>
              <a:rPr lang="ko-KR" altLang="en-US" dirty="0" smtClean="0"/>
              <a:t>공유하는 변수</a:t>
            </a:r>
            <a:endParaRPr lang="en-US" altLang="ko-KR" dirty="0" smtClean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7D609F5-A8DA-A04D-E600-16DB95A51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752"/>
          <a:stretch/>
        </p:blipFill>
        <p:spPr>
          <a:xfrm>
            <a:off x="1755111" y="1549400"/>
            <a:ext cx="3583956" cy="1175118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687" y="4141601"/>
            <a:ext cx="5390135" cy="2195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28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변수 </a:t>
            </a:r>
            <a:r>
              <a:rPr lang="en-US" altLang="ko-KR" dirty="0"/>
              <a:t>vs </a:t>
            </a:r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변수</a:t>
            </a:r>
            <a:r>
              <a:rPr lang="en-US" altLang="ko-KR" dirty="0"/>
              <a:t>. </a:t>
            </a:r>
            <a:r>
              <a:rPr lang="en-US" altLang="ko-KR" dirty="0" smtClean="0"/>
              <a:t>p443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2648" y="1600200"/>
            <a:ext cx="8153401" cy="480131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# </a:t>
            </a:r>
            <a:r>
              <a:rPr lang="ko-KR" altLang="en-US" dirty="0"/>
              <a:t>텔레비전을 클래스로 정의한다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class Television:</a:t>
            </a:r>
          </a:p>
          <a:p>
            <a:r>
              <a:rPr lang="en-US" altLang="ko-KR" dirty="0"/>
              <a:t>    </a:t>
            </a:r>
            <a:r>
              <a:rPr lang="en-US" altLang="ko-KR" dirty="0" err="1">
                <a:solidFill>
                  <a:srgbClr val="FF0000"/>
                </a:solidFill>
              </a:rPr>
              <a:t>serialNumber</a:t>
            </a:r>
            <a:r>
              <a:rPr lang="en-US" altLang="ko-KR" dirty="0">
                <a:solidFill>
                  <a:srgbClr val="FF0000"/>
                </a:solidFill>
              </a:rPr>
              <a:t> = 0		# </a:t>
            </a:r>
            <a:r>
              <a:rPr lang="ko-KR" altLang="en-US" dirty="0">
                <a:solidFill>
                  <a:srgbClr val="FF0000"/>
                </a:solidFill>
              </a:rPr>
              <a:t>이것이 클래스 변수이다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__(self, channel, volume, on):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self.channel</a:t>
            </a:r>
            <a:r>
              <a:rPr lang="en-US" altLang="ko-KR" dirty="0"/>
              <a:t> = channel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self.volume</a:t>
            </a:r>
            <a:r>
              <a:rPr lang="en-US" altLang="ko-KR" dirty="0"/>
              <a:t> = volume</a:t>
            </a:r>
          </a:p>
          <a:p>
            <a:r>
              <a:rPr lang="en-US" altLang="ko-KR" dirty="0"/>
              <a:t>        </a:t>
            </a:r>
            <a:r>
              <a:rPr lang="en-US" altLang="ko-KR" dirty="0" err="1"/>
              <a:t>self.on</a:t>
            </a:r>
            <a:r>
              <a:rPr lang="en-US" altLang="ko-KR" dirty="0"/>
              <a:t> = on</a:t>
            </a:r>
          </a:p>
          <a:p>
            <a:r>
              <a:rPr lang="en-US" altLang="ko-KR" dirty="0"/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Television.serialNumber</a:t>
            </a:r>
            <a:r>
              <a:rPr lang="en-US" altLang="ko-KR" dirty="0">
                <a:solidFill>
                  <a:srgbClr val="FF0000"/>
                </a:solidFill>
              </a:rPr>
              <a:t> += 1</a:t>
            </a:r>
            <a:r>
              <a:rPr lang="en-US" altLang="ko-KR" dirty="0"/>
              <a:t>		</a:t>
            </a: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ko-KR" altLang="en-US" dirty="0">
                <a:solidFill>
                  <a:srgbClr val="FF0000"/>
                </a:solidFill>
              </a:rPr>
              <a:t>클래스 변수를 하나 증가한다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# </a:t>
            </a:r>
            <a:r>
              <a:rPr lang="ko-KR" altLang="en-US" dirty="0"/>
              <a:t>클래스 변수의 값을 객체의 시리얼 번호로 한다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    </a:t>
            </a:r>
            <a:r>
              <a:rPr lang="en-US" altLang="ko-KR" dirty="0" err="1">
                <a:solidFill>
                  <a:srgbClr val="FF0000"/>
                </a:solidFill>
              </a:rPr>
              <a:t>self.number</a:t>
            </a:r>
            <a:r>
              <a:rPr lang="en-US" altLang="ko-KR" dirty="0">
                <a:solidFill>
                  <a:srgbClr val="FF0000"/>
                </a:solidFill>
              </a:rPr>
              <a:t> = </a:t>
            </a:r>
            <a:r>
              <a:rPr lang="en-US" altLang="ko-KR" dirty="0" err="1">
                <a:solidFill>
                  <a:srgbClr val="FF0000"/>
                </a:solidFill>
              </a:rPr>
              <a:t>Television.serialNumber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    </a:t>
            </a:r>
            <a:r>
              <a:rPr lang="en-US" altLang="ko-KR" dirty="0" err="1"/>
              <a:t>def</a:t>
            </a:r>
            <a:r>
              <a:rPr lang="en-US" altLang="ko-KR" dirty="0"/>
              <a:t> show(self):</a:t>
            </a:r>
          </a:p>
          <a:p>
            <a:r>
              <a:rPr lang="en-US" altLang="ko-KR" dirty="0"/>
              <a:t>        print(</a:t>
            </a:r>
            <a:r>
              <a:rPr lang="en-US" altLang="ko-KR" dirty="0" err="1"/>
              <a:t>self.channel</a:t>
            </a:r>
            <a:r>
              <a:rPr lang="en-US" altLang="ko-KR" dirty="0"/>
              <a:t>, </a:t>
            </a:r>
            <a:r>
              <a:rPr lang="en-US" altLang="ko-KR" dirty="0" err="1"/>
              <a:t>self.volume</a:t>
            </a:r>
            <a:r>
              <a:rPr lang="en-US" altLang="ko-KR" dirty="0"/>
              <a:t>, </a:t>
            </a:r>
            <a:r>
              <a:rPr lang="en-US" altLang="ko-KR" dirty="0" err="1"/>
              <a:t>self.on</a:t>
            </a:r>
            <a:r>
              <a:rPr lang="en-US" altLang="ko-KR" dirty="0"/>
              <a:t>, </a:t>
            </a:r>
            <a:r>
              <a:rPr lang="en-US" altLang="ko-KR" dirty="0" err="1"/>
              <a:t>self.number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myTV</a:t>
            </a:r>
            <a:r>
              <a:rPr lang="en-US" altLang="ko-KR" dirty="0"/>
              <a:t> = Television(11, 10, True);</a:t>
            </a:r>
          </a:p>
          <a:p>
            <a:r>
              <a:rPr lang="en-US" altLang="ko-KR" dirty="0" err="1"/>
              <a:t>myTV.show</a:t>
            </a:r>
            <a:r>
              <a:rPr lang="en-US" altLang="ko-KR" dirty="0"/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57748" y="6216848"/>
            <a:ext cx="2409952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11 10 True 1</a:t>
            </a:r>
          </a:p>
        </p:txBody>
      </p:sp>
    </p:spTree>
    <p:extLst>
      <p:ext uri="{BB962C8B-B14F-4D97-AF65-F5344CB8AC3E}">
        <p14:creationId xmlns:p14="http://schemas.microsoft.com/office/powerpoint/2010/main" val="393355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절차 지향과 객체 </a:t>
            </a:r>
            <a:r>
              <a:rPr lang="ko-KR" altLang="en-US" dirty="0" smtClean="0"/>
              <a:t>지향</a:t>
            </a:r>
            <a:r>
              <a:rPr lang="en-US" altLang="ko-KR" dirty="0" smtClean="0"/>
              <a:t>. p417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절차 지향 프로그래밍</a:t>
            </a:r>
            <a:r>
              <a:rPr lang="en-US" altLang="ko-KR" dirty="0"/>
              <a:t>(procedural programming</a:t>
            </a:r>
            <a:r>
              <a:rPr lang="en-US" altLang="ko-KR" dirty="0" smtClean="0"/>
              <a:t>) :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프로시저</a:t>
            </a:r>
            <a:r>
              <a:rPr lang="en-US" altLang="ko-KR" dirty="0"/>
              <a:t>(</a:t>
            </a:r>
            <a:r>
              <a:rPr lang="en-US" altLang="ko-KR" dirty="0" smtClean="0"/>
              <a:t>procedure=</a:t>
            </a:r>
            <a:r>
              <a:rPr lang="ko-KR" altLang="en-US" dirty="0" smtClean="0"/>
              <a:t>함수</a:t>
            </a:r>
            <a:r>
              <a:rPr lang="en-US" altLang="ko-KR" dirty="0" smtClean="0"/>
              <a:t>)</a:t>
            </a:r>
            <a:r>
              <a:rPr lang="ko-KR" altLang="en-US" dirty="0"/>
              <a:t>를 기반으로 하는 프로그래밍 </a:t>
            </a:r>
            <a:r>
              <a:rPr lang="ko-KR" altLang="en-US" dirty="0" smtClean="0"/>
              <a:t>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단점 </a:t>
            </a:r>
            <a:r>
              <a:rPr lang="en-US" altLang="ko-KR" dirty="0" smtClean="0"/>
              <a:t>: </a:t>
            </a:r>
            <a:r>
              <a:rPr lang="ko-KR" altLang="en-US" dirty="0"/>
              <a:t>서로 관련된 데이터와 함수를 묶을 수가 </a:t>
            </a:r>
            <a:r>
              <a:rPr lang="ko-KR" altLang="en-US" dirty="0" smtClean="0"/>
              <a:t>없다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절차 </a:t>
            </a:r>
            <a:r>
              <a:rPr lang="ko-KR" altLang="en-US" dirty="0"/>
              <a:t>지향 방법에서는 데이터가 프로그램의 중요한 부분임에도 불구하고 프로그래머들은 함수 </a:t>
            </a:r>
            <a:r>
              <a:rPr lang="ko-KR" altLang="en-US" dirty="0" err="1"/>
              <a:t>작성에만</a:t>
            </a:r>
            <a:r>
              <a:rPr lang="ko-KR" altLang="en-US" dirty="0"/>
              <a:t> 신경을 쓰게 된다</a:t>
            </a:r>
            <a:r>
              <a:rPr lang="en-US" altLang="ko-KR" dirty="0"/>
              <a:t>. </a:t>
            </a:r>
            <a:endParaRPr lang="ko-KR" altLang="en-US" dirty="0"/>
          </a:p>
          <a:p>
            <a:r>
              <a:rPr lang="ko-KR" altLang="en-US" dirty="0" smtClean="0"/>
              <a:t>객체 </a:t>
            </a:r>
            <a:r>
              <a:rPr lang="ko-KR" altLang="en-US" dirty="0"/>
              <a:t>지향 프로그래밍</a:t>
            </a:r>
            <a:r>
              <a:rPr lang="en-US" altLang="ko-KR" dirty="0"/>
              <a:t>(object-oriented programming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데이터와 </a:t>
            </a:r>
            <a:r>
              <a:rPr lang="ko-KR" altLang="en-US" dirty="0"/>
              <a:t>함수를 하나의 </a:t>
            </a:r>
            <a:r>
              <a:rPr lang="ko-KR" altLang="en-US" dirty="0" smtClean="0"/>
              <a:t>덩어리</a:t>
            </a:r>
            <a:r>
              <a:rPr lang="en-US" altLang="ko-KR" dirty="0" smtClean="0"/>
              <a:t>(</a:t>
            </a:r>
            <a:r>
              <a:rPr lang="ko-KR" altLang="en-US" dirty="0" smtClean="0"/>
              <a:t>캡슐화</a:t>
            </a:r>
            <a:r>
              <a:rPr lang="en-US" altLang="ko-KR" dirty="0" smtClean="0"/>
              <a:t>)</a:t>
            </a:r>
            <a:r>
              <a:rPr lang="ko-KR" altLang="en-US" dirty="0" smtClean="0"/>
              <a:t>로 묶어서 </a:t>
            </a:r>
            <a:r>
              <a:rPr lang="ko-KR" altLang="en-US" dirty="0"/>
              <a:t>생각하는 </a:t>
            </a:r>
            <a:r>
              <a:rPr lang="ko-KR" altLang="en-US" dirty="0" smtClean="0"/>
              <a:t>방법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760" y="4130675"/>
            <a:ext cx="5675439" cy="215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0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상수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. p443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상수들은 흔히 클래스 변수로 정의된다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9" y="2056537"/>
            <a:ext cx="8048752" cy="4247317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dirty="0"/>
              <a:t>class Monster :</a:t>
            </a:r>
          </a:p>
          <a:p>
            <a:r>
              <a:rPr lang="en-US" altLang="ko-KR" dirty="0"/>
              <a:t>   </a:t>
            </a:r>
            <a:r>
              <a:rPr lang="en-US" altLang="ko-KR" dirty="0">
                <a:solidFill>
                  <a:srgbClr val="FF0000"/>
                </a:solidFill>
              </a:rPr>
              <a:t># </a:t>
            </a:r>
            <a:r>
              <a:rPr lang="ko-KR" altLang="en-US" dirty="0">
                <a:solidFill>
                  <a:srgbClr val="FF0000"/>
                </a:solidFill>
              </a:rPr>
              <a:t>상수 값 정의 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   </a:t>
            </a:r>
            <a:r>
              <a:rPr lang="en-US" altLang="ko-KR" dirty="0">
                <a:solidFill>
                  <a:srgbClr val="FF0000"/>
                </a:solidFill>
              </a:rPr>
              <a:t>WEAK = 0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NORMAL = 10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STRONG = 20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   VERY STRONG = 30</a:t>
            </a:r>
          </a:p>
          <a:p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init</a:t>
            </a:r>
            <a:r>
              <a:rPr lang="en-US" altLang="ko-KR" dirty="0"/>
              <a:t>__(self) :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self._health</a:t>
            </a:r>
            <a:r>
              <a:rPr lang="en-US" altLang="ko-KR" dirty="0"/>
              <a:t> = </a:t>
            </a:r>
            <a:r>
              <a:rPr lang="en-US" altLang="ko-KR" dirty="0" err="1"/>
              <a:t>Monster.NORMAL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   </a:t>
            </a:r>
            <a:r>
              <a:rPr lang="en-US" altLang="ko-KR" dirty="0" err="1"/>
              <a:t>def</a:t>
            </a:r>
            <a:r>
              <a:rPr lang="en-US" altLang="ko-KR" dirty="0"/>
              <a:t> eat(self) :</a:t>
            </a:r>
          </a:p>
          <a:p>
            <a:pPr latinLnBrk="1"/>
            <a:r>
              <a:rPr lang="en-US" altLang="ko-KR" dirty="0"/>
              <a:t>      </a:t>
            </a:r>
            <a:r>
              <a:rPr lang="en-US" altLang="ko-KR" dirty="0" err="1"/>
              <a:t>self._health</a:t>
            </a:r>
            <a:r>
              <a:rPr lang="en-US" altLang="ko-KR" dirty="0"/>
              <a:t> = </a:t>
            </a:r>
            <a:r>
              <a:rPr lang="en-US" altLang="ko-KR" dirty="0" err="1"/>
              <a:t>Monster.STRONG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   </a:t>
            </a:r>
            <a:r>
              <a:rPr lang="en-US" altLang="ko-KR" dirty="0" err="1"/>
              <a:t>def</a:t>
            </a:r>
            <a:r>
              <a:rPr lang="en-US" altLang="ko-KR" dirty="0"/>
              <a:t> attack(self) :</a:t>
            </a:r>
          </a:p>
          <a:p>
            <a:pPr latinLnBrk="1"/>
            <a:r>
              <a:rPr lang="en-US" altLang="ko-KR" dirty="0"/>
              <a:t>      </a:t>
            </a:r>
            <a:r>
              <a:rPr lang="en-US" altLang="ko-KR" dirty="0" err="1"/>
              <a:t>self._health</a:t>
            </a:r>
            <a:r>
              <a:rPr lang="en-US" altLang="ko-KR" dirty="0"/>
              <a:t> = </a:t>
            </a:r>
            <a:r>
              <a:rPr lang="en-US" altLang="ko-KR" dirty="0" err="1"/>
              <a:t>Monster.WEAK</a:t>
            </a:r>
            <a:r>
              <a:rPr lang="en-US" altLang="ko-K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3170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 p444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객체에 </a:t>
            </a:r>
            <a:r>
              <a:rPr lang="ko-KR" altLang="en-US" dirty="0"/>
              <a:t>대하여 </a:t>
            </a:r>
            <a:r>
              <a:rPr lang="en-US" altLang="ko-KR" dirty="0"/>
              <a:t>+, -, *,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와 </a:t>
            </a:r>
            <a:r>
              <a:rPr lang="ko-KR" altLang="en-US" dirty="0"/>
              <a:t>같은 연산을 적용하면 자동으로 </a:t>
            </a:r>
            <a:r>
              <a:rPr lang="ko-KR" altLang="en-US" dirty="0" smtClean="0"/>
              <a:t>호출되는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7" y="2512257"/>
            <a:ext cx="8153401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b="1" dirty="0"/>
              <a:t>class</a:t>
            </a:r>
            <a:r>
              <a:rPr lang="en-US" altLang="ko-KR" dirty="0"/>
              <a:t> Circle:</a:t>
            </a:r>
          </a:p>
          <a:p>
            <a:pPr latinLnBrk="1"/>
            <a:r>
              <a:rPr lang="en-US" altLang="ko-KR" dirty="0"/>
              <a:t>	...</a:t>
            </a:r>
          </a:p>
          <a:p>
            <a:pPr latinLnBrk="1"/>
            <a:r>
              <a:rPr lang="en-US" altLang="ko-KR" dirty="0"/>
              <a:t>	</a:t>
            </a:r>
            <a:r>
              <a:rPr lang="en-US" altLang="ko-KR" b="1" dirty="0" err="1"/>
              <a:t>def</a:t>
            </a:r>
            <a:r>
              <a:rPr lang="en-US" altLang="ko-KR" dirty="0"/>
              <a:t> __</a:t>
            </a:r>
            <a:r>
              <a:rPr lang="en-US" altLang="ko-KR" dirty="0" err="1"/>
              <a:t>eq</a:t>
            </a:r>
            <a:r>
              <a:rPr lang="en-US" altLang="ko-KR" dirty="0"/>
              <a:t>__(</a:t>
            </a:r>
            <a:r>
              <a:rPr lang="en-US" altLang="ko-KR" b="1" dirty="0"/>
              <a:t>self</a:t>
            </a:r>
            <a:r>
              <a:rPr lang="en-US" altLang="ko-KR" dirty="0"/>
              <a:t>, other):</a:t>
            </a:r>
          </a:p>
          <a:p>
            <a:pPr latinLnBrk="1"/>
            <a:r>
              <a:rPr lang="en-US" altLang="ko-KR" dirty="0"/>
              <a:t>		</a:t>
            </a:r>
            <a:r>
              <a:rPr lang="en-US" altLang="ko-KR" b="1" dirty="0"/>
              <a:t>return</a:t>
            </a:r>
            <a:r>
              <a:rPr lang="en-US" altLang="ko-KR" dirty="0"/>
              <a:t> </a:t>
            </a:r>
            <a:r>
              <a:rPr lang="en-US" altLang="ko-KR" b="1" dirty="0" err="1"/>
              <a:t>self</a:t>
            </a:r>
            <a:r>
              <a:rPr lang="en-US" altLang="ko-KR" dirty="0" err="1"/>
              <a:t>.radius</a:t>
            </a:r>
            <a:r>
              <a:rPr lang="en-US" altLang="ko-KR" dirty="0"/>
              <a:t> == </a:t>
            </a:r>
            <a:r>
              <a:rPr lang="en-US" altLang="ko-KR" dirty="0" err="1"/>
              <a:t>other.radius</a:t>
            </a:r>
            <a:endParaRPr lang="en-US" altLang="ko-KR" dirty="0"/>
          </a:p>
          <a:p>
            <a:pPr latinLnBrk="1"/>
            <a:r>
              <a:rPr lang="en-US" altLang="ko-KR" dirty="0"/>
              <a:t>c1 = Circle(10)</a:t>
            </a:r>
          </a:p>
          <a:p>
            <a:pPr latinLnBrk="1"/>
            <a:r>
              <a:rPr lang="en-US" altLang="ko-KR" dirty="0"/>
              <a:t>c2 = Circle(10)</a:t>
            </a:r>
          </a:p>
          <a:p>
            <a:pPr latinLnBrk="1"/>
            <a:r>
              <a:rPr lang="en-US" altLang="ko-KR" b="1" dirty="0"/>
              <a:t>if</a:t>
            </a:r>
            <a:r>
              <a:rPr lang="en-US" altLang="ko-KR" dirty="0"/>
              <a:t> c1 == c2:</a:t>
            </a:r>
          </a:p>
          <a:p>
            <a:pPr latinLnBrk="1"/>
            <a:r>
              <a:rPr lang="en-US" altLang="ko-KR" dirty="0"/>
              <a:t>	</a:t>
            </a:r>
            <a:r>
              <a:rPr lang="en-US" altLang="ko-KR" b="1" dirty="0"/>
              <a:t>print</a:t>
            </a:r>
            <a:r>
              <a:rPr lang="en-US" altLang="ko-KR" dirty="0"/>
              <a:t>("</a:t>
            </a:r>
            <a:r>
              <a:rPr lang="ko-KR" altLang="en-US" dirty="0"/>
              <a:t>원의 반지름은 동일합니다</a:t>
            </a:r>
            <a:r>
              <a:rPr lang="en-US" altLang="ko-KR" dirty="0"/>
              <a:t>. ")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547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특수 </a:t>
            </a:r>
            <a:r>
              <a:rPr lang="ko-KR" altLang="en-US" dirty="0" err="1"/>
              <a:t>메소드</a:t>
            </a:r>
            <a:r>
              <a:rPr lang="en-US" altLang="ko-KR" dirty="0"/>
              <a:t>. p444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22A7E0C8-78BF-7272-3C3E-2AC4D0BF127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612648" y="1562099"/>
            <a:ext cx="6341042" cy="4800601"/>
          </a:xfrm>
        </p:spPr>
      </p:pic>
    </p:spTree>
    <p:extLst>
      <p:ext uri="{BB962C8B-B14F-4D97-AF65-F5344CB8AC3E}">
        <p14:creationId xmlns:p14="http://schemas.microsoft.com/office/powerpoint/2010/main" val="3706314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67B6B-1A6C-91FC-1103-F1AD5F54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__str__()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 p445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AE1632-FE71-E547-B4E0-7973304F0141}"/>
              </a:ext>
            </a:extLst>
          </p:cNvPr>
          <p:cNvSpPr txBox="1"/>
          <p:nvPr/>
        </p:nvSpPr>
        <p:spPr>
          <a:xfrm>
            <a:off x="612648" y="2253774"/>
            <a:ext cx="8153401" cy="3139321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dirty="0"/>
              <a:t>class Counter:</a:t>
            </a:r>
          </a:p>
          <a:p>
            <a:pPr latinLnBrk="1"/>
            <a:r>
              <a:rPr lang="en-US" altLang="ko-KR" dirty="0"/>
              <a:t>    def __</a:t>
            </a:r>
            <a:r>
              <a:rPr lang="en-US" altLang="ko-KR" dirty="0" err="1"/>
              <a:t>init</a:t>
            </a:r>
            <a:r>
              <a:rPr lang="en-US" altLang="ko-KR" dirty="0"/>
              <a:t>__(</a:t>
            </a:r>
            <a:r>
              <a:rPr lang="en-US" altLang="ko-KR" dirty="0" smtClean="0"/>
              <a:t>self, x) </a:t>
            </a:r>
            <a:r>
              <a:rPr lang="en-US" altLang="ko-KR" dirty="0"/>
              <a:t>:</a:t>
            </a:r>
          </a:p>
          <a:p>
            <a:pPr latinLnBrk="1"/>
            <a:r>
              <a:rPr lang="en-US" altLang="ko-KR" dirty="0"/>
              <a:t>        </a:t>
            </a:r>
            <a:r>
              <a:rPr lang="en-US" altLang="ko-KR" dirty="0" err="1"/>
              <a:t>self.count</a:t>
            </a:r>
            <a:r>
              <a:rPr lang="en-US" altLang="ko-KR" dirty="0"/>
              <a:t> = </a:t>
            </a:r>
            <a:r>
              <a:rPr lang="en-US" altLang="ko-KR" dirty="0" smtClean="0"/>
              <a:t>x</a:t>
            </a:r>
            <a:endParaRPr lang="en-US" altLang="ko-KR" dirty="0"/>
          </a:p>
          <a:p>
            <a:pPr latinLnBrk="1"/>
            <a:r>
              <a:rPr lang="en-US" altLang="ko-KR" dirty="0"/>
              <a:t>    def increment(self):</a:t>
            </a:r>
          </a:p>
          <a:p>
            <a:pPr latinLnBrk="1"/>
            <a:r>
              <a:rPr lang="en-US" altLang="ko-KR" dirty="0"/>
              <a:t>        </a:t>
            </a:r>
            <a:r>
              <a:rPr lang="en-US" altLang="ko-KR" dirty="0" err="1"/>
              <a:t>self.count</a:t>
            </a:r>
            <a:r>
              <a:rPr lang="en-US" altLang="ko-KR" dirty="0"/>
              <a:t> += 1</a:t>
            </a:r>
          </a:p>
          <a:p>
            <a:pPr latinLnBrk="1"/>
            <a:r>
              <a:rPr lang="en-US" altLang="ko-KR" dirty="0"/>
              <a:t>    </a:t>
            </a:r>
            <a:r>
              <a:rPr lang="en-US" altLang="ko-KR" dirty="0">
                <a:solidFill>
                  <a:srgbClr val="FF0000"/>
                </a:solidFill>
              </a:rPr>
              <a:t>def __str__(self):</a:t>
            </a:r>
          </a:p>
          <a:p>
            <a:pPr latinLnBrk="1"/>
            <a:r>
              <a:rPr lang="en-US" altLang="ko-KR" dirty="0">
                <a:solidFill>
                  <a:srgbClr val="FF0000"/>
                </a:solidFill>
              </a:rPr>
              <a:t>        msg = "</a:t>
            </a:r>
            <a:r>
              <a:rPr lang="ko-KR" altLang="en-US" dirty="0" err="1">
                <a:solidFill>
                  <a:srgbClr val="FF0000"/>
                </a:solidFill>
              </a:rPr>
              <a:t>카운트값</a:t>
            </a:r>
            <a:r>
              <a:rPr lang="en-US" altLang="ko-KR" dirty="0">
                <a:solidFill>
                  <a:srgbClr val="FF0000"/>
                </a:solidFill>
              </a:rPr>
              <a:t>:"+ str(</a:t>
            </a:r>
            <a:r>
              <a:rPr lang="en-US" altLang="ko-KR" dirty="0" err="1">
                <a:solidFill>
                  <a:srgbClr val="FF0000"/>
                </a:solidFill>
              </a:rPr>
              <a:t>self.count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</a:p>
          <a:p>
            <a:pPr latinLnBrk="1"/>
            <a:r>
              <a:rPr lang="en-US" altLang="ko-KR" dirty="0">
                <a:solidFill>
                  <a:srgbClr val="FF0000"/>
                </a:solidFill>
              </a:rPr>
              <a:t>        return msg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a = Counter(100)	</a:t>
            </a:r>
          </a:p>
          <a:p>
            <a:pPr latinLnBrk="1"/>
            <a:r>
              <a:rPr lang="en-US" altLang="ko-KR" dirty="0">
                <a:solidFill>
                  <a:srgbClr val="FF0000"/>
                </a:solidFill>
              </a:rPr>
              <a:t>print(a)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4948D-FAD4-D974-D363-9F5DCBCF3FA2}"/>
              </a:ext>
            </a:extLst>
          </p:cNvPr>
          <p:cNvSpPr txBox="1"/>
          <p:nvPr/>
        </p:nvSpPr>
        <p:spPr>
          <a:xfrm>
            <a:off x="4943347" y="5208429"/>
            <a:ext cx="3502153" cy="369332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ko-KR" altLang="en-US" dirty="0" err="1"/>
              <a:t>카운트값</a:t>
            </a:r>
            <a:r>
              <a:rPr lang="en-US" altLang="ko-KR" dirty="0"/>
              <a:t>: 100</a:t>
            </a:r>
            <a:endParaRPr lang="ko-KR" altLang="en-US" dirty="0"/>
          </a:p>
        </p:txBody>
      </p:sp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altLang="ko-KR" dirty="0" smtClean="0"/>
              <a:t>__</a:t>
            </a:r>
            <a:r>
              <a:rPr lang="en-US" altLang="ko-KR" dirty="0" err="1" smtClean="0"/>
              <a:t>str</a:t>
            </a:r>
            <a:r>
              <a:rPr lang="en-US" altLang="ko-KR" dirty="0" smtClean="0"/>
              <a:t>__() </a:t>
            </a:r>
            <a:r>
              <a:rPr lang="ko-KR" altLang="en-US" dirty="0" err="1" smtClean="0"/>
              <a:t>메소드는</a:t>
            </a:r>
            <a:r>
              <a:rPr lang="ko-KR" altLang="en-US" dirty="0" smtClean="0"/>
              <a:t> 객체를</a:t>
            </a:r>
            <a:r>
              <a:rPr lang="en-US" altLang="ko-KR" dirty="0" smtClean="0"/>
              <a:t> print()</a:t>
            </a:r>
            <a:r>
              <a:rPr lang="ko-KR" altLang="en-US" dirty="0" smtClean="0"/>
              <a:t>로 출력할 때 자동으로 호출된다</a:t>
            </a:r>
            <a:r>
              <a:rPr lang="en-US" altLang="ko-KR" dirty="0" smtClean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55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/>
              <a:t>(inheritance</a:t>
            </a:r>
            <a:r>
              <a:rPr lang="en-US" altLang="ko-KR" dirty="0" smtClean="0"/>
              <a:t>) : </a:t>
            </a:r>
            <a:r>
              <a:rPr lang="ko-KR" altLang="en-US" dirty="0" smtClean="0"/>
              <a:t>기존의 클래스로부터 변수와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상속받아서 새로운 클래스를 파생하는 메커니즘</a:t>
            </a:r>
            <a:endParaRPr lang="en-US" altLang="ko-KR" dirty="0" smtClean="0"/>
          </a:p>
          <a:p>
            <a:r>
              <a:rPr lang="ko-KR" altLang="en-US" dirty="0" smtClean="0"/>
              <a:t>필요하다면 부모 클래스로 </a:t>
            </a:r>
            <a:r>
              <a:rPr lang="ko-KR" altLang="en-US" dirty="0" err="1" smtClean="0"/>
              <a:t>부터</a:t>
            </a:r>
            <a:r>
              <a:rPr lang="ko-KR" altLang="en-US" dirty="0" smtClean="0"/>
              <a:t> 상속받은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교체하거나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새로운 변수나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추가할 수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상속</a:t>
            </a:r>
            <a:r>
              <a:rPr lang="en-US" altLang="ko-KR" dirty="0" smtClean="0"/>
              <a:t>. p446 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612" y="3050172"/>
            <a:ext cx="5722588" cy="282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B8747-CB11-836D-5F6B-8CA5356B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. p446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8B4E7-9146-A6CD-1678-2787A21758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50EABC-3335-8F31-736D-7B0BCAF5E40F}"/>
              </a:ext>
            </a:extLst>
          </p:cNvPr>
          <p:cNvSpPr txBox="1"/>
          <p:nvPr/>
        </p:nvSpPr>
        <p:spPr>
          <a:xfrm>
            <a:off x="612647" y="1600200"/>
            <a:ext cx="8153401" cy="46166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 smtClean="0"/>
              <a:t>class </a:t>
            </a:r>
            <a:r>
              <a:rPr lang="en-US" altLang="ko-KR" sz="1400" dirty="0"/>
              <a:t>Person():</a:t>
            </a:r>
          </a:p>
          <a:p>
            <a:pPr latinLnBrk="1"/>
            <a:r>
              <a:rPr lang="en-US" altLang="ko-KR" sz="1400" dirty="0"/>
              <a:t>   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name):</a:t>
            </a:r>
          </a:p>
          <a:p>
            <a:pPr latinLnBrk="1"/>
            <a:r>
              <a:rPr lang="en-US" altLang="ko-KR" sz="1400" dirty="0"/>
              <a:t>        self.name = name</a:t>
            </a:r>
          </a:p>
          <a:p>
            <a:pPr latinLnBrk="1"/>
            <a:r>
              <a:rPr lang="en-US" altLang="ko-KR" sz="1400" dirty="0"/>
              <a:t>    def </a:t>
            </a:r>
            <a:r>
              <a:rPr lang="en-US" altLang="ko-KR" sz="1400" dirty="0" err="1"/>
              <a:t>getName</a:t>
            </a:r>
            <a:r>
              <a:rPr lang="en-US" altLang="ko-KR" sz="1400" dirty="0"/>
              <a:t>(self):</a:t>
            </a:r>
          </a:p>
          <a:p>
            <a:pPr latinLnBrk="1"/>
            <a:r>
              <a:rPr lang="en-US" altLang="ko-KR" sz="1400" dirty="0"/>
              <a:t>        return self.name</a:t>
            </a:r>
          </a:p>
          <a:p>
            <a:pPr latinLnBrk="1"/>
            <a:r>
              <a:rPr lang="en-US" altLang="ko-KR" sz="1400" dirty="0"/>
              <a:t>    def </a:t>
            </a:r>
            <a:r>
              <a:rPr lang="en-US" altLang="ko-KR" sz="1400" dirty="0" err="1"/>
              <a:t>isStudent</a:t>
            </a:r>
            <a:r>
              <a:rPr lang="en-US" altLang="ko-KR" sz="1400" dirty="0"/>
              <a:t>(self):</a:t>
            </a:r>
          </a:p>
          <a:p>
            <a:pPr latinLnBrk="1"/>
            <a:r>
              <a:rPr lang="en-US" altLang="ko-KR" sz="1400" dirty="0"/>
              <a:t>        return False</a:t>
            </a:r>
          </a:p>
          <a:p>
            <a:pPr latinLnBrk="1"/>
            <a:r>
              <a:rPr lang="en-US" altLang="ko-KR" sz="1400" dirty="0"/>
              <a:t>   </a:t>
            </a:r>
          </a:p>
          <a:p>
            <a:pPr latinLnBrk="1"/>
            <a:r>
              <a:rPr lang="en-US" altLang="ko-KR" sz="1400" dirty="0"/>
              <a:t>class Student(Person):</a:t>
            </a:r>
          </a:p>
          <a:p>
            <a:pPr latinLnBrk="1"/>
            <a:r>
              <a:rPr lang="en-US" altLang="ko-KR" sz="1400" dirty="0"/>
              <a:t>  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name, </a:t>
            </a:r>
            <a:r>
              <a:rPr lang="en-US" altLang="ko-KR" sz="1400" dirty="0" err="1"/>
              <a:t>gpa</a:t>
            </a:r>
            <a:r>
              <a:rPr lang="en-US" altLang="ko-KR" sz="1400" dirty="0"/>
              <a:t>):</a:t>
            </a:r>
          </a:p>
          <a:p>
            <a:pPr latinLnBrk="1"/>
            <a:r>
              <a:rPr lang="en-US" altLang="ko-KR" sz="1400" dirty="0"/>
              <a:t>       super().__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__(name)</a:t>
            </a:r>
          </a:p>
          <a:p>
            <a:pPr latinLnBrk="1"/>
            <a:r>
              <a:rPr lang="en-US" altLang="ko-KR" sz="1400" dirty="0"/>
              <a:t>       </a:t>
            </a:r>
            <a:r>
              <a:rPr lang="en-US" altLang="ko-KR" sz="1400" dirty="0" err="1"/>
              <a:t>self.gpa</a:t>
            </a:r>
            <a:r>
              <a:rPr lang="en-US" altLang="ko-KR" sz="1400" dirty="0"/>
              <a:t> = </a:t>
            </a:r>
            <a:r>
              <a:rPr lang="en-US" altLang="ko-KR" sz="1400" dirty="0" err="1"/>
              <a:t>gpa</a:t>
            </a:r>
            <a:endParaRPr lang="en-US" altLang="ko-KR" sz="1400" dirty="0"/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/>
              <a:t>   def </a:t>
            </a:r>
            <a:r>
              <a:rPr lang="en-US" altLang="ko-KR" sz="1400" dirty="0" err="1"/>
              <a:t>isStudent</a:t>
            </a:r>
            <a:r>
              <a:rPr lang="en-US" altLang="ko-KR" sz="1400" dirty="0"/>
              <a:t>(self</a:t>
            </a:r>
            <a:r>
              <a:rPr lang="en-US" altLang="ko-KR" sz="1400" dirty="0" smtClean="0"/>
              <a:t>):	# </a:t>
            </a:r>
            <a:r>
              <a:rPr lang="ko-KR" altLang="en-US" sz="1400" dirty="0" err="1" smtClean="0"/>
              <a:t>메소드</a:t>
            </a:r>
            <a:r>
              <a:rPr lang="ko-KR" altLang="en-US" sz="1400" dirty="0" smtClean="0"/>
              <a:t> </a:t>
            </a:r>
            <a:r>
              <a:rPr lang="ko-KR" altLang="en-US" sz="1400" dirty="0" err="1" smtClean="0"/>
              <a:t>오버라이딩</a:t>
            </a:r>
            <a:endParaRPr lang="en-US" altLang="ko-KR" sz="1400" dirty="0"/>
          </a:p>
          <a:p>
            <a:pPr latinLnBrk="1"/>
            <a:r>
              <a:rPr lang="en-US" altLang="ko-KR" sz="1400" dirty="0"/>
              <a:t>        return True</a:t>
            </a:r>
          </a:p>
          <a:p>
            <a:pPr latinLnBrk="1"/>
            <a:r>
              <a:rPr lang="en-US" altLang="ko-KR" sz="1400" dirty="0"/>
              <a:t>   </a:t>
            </a:r>
          </a:p>
          <a:p>
            <a:pPr latinLnBrk="1"/>
            <a:r>
              <a:rPr lang="en-US" altLang="ko-KR" sz="1400" dirty="0"/>
              <a:t>obj1 = Person("Kim")  </a:t>
            </a:r>
          </a:p>
          <a:p>
            <a:pPr latinLnBrk="1"/>
            <a:r>
              <a:rPr lang="en-US" altLang="ko-KR" sz="1400" dirty="0"/>
              <a:t>print(obj1.getName(), obj1.isStudent())</a:t>
            </a:r>
          </a:p>
          <a:p>
            <a:pPr latinLnBrk="1"/>
            <a:r>
              <a:rPr lang="en-US" altLang="ko-KR" sz="1400" dirty="0"/>
              <a:t>   </a:t>
            </a:r>
          </a:p>
          <a:p>
            <a:pPr latinLnBrk="1"/>
            <a:r>
              <a:rPr lang="en-US" altLang="ko-KR" sz="1400" dirty="0"/>
              <a:t>obj2 = Student("Park", 4.3) </a:t>
            </a:r>
          </a:p>
          <a:p>
            <a:pPr latinLnBrk="1"/>
            <a:r>
              <a:rPr lang="en-US" altLang="ko-KR" sz="1400" dirty="0"/>
              <a:t>print(obj2.getName(), obj2.isStudent())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5C767-4B1E-C6C7-92A9-F606C1262102}"/>
              </a:ext>
            </a:extLst>
          </p:cNvPr>
          <p:cNvSpPr txBox="1"/>
          <p:nvPr/>
        </p:nvSpPr>
        <p:spPr>
          <a:xfrm>
            <a:off x="6165505" y="5803612"/>
            <a:ext cx="2152995" cy="584775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600" dirty="0"/>
              <a:t>Kim False</a:t>
            </a:r>
          </a:p>
          <a:p>
            <a:pPr latinLnBrk="1"/>
            <a:r>
              <a:rPr lang="en-US" altLang="ko-KR" sz="1600" dirty="0"/>
              <a:t>Park True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79175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B8747-CB11-836D-5F6B-8CA5356B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0000"/>
                </a:solidFill>
              </a:rPr>
              <a:t>추가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다중상속</a:t>
            </a:r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en-US" altLang="ko-KR" dirty="0" smtClean="0"/>
              <a:t>p447-01-apndx.py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64335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B8747-CB11-836D-5F6B-8CA5356B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추가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en-US" altLang="ko-KR" dirty="0"/>
              <a:t>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오버라이딩</a:t>
            </a:r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추가 내용</a:t>
            </a:r>
            <a:r>
              <a:rPr lang="en-US" altLang="ko-KR" dirty="0" smtClean="0"/>
              <a:t>. p447-02-apndx.py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808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C34A26-3832-FB2B-D750-DCD299B6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Lab </a:t>
            </a:r>
            <a:r>
              <a:rPr lang="ko-KR" altLang="en-US" dirty="0"/>
              <a:t>특수</a:t>
            </a:r>
            <a:r>
              <a:rPr lang="en-US" altLang="ko-KR" dirty="0"/>
              <a:t> </a:t>
            </a:r>
            <a:r>
              <a:rPr lang="ko-KR" altLang="en-US" dirty="0" err="1" smtClean="0"/>
              <a:t>메소드</a:t>
            </a:r>
            <a:r>
              <a:rPr lang="en-US" altLang="ko-KR" dirty="0" smtClean="0"/>
              <a:t>. p448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2ABA95-E13E-4372-38FD-ED730CE1EE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공간에서 벡터</a:t>
            </a:r>
            <a:r>
              <a:rPr lang="en-US" altLang="ko-KR" dirty="0"/>
              <a:t>(vector)</a:t>
            </a:r>
            <a:r>
              <a:rPr lang="ko-KR" altLang="en-US" dirty="0"/>
              <a:t>는 </a:t>
            </a:r>
            <a:r>
              <a:rPr lang="en-US" altLang="ko-KR" dirty="0"/>
              <a:t>(a, b)</a:t>
            </a:r>
            <a:r>
              <a:rPr lang="ko-KR" altLang="en-US" dirty="0"/>
              <a:t>와 같이 </a:t>
            </a:r>
            <a:r>
              <a:rPr lang="en-US" altLang="ko-KR" dirty="0"/>
              <a:t>2</a:t>
            </a:r>
            <a:r>
              <a:rPr lang="ko-KR" altLang="en-US" dirty="0"/>
              <a:t>개의 실수로 표현될 수 있다</a:t>
            </a:r>
            <a:r>
              <a:rPr lang="en-US" altLang="ko-KR" dirty="0"/>
              <a:t>. </a:t>
            </a:r>
            <a:r>
              <a:rPr lang="ko-KR" altLang="en-US" dirty="0"/>
              <a:t>벡터 간에는 덧셈이나 뺄셈이 정의된다</a:t>
            </a:r>
            <a:r>
              <a:rPr lang="en-US" altLang="ko-KR" dirty="0"/>
              <a:t>. </a:t>
            </a:r>
            <a:r>
              <a:rPr lang="ko-KR" altLang="en-US" dirty="0"/>
              <a:t>특수 메소드를 이용하여서 </a:t>
            </a:r>
            <a:r>
              <a:rPr lang="en-US" altLang="ko-KR" dirty="0"/>
              <a:t>+ </a:t>
            </a:r>
            <a:r>
              <a:rPr lang="ko-KR" altLang="en-US" dirty="0"/>
              <a:t>연산과 </a:t>
            </a:r>
            <a:r>
              <a:rPr lang="en-US" altLang="ko-KR" dirty="0"/>
              <a:t>– </a:t>
            </a:r>
            <a:r>
              <a:rPr lang="ko-KR" altLang="en-US" dirty="0"/>
              <a:t>연산</a:t>
            </a:r>
            <a:r>
              <a:rPr lang="en-US" altLang="ko-KR" dirty="0"/>
              <a:t>, str() </a:t>
            </a:r>
            <a:r>
              <a:rPr lang="ko-KR" altLang="en-US" dirty="0"/>
              <a:t>메소드를 구현해보자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838EE-951F-155C-AE92-D5CF8C0D04ED}"/>
              </a:ext>
            </a:extLst>
          </p:cNvPr>
          <p:cNvSpPr txBox="1"/>
          <p:nvPr/>
        </p:nvSpPr>
        <p:spPr>
          <a:xfrm>
            <a:off x="612648" y="2687766"/>
            <a:ext cx="8153401" cy="39703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/>
              <a:t>class Vector2D :</a:t>
            </a:r>
          </a:p>
          <a:p>
            <a:pPr latinLnBrk="1"/>
            <a:r>
              <a:rPr lang="en-US" altLang="ko-KR" sz="1400" dirty="0"/>
              <a:t>    def __</a:t>
            </a:r>
            <a:r>
              <a:rPr lang="en-US" altLang="ko-KR" sz="1400" dirty="0" err="1"/>
              <a:t>init</a:t>
            </a:r>
            <a:r>
              <a:rPr lang="en-US" altLang="ko-KR" sz="1400" dirty="0"/>
              <a:t>__(self, x, y):</a:t>
            </a:r>
          </a:p>
          <a:p>
            <a:pPr latinLnBrk="1"/>
            <a:r>
              <a:rPr lang="en-US" altLang="ko-KR" sz="1400" dirty="0"/>
              <a:t>        </a:t>
            </a:r>
            <a:r>
              <a:rPr lang="en-US" altLang="ko-KR" sz="1400" dirty="0" err="1"/>
              <a:t>self.x</a:t>
            </a:r>
            <a:r>
              <a:rPr lang="en-US" altLang="ko-KR" sz="1400" dirty="0"/>
              <a:t> = x</a:t>
            </a:r>
          </a:p>
          <a:p>
            <a:pPr latinLnBrk="1"/>
            <a:r>
              <a:rPr lang="en-US" altLang="ko-KR" sz="1400" dirty="0"/>
              <a:t>        </a:t>
            </a:r>
            <a:r>
              <a:rPr lang="en-US" altLang="ko-KR" sz="1400" dirty="0" err="1"/>
              <a:t>self.y</a:t>
            </a:r>
            <a:r>
              <a:rPr lang="en-US" altLang="ko-KR" sz="1400" dirty="0"/>
              <a:t> = y</a:t>
            </a:r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/>
              <a:t>    def __add__(self, other):</a:t>
            </a:r>
          </a:p>
          <a:p>
            <a:pPr latinLnBrk="1"/>
            <a:r>
              <a:rPr lang="en-US" altLang="ko-KR" sz="1400" dirty="0"/>
              <a:t>        return Vector2D(</a:t>
            </a:r>
            <a:r>
              <a:rPr lang="en-US" altLang="ko-KR" sz="1400" dirty="0" err="1"/>
              <a:t>self.x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other.x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self.y</a:t>
            </a:r>
            <a:r>
              <a:rPr lang="en-US" altLang="ko-KR" sz="1400" dirty="0"/>
              <a:t> + </a:t>
            </a:r>
            <a:r>
              <a:rPr lang="en-US" altLang="ko-KR" sz="1400" dirty="0" err="1"/>
              <a:t>other.y</a:t>
            </a:r>
            <a:r>
              <a:rPr lang="en-US" altLang="ko-KR" sz="1400" dirty="0"/>
              <a:t>)</a:t>
            </a:r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/>
              <a:t>    def __sub__(self, other):</a:t>
            </a:r>
          </a:p>
          <a:p>
            <a:pPr latinLnBrk="1"/>
            <a:r>
              <a:rPr lang="en-US" altLang="ko-KR" sz="1400" dirty="0"/>
              <a:t>        return Vector2D(</a:t>
            </a:r>
            <a:r>
              <a:rPr lang="en-US" altLang="ko-KR" sz="1400" dirty="0" err="1"/>
              <a:t>self.x</a:t>
            </a:r>
            <a:r>
              <a:rPr lang="en-US" altLang="ko-KR" sz="1400" dirty="0"/>
              <a:t> - </a:t>
            </a:r>
            <a:r>
              <a:rPr lang="en-US" altLang="ko-KR" sz="1400" dirty="0" err="1"/>
              <a:t>other.x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self.y</a:t>
            </a:r>
            <a:r>
              <a:rPr lang="en-US" altLang="ko-KR" sz="1400" dirty="0"/>
              <a:t> - </a:t>
            </a:r>
            <a:r>
              <a:rPr lang="en-US" altLang="ko-KR" sz="1400" dirty="0" err="1"/>
              <a:t>other.y</a:t>
            </a:r>
            <a:r>
              <a:rPr lang="en-US" altLang="ko-KR" sz="1400" dirty="0"/>
              <a:t>)</a:t>
            </a:r>
          </a:p>
          <a:p>
            <a:pPr latinLnBrk="1"/>
            <a:endParaRPr lang="en-US" altLang="ko-KR" sz="1400" dirty="0"/>
          </a:p>
          <a:p>
            <a:pPr latinLnBrk="1"/>
            <a:r>
              <a:rPr lang="en-US" altLang="ko-KR" sz="1400" dirty="0" smtClean="0"/>
              <a:t>…</a:t>
            </a:r>
          </a:p>
          <a:p>
            <a:pPr latinLnBrk="1"/>
            <a:r>
              <a:rPr lang="en-US" altLang="ko-KR" sz="1400" dirty="0" smtClean="0"/>
              <a:t>…</a:t>
            </a:r>
            <a:endParaRPr lang="en-US" altLang="ko-KR" sz="1400" dirty="0"/>
          </a:p>
          <a:p>
            <a:pPr latinLnBrk="1"/>
            <a:r>
              <a:rPr lang="en-US" altLang="ko-KR" sz="1400" dirty="0"/>
              <a:t>u = Vector2D(0,1)</a:t>
            </a:r>
          </a:p>
          <a:p>
            <a:pPr latinLnBrk="1"/>
            <a:r>
              <a:rPr lang="en-US" altLang="ko-KR" sz="1400" dirty="0"/>
              <a:t>v = Vector2D(1,0)</a:t>
            </a:r>
          </a:p>
          <a:p>
            <a:pPr latinLnBrk="1"/>
            <a:r>
              <a:rPr lang="en-US" altLang="ko-KR" sz="1400" dirty="0"/>
              <a:t>w = Vector2D(1,1)</a:t>
            </a:r>
          </a:p>
          <a:p>
            <a:pPr latinLnBrk="1"/>
            <a:r>
              <a:rPr lang="en-US" altLang="ko-KR" sz="1400" dirty="0"/>
              <a:t>a = u + v</a:t>
            </a:r>
          </a:p>
          <a:p>
            <a:pPr latinLnBrk="1"/>
            <a:r>
              <a:rPr lang="en-US" altLang="ko-KR" sz="1400" dirty="0"/>
              <a:t>print( 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485A42-B074-1B37-4989-29420B827D20}"/>
              </a:ext>
            </a:extLst>
          </p:cNvPr>
          <p:cNvSpPr txBox="1"/>
          <p:nvPr/>
        </p:nvSpPr>
        <p:spPr>
          <a:xfrm>
            <a:off x="4878322" y="2895600"/>
            <a:ext cx="4049778" cy="307777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pPr latinLnBrk="1"/>
            <a:r>
              <a:rPr lang="en-US" altLang="ko-KR" sz="1400" dirty="0"/>
              <a:t>(0, 1) + (1, 0) = (1, 1)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7826176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F17D6-AEE3-C7A8-53F9-A767024F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</a:t>
            </a:r>
            <a:r>
              <a:rPr lang="en-US" altLang="ko-KR" dirty="0" smtClean="0"/>
              <a:t>Project </a:t>
            </a:r>
            <a:r>
              <a:rPr lang="ko-KR" altLang="en-US" dirty="0"/>
              <a:t>주사위 클래스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. p449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D51B4-A518-E2C4-153C-78A3D707FD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주사위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제공하는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코드를 작성하고 테스트해보자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B786BE-D451-86EB-A737-F735526CA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11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객체란</a:t>
            </a:r>
            <a:r>
              <a:rPr lang="en-US" altLang="ko-KR" dirty="0" smtClean="0"/>
              <a:t>. p419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(object)</a:t>
            </a:r>
            <a:r>
              <a:rPr lang="ko-KR" altLang="en-US" dirty="0"/>
              <a:t>는 속성과 동작을 가진다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자동차는 메이커나 모델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, </a:t>
            </a:r>
            <a:r>
              <a:rPr lang="ko-KR" altLang="en-US" dirty="0"/>
              <a:t>연식</a:t>
            </a:r>
            <a:r>
              <a:rPr lang="en-US" altLang="ko-KR" dirty="0"/>
              <a:t>, </a:t>
            </a:r>
            <a:r>
              <a:rPr lang="ko-KR" altLang="en-US" dirty="0"/>
              <a:t>가격 같은 속성</a:t>
            </a:r>
            <a:r>
              <a:rPr lang="en-US" altLang="ko-KR" dirty="0"/>
              <a:t>(attribute)</a:t>
            </a:r>
            <a:r>
              <a:rPr lang="ko-KR" altLang="en-US" dirty="0"/>
              <a:t>을 가지고 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자동차는 주행할 수 </a:t>
            </a:r>
            <a:r>
              <a:rPr lang="ko-KR" altLang="en-US" dirty="0"/>
              <a:t>있고</a:t>
            </a:r>
            <a:r>
              <a:rPr lang="en-US" altLang="ko-KR" dirty="0"/>
              <a:t>, </a:t>
            </a:r>
            <a:r>
              <a:rPr lang="ko-KR" altLang="en-US" dirty="0"/>
              <a:t>방향을 전환하거나 정지할 수 있다</a:t>
            </a:r>
            <a:r>
              <a:rPr lang="en-US" altLang="ko-KR" dirty="0"/>
              <a:t>. </a:t>
            </a:r>
            <a:r>
              <a:rPr lang="ko-KR" altLang="en-US" dirty="0"/>
              <a:t>이러한 것을 객체의 동작</a:t>
            </a:r>
            <a:r>
              <a:rPr lang="en-US" altLang="ko-KR" dirty="0"/>
              <a:t>(action)</a:t>
            </a:r>
            <a:r>
              <a:rPr lang="ko-KR" altLang="en-US" dirty="0"/>
              <a:t>이라고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365" y="3718018"/>
            <a:ext cx="3250135" cy="193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517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9F17D6-AEE3-C7A8-53F9-A767024F1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Mini </a:t>
            </a:r>
            <a:r>
              <a:rPr lang="en-US" altLang="ko-KR" dirty="0" smtClean="0"/>
              <a:t>Project </a:t>
            </a:r>
            <a:r>
              <a:rPr lang="ko-KR" altLang="en-US" dirty="0"/>
              <a:t>주사위 클래스 </a:t>
            </a:r>
            <a:r>
              <a:rPr lang="ko-KR" altLang="en-US" dirty="0" smtClean="0"/>
              <a:t>만들기</a:t>
            </a:r>
            <a:r>
              <a:rPr lang="en-US" altLang="ko-KR" dirty="0" smtClean="0"/>
              <a:t>. p449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DD51B4-A518-E2C4-153C-78A3D707FDF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주사위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클래스를 제공하는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코드를 작성하고 테스트해보자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0B786BE-D451-86EB-A737-F735526CA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6593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B8747-CB11-836D-5F6B-8CA5356B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추가</a:t>
            </a:r>
            <a:r>
              <a:rPr lang="en-US" altLang="ko-KR" dirty="0">
                <a:solidFill>
                  <a:srgbClr val="FF0000"/>
                </a:solidFill>
              </a:rPr>
              <a:t>:</a:t>
            </a:r>
            <a:r>
              <a:rPr lang="en-US" altLang="ko-KR" dirty="0"/>
              <a:t> </a:t>
            </a:r>
            <a:r>
              <a:rPr lang="ko-KR" altLang="en-US" dirty="0" smtClean="0"/>
              <a:t>모듈</a:t>
            </a:r>
            <a:endParaRPr lang="ko-KR" altLang="en-US" dirty="0"/>
          </a:p>
        </p:txBody>
      </p:sp>
      <p:sp>
        <p:nvSpPr>
          <p:cNvPr id="6" name="내용 개체 틀 1"/>
          <p:cNvSpPr>
            <a:spLocks noGrp="1"/>
          </p:cNvSpPr>
          <p:nvPr>
            <p:ph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r>
              <a:rPr lang="ko-KR" altLang="en-US" dirty="0" smtClean="0"/>
              <a:t>모듈</a:t>
            </a:r>
            <a:r>
              <a:rPr lang="en-US" altLang="ko-KR" dirty="0" smtClean="0"/>
              <a:t>(module) : </a:t>
            </a:r>
            <a:r>
              <a:rPr lang="ko-KR" altLang="en-US" dirty="0" smtClean="0"/>
              <a:t>함수나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 또는 클래스를 모아 놓은 파일</a:t>
            </a:r>
            <a:endParaRPr lang="en-US" altLang="ko-KR" dirty="0" smtClean="0"/>
          </a:p>
          <a:p>
            <a:r>
              <a:rPr lang="ko-KR" altLang="en-US" dirty="0" smtClean="0"/>
              <a:t>예제</a:t>
            </a:r>
            <a:r>
              <a:rPr lang="en-US" altLang="ko-KR" dirty="0" smtClean="0"/>
              <a:t>. module </a:t>
            </a:r>
            <a:r>
              <a:rPr lang="ko-KR" altLang="en-US" dirty="0" smtClean="0"/>
              <a:t>폴더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1103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B8747-CB11-836D-5F6B-8CA5356B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연습문제</a:t>
            </a:r>
            <a:r>
              <a:rPr lang="en-US" altLang="ko-KR" dirty="0" smtClean="0"/>
              <a:t>. p451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92227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DB8747-CB11-836D-5F6B-8CA5356B2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Programming. p453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089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. p419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클래스</a:t>
            </a:r>
            <a:r>
              <a:rPr lang="en-US" altLang="ko-KR" dirty="0"/>
              <a:t>(class</a:t>
            </a:r>
            <a:r>
              <a:rPr lang="en-US" altLang="ko-KR" dirty="0" smtClean="0"/>
              <a:t>) </a:t>
            </a:r>
          </a:p>
          <a:p>
            <a:pPr lvl="1"/>
            <a:r>
              <a:rPr lang="ko-KR" altLang="en-US" dirty="0" smtClean="0"/>
              <a:t>객체에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대한 설계도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특정한 </a:t>
            </a:r>
            <a:r>
              <a:rPr lang="ko-KR" altLang="en-US" dirty="0"/>
              <a:t>종류의 객체들을 찍어내는 형틀</a:t>
            </a:r>
            <a:r>
              <a:rPr lang="en-US" altLang="ko-KR" dirty="0"/>
              <a:t>(template) </a:t>
            </a:r>
            <a:r>
              <a:rPr lang="ko-KR" altLang="en-US" dirty="0"/>
              <a:t>또는 청사진</a:t>
            </a:r>
            <a:r>
              <a:rPr lang="en-US" altLang="ko-KR" dirty="0"/>
              <a:t>(blueprint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 smtClean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프로그램에서는 같은 종류의 객체가 많이 필요하기 때문에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. </a:t>
            </a:r>
            <a:r>
              <a:rPr lang="ko-KR" altLang="en-US" dirty="0" smtClean="0"/>
              <a:t>슈팅 게임에서 미사일들</a:t>
            </a:r>
            <a:r>
              <a:rPr lang="en-US" altLang="ko-KR" dirty="0" smtClean="0"/>
              <a:t>)</a:t>
            </a:r>
            <a:r>
              <a:rPr lang="ko-KR" altLang="en-US" dirty="0" smtClean="0"/>
              <a:t> 객체를 하나씩 정의하여 생성하는 것 보다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클래스를 만들어 두고 필요할 때 마다 객체를 생성한다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인스턴스</a:t>
            </a:r>
            <a:r>
              <a:rPr lang="en-US" altLang="ko-KR" dirty="0" smtClean="0"/>
              <a:t>(instance) :  </a:t>
            </a:r>
            <a:r>
              <a:rPr lang="ko-KR" altLang="en-US" dirty="0" smtClean="0"/>
              <a:t>클래스로부터 </a:t>
            </a:r>
            <a:r>
              <a:rPr lang="ko-KR" altLang="en-US" dirty="0"/>
              <a:t>만들어지는 </a:t>
            </a:r>
            <a:r>
              <a:rPr lang="ko-KR" altLang="en-US" dirty="0" smtClean="0"/>
              <a:t>객체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695" y="2743199"/>
            <a:ext cx="2606891" cy="163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7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파이썬에서는</a:t>
            </a:r>
            <a:r>
              <a:rPr lang="ko-KR" altLang="en-US" dirty="0"/>
              <a:t> 모든 것이 객체이다</a:t>
            </a:r>
            <a:r>
              <a:rPr lang="en-US" altLang="ko-KR" dirty="0" smtClean="0"/>
              <a:t>. p420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smtClean="0"/>
              <a:t>공용 인터페이스</a:t>
            </a:r>
            <a:r>
              <a:rPr lang="en-US" altLang="ko-KR" dirty="0" smtClean="0"/>
              <a:t>(public interface) : </a:t>
            </a:r>
            <a:r>
              <a:rPr lang="ko-KR" altLang="en-US" dirty="0" smtClean="0"/>
              <a:t>클래스에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의해 제공되는 </a:t>
            </a:r>
            <a:r>
              <a:rPr lang="ko-KR" altLang="en-US" dirty="0" err="1" smtClean="0"/>
              <a:t>메소드</a:t>
            </a:r>
            <a:endParaRPr lang="en-US" altLang="ko-KR" dirty="0" smtClean="0"/>
          </a:p>
          <a:p>
            <a:r>
              <a:rPr lang="ko-KR" altLang="en-US" dirty="0"/>
              <a:t>개발자로서 클래스의 객체를 가지고 작업할 때는 </a:t>
            </a:r>
            <a:r>
              <a:rPr lang="ko-KR" altLang="en-US" dirty="0" smtClean="0"/>
              <a:t>내부적으로 </a:t>
            </a:r>
            <a:r>
              <a:rPr lang="ko-KR" altLang="en-US" dirty="0"/>
              <a:t>속성을 저장하고 어떻게 </a:t>
            </a:r>
            <a:r>
              <a:rPr lang="ko-KR" altLang="en-US" dirty="0" err="1"/>
              <a:t>메소드들이</a:t>
            </a:r>
            <a:r>
              <a:rPr lang="ko-KR" altLang="en-US" dirty="0"/>
              <a:t> 구현되는지 알 필요가 없다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캡슐화</a:t>
            </a:r>
            <a:r>
              <a:rPr lang="en-US" altLang="ko-KR" dirty="0" smtClean="0"/>
              <a:t>(encapsulation) : </a:t>
            </a:r>
            <a:r>
              <a:rPr lang="ko-KR" altLang="en-US" dirty="0" smtClean="0"/>
              <a:t>공용 인터페이스만 제공하고 구현 세부 사항을 감추는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우리가 자동차를 구입하면 자동차가 어떻게 동작되는지 알 필요가 있을까</a:t>
            </a:r>
            <a:r>
              <a:rPr lang="en-US" altLang="ko-KR" dirty="0" smtClean="0"/>
              <a:t>? </a:t>
            </a:r>
            <a:r>
              <a:rPr lang="en-US" altLang="ko-KR" dirty="0" smtClean="0"/>
              <a:t> </a:t>
            </a:r>
            <a:r>
              <a:rPr lang="ko-KR" altLang="en-US" dirty="0" smtClean="0"/>
              <a:t>우리에게 </a:t>
            </a:r>
            <a:r>
              <a:rPr lang="ko-KR" altLang="en-US" dirty="0" smtClean="0"/>
              <a:t>중요한 것은 자동차를 사용하는 방법이다</a:t>
            </a:r>
            <a:r>
              <a:rPr lang="en-US" altLang="ko-KR" dirty="0" smtClean="0"/>
              <a:t>. </a:t>
            </a:r>
            <a:endParaRPr lang="ko-KR" altLang="en-US" dirty="0" smtClean="0"/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948" y="3116456"/>
            <a:ext cx="2823688" cy="1214243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2187448" y="5338041"/>
            <a:ext cx="5127752" cy="1258702"/>
            <a:chOff x="2187448" y="5377230"/>
            <a:chExt cx="5191252" cy="124613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7448" y="5377230"/>
              <a:ext cx="5191252" cy="1246130"/>
            </a:xfrm>
            <a:prstGeom prst="rect">
              <a:avLst/>
            </a:prstGeom>
          </p:spPr>
        </p:pic>
        <p:sp>
          <p:nvSpPr>
            <p:cNvPr id="7" name="직사각형 6"/>
            <p:cNvSpPr/>
            <p:nvPr/>
          </p:nvSpPr>
          <p:spPr>
            <a:xfrm>
              <a:off x="3479800" y="5377230"/>
              <a:ext cx="1016000" cy="4139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3479800" y="5782490"/>
              <a:ext cx="373743" cy="8408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2072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</a:t>
            </a:r>
            <a:r>
              <a:rPr lang="ko-KR" altLang="en-US" dirty="0" smtClean="0"/>
              <a:t>작성하기</a:t>
            </a:r>
            <a:r>
              <a:rPr lang="en-US" altLang="ko-KR" dirty="0" smtClean="0"/>
              <a:t>. p422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55DAFBB0-60D6-E140-E8BD-F35EE149052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/>
          <a:srcRect l="10415" t="2618" b="1"/>
          <a:stretch/>
        </p:blipFill>
        <p:spPr>
          <a:xfrm>
            <a:off x="965200" y="1536700"/>
            <a:ext cx="6146800" cy="3306128"/>
          </a:xfrm>
          <a:prstGeom prst="rect">
            <a:avLst/>
          </a:prstGeom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612648" y="4851400"/>
            <a:ext cx="8153400" cy="1295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 panose="05000000000000000000" pitchFamily="2" charset="2"/>
              <a:buChar char="l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ko-KR" altLang="en-US" dirty="0" smtClean="0"/>
              <a:t>인스턴스 변수</a:t>
            </a:r>
            <a:r>
              <a:rPr lang="en-US" altLang="ko-KR" dirty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안에 정의된 변수</a:t>
            </a:r>
            <a:r>
              <a:rPr lang="en-US" altLang="ko-KR" dirty="0" smtClean="0"/>
              <a:t>.  </a:t>
            </a:r>
            <a:r>
              <a:rPr lang="en-US" altLang="ko-KR" dirty="0" smtClean="0"/>
              <a:t>‘self.’</a:t>
            </a:r>
            <a:r>
              <a:rPr lang="ko-KR" altLang="en-US" dirty="0" smtClean="0"/>
              <a:t>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붙이고 저장</a:t>
            </a:r>
            <a:endParaRPr lang="en-US" altLang="ko-KR" dirty="0" smtClean="0"/>
          </a:p>
          <a:p>
            <a:pPr fontAlgn="auto">
              <a:spcAft>
                <a:spcPts val="0"/>
              </a:spcAft>
            </a:pPr>
            <a:r>
              <a:rPr lang="ko-KR" altLang="en-US" dirty="0" err="1" smtClean="0"/>
              <a:t>메소드</a:t>
            </a:r>
            <a:r>
              <a:rPr lang="en-US" altLang="ko-KR" dirty="0" smtClean="0"/>
              <a:t>(method) : </a:t>
            </a:r>
            <a:r>
              <a:rPr lang="ko-KR" altLang="en-US" dirty="0" smtClean="0"/>
              <a:t>클래스 안에 정의된 함수</a:t>
            </a:r>
            <a:endParaRPr lang="en-US" altLang="ko-KR" dirty="0" smtClean="0"/>
          </a:p>
          <a:p>
            <a:pPr fontAlgn="auto">
              <a:spcAft>
                <a:spcPts val="0"/>
              </a:spcAft>
            </a:pPr>
            <a:r>
              <a:rPr lang="ko-KR" altLang="en-US" dirty="0" smtClean="0"/>
              <a:t>멤버</a:t>
            </a:r>
            <a:r>
              <a:rPr lang="en-US" altLang="ko-KR" dirty="0" smtClean="0"/>
              <a:t>(member) : </a:t>
            </a:r>
            <a:r>
              <a:rPr lang="ko-KR" altLang="en-US" dirty="0" smtClean="0"/>
              <a:t>인스턴스 변수와 </a:t>
            </a:r>
            <a:r>
              <a:rPr lang="ko-KR" altLang="en-US" dirty="0" err="1" smtClean="0"/>
              <a:t>메소드</a:t>
            </a:r>
            <a:endParaRPr lang="ko-KR" altLang="en-US" dirty="0" smtClean="0"/>
          </a:p>
          <a:p>
            <a:pPr fontAlgn="auto">
              <a:spcAft>
                <a:spcPts val="0"/>
              </a:spcAft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799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작성하기</a:t>
            </a:r>
            <a:r>
              <a:rPr lang="en-US" altLang="ko-KR" dirty="0"/>
              <a:t>. </a:t>
            </a:r>
            <a:r>
              <a:rPr lang="en-US" altLang="ko-KR" dirty="0" smtClean="0"/>
              <a:t>p422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l="17551"/>
          <a:stretch/>
        </p:blipFill>
        <p:spPr>
          <a:xfrm>
            <a:off x="1104010" y="2679700"/>
            <a:ext cx="7120117" cy="1562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A96257-5E66-7BA7-C61F-3A95A7A62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8948" y="1600200"/>
            <a:ext cx="2805931" cy="1113604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00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Counter() </a:t>
            </a:r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클래스 안에서 </a:t>
            </a:r>
            <a:r>
              <a:rPr lang="ko-KR" altLang="en-US" dirty="0" err="1" smtClean="0"/>
              <a:t>생성자와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메소드를</a:t>
            </a:r>
            <a:r>
              <a:rPr lang="ko-KR" altLang="en-US" dirty="0" smtClean="0"/>
              <a:t> 정의</a:t>
            </a:r>
            <a:endParaRPr lang="en-US" altLang="ko-KR" dirty="0" smtClean="0"/>
          </a:p>
          <a:p>
            <a:r>
              <a:rPr lang="ko-KR" altLang="en-US" dirty="0" err="1" smtClean="0"/>
              <a:t>생성자</a:t>
            </a:r>
            <a:r>
              <a:rPr lang="en-US" altLang="ko-KR" dirty="0" smtClean="0"/>
              <a:t>(constructor) </a:t>
            </a:r>
            <a:r>
              <a:rPr lang="ko-KR" altLang="en-US" dirty="0" err="1" smtClean="0"/>
              <a:t>메소드</a:t>
            </a:r>
            <a:r>
              <a:rPr lang="ko-KR" altLang="en-US" dirty="0" smtClean="0"/>
              <a:t> 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__</a:t>
            </a:r>
            <a:r>
              <a:rPr lang="en-US" altLang="ko-KR" dirty="0" err="1"/>
              <a:t>init</a:t>
            </a:r>
            <a:r>
              <a:rPr lang="en-US" altLang="ko-KR" dirty="0" smtClean="0"/>
              <a:t>()__</a:t>
            </a:r>
          </a:p>
          <a:p>
            <a:pPr lvl="1"/>
            <a:r>
              <a:rPr lang="ko-KR" altLang="en-US" dirty="0" smtClean="0"/>
              <a:t>객체가 </a:t>
            </a:r>
            <a:r>
              <a:rPr lang="ko-KR" altLang="en-US" dirty="0" smtClean="0"/>
              <a:t>생성되면 반드시 호출되어 객체를 초기화하는 함수</a:t>
            </a:r>
            <a:r>
              <a:rPr lang="en-US" altLang="ko-KR" dirty="0" smtClean="0"/>
              <a:t>.  </a:t>
            </a:r>
            <a:r>
              <a:rPr lang="ko-KR" altLang="en-US" dirty="0" smtClean="0"/>
              <a:t>인스턴스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변수를 생성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536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 </a:t>
            </a:r>
            <a:r>
              <a:rPr lang="ko-KR" altLang="en-US" dirty="0" smtClean="0"/>
              <a:t>생성</a:t>
            </a:r>
            <a:r>
              <a:rPr lang="en-US" altLang="ko-KR" dirty="0" smtClean="0"/>
              <a:t>. p423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1033356" y="2235200"/>
            <a:ext cx="6905584" cy="1981200"/>
            <a:chOff x="1550901" y="4400364"/>
            <a:chExt cx="6905584" cy="1981200"/>
          </a:xfrm>
        </p:grpSpPr>
        <p:sp>
          <p:nvSpPr>
            <p:cNvPr id="4" name="TextBox 3"/>
            <p:cNvSpPr txBox="1"/>
            <p:nvPr/>
          </p:nvSpPr>
          <p:spPr>
            <a:xfrm>
              <a:off x="1550901" y="5069164"/>
              <a:ext cx="2456022" cy="369332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tx1"/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latinLnBrk="1"/>
              <a:r>
                <a:rPr lang="en-US" altLang="ko-KR" dirty="0"/>
                <a:t>a =  Counter()</a:t>
              </a:r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8885" y="4400364"/>
              <a:ext cx="3657600" cy="1981200"/>
            </a:xfrm>
            <a:prstGeom prst="rect">
              <a:avLst/>
            </a:prstGeom>
          </p:spPr>
        </p:pic>
        <p:sp>
          <p:nvSpPr>
            <p:cNvPr id="7" name="오른쪽 화살표 6"/>
            <p:cNvSpPr/>
            <p:nvPr/>
          </p:nvSpPr>
          <p:spPr>
            <a:xfrm>
              <a:off x="4316486" y="5116696"/>
              <a:ext cx="372862" cy="2742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내용 개체 틀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86300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클래스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이름에 </a:t>
            </a:r>
            <a:r>
              <a:rPr lang="en-US" altLang="ko-KR" dirty="0" smtClean="0"/>
              <a:t>()</a:t>
            </a:r>
            <a:r>
              <a:rPr lang="ko-KR" altLang="en-US" dirty="0" smtClean="0"/>
              <a:t>를 붙여서 함수처럼 호출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974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3274</TotalTime>
  <Words>2283</Words>
  <Application>Microsoft Office PowerPoint</Application>
  <PresentationFormat>화면 슬라이드 쇼(4:3)</PresentationFormat>
  <Paragraphs>385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49" baseType="lpstr">
      <vt:lpstr>HY얕은샘물M</vt:lpstr>
      <vt:lpstr>굴림</vt:lpstr>
      <vt:lpstr>Arial</vt:lpstr>
      <vt:lpstr>Tw Cen MT</vt:lpstr>
      <vt:lpstr>Wingdings</vt:lpstr>
      <vt:lpstr>가을</vt:lpstr>
      <vt:lpstr>12장 클래스와 객체</vt:lpstr>
      <vt:lpstr>객체 지향 프로그래밍. p417</vt:lpstr>
      <vt:lpstr>절차 지향과 객체 지향. p417</vt:lpstr>
      <vt:lpstr>객체란. p419</vt:lpstr>
      <vt:lpstr>클래스. p419</vt:lpstr>
      <vt:lpstr>파이썬에서는 모든 것이 객체이다. p420</vt:lpstr>
      <vt:lpstr>클래스 작성하기. p422 </vt:lpstr>
      <vt:lpstr>클래스 작성하기. p422</vt:lpstr>
      <vt:lpstr>객체 생성. p423</vt:lpstr>
      <vt:lpstr>객체의 멤버 접근. p424</vt:lpstr>
      <vt:lpstr>하나의 클래스로 객체는 많이 만들 수 있다. p424 </vt:lpstr>
      <vt:lpstr>참고사항: 변수의 종류. P426</vt:lpstr>
      <vt:lpstr>Lab  TV 클래스 정의. p427 </vt:lpstr>
      <vt:lpstr>Lab 원 클래스 작성. p428 </vt:lpstr>
      <vt:lpstr>정보 은닉. p429</vt:lpstr>
      <vt:lpstr>정보 은닉. p429</vt:lpstr>
      <vt:lpstr>접근자와 설정자. p431</vt:lpstr>
      <vt:lpstr>접근자와 설정자. p431</vt:lpstr>
      <vt:lpstr>Lab 은행 계좌. p433</vt:lpstr>
      <vt:lpstr>Lab: 은행 계좌. p433</vt:lpstr>
      <vt:lpstr>Lab 공 애니메이션 1. p434</vt:lpstr>
      <vt:lpstr>Lab 공 애니메이션 2. p440</vt:lpstr>
      <vt:lpstr>객체 참조. p436</vt:lpstr>
      <vt:lpstr>참조 공유. p436</vt:lpstr>
      <vt:lpstr>참조 공유. p437</vt:lpstr>
      <vt:lpstr>None 참조값. p438</vt:lpstr>
      <vt:lpstr>객체를 함수로 전달할 때. p438</vt:lpstr>
      <vt:lpstr>클래스 변수. p442</vt:lpstr>
      <vt:lpstr>인스턴스 변수 vs 클래스 변수. p443</vt:lpstr>
      <vt:lpstr>상수 정의. p443</vt:lpstr>
      <vt:lpstr>특수 메소드. p444</vt:lpstr>
      <vt:lpstr>특수 메소드. p444</vt:lpstr>
      <vt:lpstr>__str__() 메소드. p445</vt:lpstr>
      <vt:lpstr>상속. p446 </vt:lpstr>
      <vt:lpstr>상속. p446 </vt:lpstr>
      <vt:lpstr>추가: 다중상속</vt:lpstr>
      <vt:lpstr>추가: 메소드 오버라이딩</vt:lpstr>
      <vt:lpstr>Lab 특수 메소드. p448</vt:lpstr>
      <vt:lpstr>Mini Project 주사위 클래스 만들기. p449</vt:lpstr>
      <vt:lpstr>Mini Project 주사위 클래스 만들기. p449</vt:lpstr>
      <vt:lpstr>추가: 모듈</vt:lpstr>
      <vt:lpstr>연습문제. p451</vt:lpstr>
      <vt:lpstr>Programming. p453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ync</cp:lastModifiedBy>
  <cp:revision>903</cp:revision>
  <dcterms:created xsi:type="dcterms:W3CDTF">2007-06-29T06:43:39Z</dcterms:created>
  <dcterms:modified xsi:type="dcterms:W3CDTF">2023-01-16T04:25:58Z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