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9" r:id="rId1"/>
  </p:sldMasterIdLst>
  <p:notesMasterIdLst>
    <p:notesMasterId r:id="rId48"/>
  </p:notesMasterIdLst>
  <p:handoutMasterIdLst>
    <p:handoutMasterId r:id="rId49"/>
  </p:handoutMasterIdLst>
  <p:sldIdLst>
    <p:sldId id="610" r:id="rId2"/>
    <p:sldId id="588" r:id="rId3"/>
    <p:sldId id="589" r:id="rId4"/>
    <p:sldId id="590" r:id="rId5"/>
    <p:sldId id="576" r:id="rId6"/>
    <p:sldId id="591" r:id="rId7"/>
    <p:sldId id="594" r:id="rId8"/>
    <p:sldId id="597" r:id="rId9"/>
    <p:sldId id="598" r:id="rId10"/>
    <p:sldId id="599" r:id="rId11"/>
    <p:sldId id="600" r:id="rId12"/>
    <p:sldId id="601" r:id="rId13"/>
    <p:sldId id="604" r:id="rId14"/>
    <p:sldId id="605" r:id="rId15"/>
    <p:sldId id="614" r:id="rId16"/>
    <p:sldId id="616" r:id="rId17"/>
    <p:sldId id="607" r:id="rId18"/>
    <p:sldId id="691" r:id="rId19"/>
    <p:sldId id="692" r:id="rId20"/>
    <p:sldId id="693" r:id="rId21"/>
    <p:sldId id="694" r:id="rId22"/>
    <p:sldId id="602" r:id="rId23"/>
    <p:sldId id="603" r:id="rId24"/>
    <p:sldId id="608" r:id="rId25"/>
    <p:sldId id="609" r:id="rId26"/>
    <p:sldId id="500" r:id="rId27"/>
    <p:sldId id="495" r:id="rId28"/>
    <p:sldId id="501" r:id="rId29"/>
    <p:sldId id="502" r:id="rId30"/>
    <p:sldId id="503" r:id="rId31"/>
    <p:sldId id="504" r:id="rId32"/>
    <p:sldId id="695" r:id="rId33"/>
    <p:sldId id="696" r:id="rId34"/>
    <p:sldId id="698" r:id="rId35"/>
    <p:sldId id="697" r:id="rId36"/>
    <p:sldId id="699" r:id="rId37"/>
    <p:sldId id="700" r:id="rId38"/>
    <p:sldId id="701" r:id="rId39"/>
    <p:sldId id="702" r:id="rId40"/>
    <p:sldId id="704" r:id="rId41"/>
    <p:sldId id="705" r:id="rId42"/>
    <p:sldId id="706" r:id="rId43"/>
    <p:sldId id="703" r:id="rId44"/>
    <p:sldId id="707" r:id="rId45"/>
    <p:sldId id="708" r:id="rId46"/>
    <p:sldId id="709" r:id="rId47"/>
  </p:sldIdLst>
  <p:sldSz cx="9144000" cy="6858000" type="screen4x3"/>
  <p:notesSz cx="6934200" cy="9220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1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CCFFCC"/>
    <a:srgbClr val="FFFFCC"/>
    <a:srgbClr val="CCCCFF"/>
    <a:srgbClr val="008000"/>
    <a:srgbClr val="CCFFFF"/>
    <a:srgbClr val="FF9999"/>
    <a:srgbClr val="009900"/>
    <a:srgbClr val="FF9933"/>
    <a:srgbClr val="FF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205" autoAdjust="0"/>
    <p:restoredTop sz="81185" autoAdjust="0"/>
  </p:normalViewPr>
  <p:slideViewPr>
    <p:cSldViewPr snapToGrid="0">
      <p:cViewPr varScale="1">
        <p:scale>
          <a:sx n="81" d="100"/>
          <a:sy n="81" d="100"/>
        </p:scale>
        <p:origin x="558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880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ea typeface="굴림" pitchFamily="50" charset="-127"/>
              </a:defRPr>
            </a:lvl1pPr>
          </a:lstStyle>
          <a:p>
            <a:fld id="{8383B835-3BFE-4B85-82D8-1BE647A4113D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355598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27475" y="0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205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55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93738" y="4379913"/>
            <a:ext cx="5546725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</a:p>
        </p:txBody>
      </p:sp>
      <p:sp>
        <p:nvSpPr>
          <p:cNvPr id="655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defTabSz="922338" eaLnBrk="1" hangingPunct="1">
              <a:defRPr sz="1200">
                <a:ea typeface="굴림" pitchFamily="50" charset="-127"/>
              </a:defRPr>
            </a:lvl1pPr>
          </a:lstStyle>
          <a:p>
            <a:endParaRPr lang="en-US" altLang="ko-KR"/>
          </a:p>
        </p:txBody>
      </p:sp>
      <p:sp>
        <p:nvSpPr>
          <p:cNvPr id="655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27475" y="8758238"/>
            <a:ext cx="3005138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309" tIns="46154" rIns="92309" bIns="46154" numCol="1" anchor="b" anchorCtr="0" compatLnSpc="1">
            <a:prstTxWarp prst="textNoShape">
              <a:avLst/>
            </a:prstTxWarp>
          </a:bodyPr>
          <a:lstStyle>
            <a:lvl1pPr algn="r" defTabSz="922338" eaLnBrk="1" hangingPunct="1">
              <a:defRPr sz="1200">
                <a:ea typeface="굴림" pitchFamily="50" charset="-127"/>
              </a:defRPr>
            </a:lvl1pPr>
          </a:lstStyle>
          <a:p>
            <a:fld id="{FB19F679-FC61-4ED7-B113-A17BF1221A80}" type="slidenum">
              <a:rPr lang="ko-KR" altLang="en-US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4850597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직사각형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제목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부제목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28" name="날짜 개체 틀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1B2AAEE-0ECC-4F9E-94C1-A5210D63F3AE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17" name="바닥글 개체 틀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슬라이드 번호 개체 틀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3B0D056-06C1-427C-B095-DD5CAE33F6FD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세로 제목 및 텍스트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1B2AAEE-0ECC-4F9E-94C1-A5210D63F3AE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DDF080-5E8C-48AD-84E5-6C08B304C14E}" type="datetimeFigureOut">
              <a:rPr lang="en-US" smtClean="0"/>
              <a:t>1/16/2023</a:t>
            </a:fld>
            <a:endParaRPr 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8" name="내용 개체 틀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>
            <a:lvl1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640080" indent="-274320">
              <a:buFont typeface="Wingdings" panose="05000000000000000000" pitchFamily="2" charset="2"/>
              <a:buChar char="Ø"/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>
              <a:defRPr sz="20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>
              <a:defRPr sz="1800"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</a:lstStyle>
          <a:p>
            <a:pPr lvl="0" eaLnBrk="1" latinLnBrk="0" hangingPunct="1"/>
            <a:r>
              <a:rPr lang="ko-KR" altLang="en-US" dirty="0"/>
              <a:t>마스터 텍스트 스타일을 편집합니다</a:t>
            </a:r>
          </a:p>
          <a:p>
            <a:pPr lvl="1" eaLnBrk="1" latinLnBrk="0" hangingPunct="1"/>
            <a:r>
              <a:rPr lang="ko-KR" altLang="en-US" dirty="0"/>
              <a:t>둘째 수준</a:t>
            </a:r>
          </a:p>
          <a:p>
            <a:pPr lvl="2" eaLnBrk="1" latinLnBrk="0" hangingPunct="1"/>
            <a:r>
              <a:rPr lang="ko-KR" altLang="en-US" dirty="0"/>
              <a:t>셋째 수준</a:t>
            </a:r>
          </a:p>
          <a:p>
            <a:pPr lvl="3" eaLnBrk="1" latinLnBrk="0" hangingPunct="1"/>
            <a:r>
              <a:rPr lang="ko-KR" altLang="en-US" dirty="0"/>
              <a:t>넷째 수준</a:t>
            </a:r>
          </a:p>
          <a:p>
            <a:pPr lvl="4" eaLnBrk="1" latinLnBrk="0" hangingPunct="1"/>
            <a:r>
              <a:rPr lang="ko-KR" altLang="en-US" dirty="0"/>
              <a:t>다섯째 수준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구역 머리글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7" name="직사각형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8" name="날짜 개체 틀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1B2AAEE-0ECC-4F9E-94C1-A5210D63F3AE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10" name="슬라이드 번호 개체 틀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2" name="바닥글 개체 틀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내용 개체 틀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3" name="내용 개체 틀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1B2AAEE-0ECC-4F9E-94C1-A5210D63F3AE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텍스트 개체 틀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15" name="텍스트 개체 틀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AAEE-0ECC-4F9E-94C1-A5210D63F3AE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9" name="내용 개체 틀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8" name="직사각형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직사각형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1" name="직사각형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날짜 개체 틀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1B2AAEE-0ECC-4F9E-94C1-A5210D63F3AE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sp>
        <p:nvSpPr>
          <p:cNvPr id="14" name="바닥글 개체 틀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제목 개체 틀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3" name="텍스트 개체 틀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4" name="날짜 개체 틀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1B2AAEE-0ECC-4F9E-94C1-A5210D63F3AE}" type="datetimeFigureOut">
              <a:rPr lang="en-US" smtClean="0"/>
              <a:t>1/16/2023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직사각형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직사각형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직사각형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슬라이드 번호 개체 틀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05062E18-1804-4C78-B91B-667B633A2436}" type="slidenum">
              <a:rPr lang="ko-KR" altLang="en-US" smtClean="0"/>
              <a:pPr/>
              <a:t>‹#›</a:t>
            </a:fld>
            <a:endParaRPr lang="en-US" altLang="ko-KR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973FAD87-5C6F-08AB-7C3E-8CAB9A3F6590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57" y="315696"/>
            <a:ext cx="443085" cy="79802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20" r:id="rId1"/>
    <p:sldLayoutId id="2147483821" r:id="rId2"/>
    <p:sldLayoutId id="2147483822" r:id="rId3"/>
    <p:sldLayoutId id="2147483823" r:id="rId4"/>
    <p:sldLayoutId id="2147483824" r:id="rId5"/>
    <p:sldLayoutId id="2147483825" r:id="rId6"/>
    <p:sldLayoutId id="2147483826" r:id="rId7"/>
    <p:sldLayoutId id="2147483827" r:id="rId8"/>
    <p:sldLayoutId id="2147483828" r:id="rId9"/>
    <p:sldLayoutId id="2147483829" r:id="rId10"/>
    <p:sldLayoutId id="2147483830" r:id="rId11"/>
  </p:sldLayoutIdLst>
  <p:txStyles>
    <p:titleStyle>
      <a:lvl1pPr algn="l" rtl="0" eaLnBrk="1" latinLnBrk="1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1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1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1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1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1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1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1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1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1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" y="0"/>
            <a:ext cx="9144000" cy="1828800"/>
          </a:xfrm>
        </p:spPr>
        <p:txBody>
          <a:bodyPr/>
          <a:lstStyle/>
          <a:p>
            <a:r>
              <a:rPr lang="en-US" altLang="ko-KR" dirty="0"/>
              <a:t>15</a:t>
            </a:r>
            <a:r>
              <a:rPr lang="ko-KR" altLang="en-US" dirty="0"/>
              <a:t>장 </a:t>
            </a:r>
            <a:r>
              <a:rPr lang="en-US" altLang="ko-KR" dirty="0" err="1" smtClean="0"/>
              <a:t>Numpy</a:t>
            </a:r>
            <a:r>
              <a:rPr lang="en-US" altLang="ko-KR" dirty="0"/>
              <a:t>, Pillow, </a:t>
            </a:r>
            <a:r>
              <a:rPr lang="en-US" altLang="ko-KR" dirty="0" err="1"/>
              <a:t>OpenCV</a:t>
            </a:r>
            <a:r>
              <a:rPr lang="en-US" altLang="ko-KR" dirty="0"/>
              <a:t> </a:t>
            </a:r>
            <a:r>
              <a:rPr lang="ko-KR" altLang="en-US" dirty="0"/>
              <a:t>사용해보기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77936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균일 분포 </a:t>
            </a:r>
            <a:r>
              <a:rPr lang="ko-KR" altLang="en-US" dirty="0" err="1"/>
              <a:t>난수</a:t>
            </a:r>
            <a:r>
              <a:rPr lang="ko-KR" altLang="en-US" dirty="0"/>
              <a:t> 생성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12648" y="1600200"/>
            <a:ext cx="7927382" cy="397031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pPr latinLnBrk="1"/>
            <a:r>
              <a:rPr lang="en-US" altLang="ko-KR" dirty="0"/>
              <a:t>&gt;&gt;&gt; </a:t>
            </a:r>
            <a:r>
              <a:rPr lang="en-US" altLang="ko-KR" dirty="0" err="1"/>
              <a:t>np.random.seed</a:t>
            </a:r>
            <a:r>
              <a:rPr lang="en-US" altLang="ko-KR" dirty="0"/>
              <a:t>(100)</a:t>
            </a:r>
          </a:p>
          <a:p>
            <a:pPr latinLnBrk="1"/>
            <a:endParaRPr lang="en-US" altLang="ko-KR" dirty="0"/>
          </a:p>
          <a:p>
            <a:pPr latinLnBrk="1"/>
            <a:r>
              <a:rPr lang="en-US" altLang="ko-KR" dirty="0"/>
              <a:t># </a:t>
            </a:r>
            <a:r>
              <a:rPr lang="ko-KR" altLang="en-US" dirty="0" err="1"/>
              <a:t>시드가</a:t>
            </a:r>
            <a:r>
              <a:rPr lang="ko-KR" altLang="en-US" dirty="0"/>
              <a:t> 설정되면 다음과 같은 문장을 수행하여 </a:t>
            </a:r>
            <a:r>
              <a:rPr lang="en-US" altLang="ko-KR" dirty="0"/>
              <a:t>5</a:t>
            </a:r>
            <a:r>
              <a:rPr lang="ko-KR" altLang="en-US" dirty="0"/>
              <a:t>개의 </a:t>
            </a:r>
            <a:r>
              <a:rPr lang="ko-KR" altLang="en-US" dirty="0" err="1"/>
              <a:t>난수를</a:t>
            </a:r>
            <a:r>
              <a:rPr lang="ko-KR" altLang="en-US" dirty="0"/>
              <a:t> 얻을 수 있다</a:t>
            </a:r>
            <a:r>
              <a:rPr lang="en-US" altLang="ko-KR" dirty="0"/>
              <a:t>. </a:t>
            </a:r>
            <a:r>
              <a:rPr lang="ko-KR" altLang="en-US" dirty="0" err="1"/>
              <a:t>난수는</a:t>
            </a:r>
            <a:r>
              <a:rPr lang="ko-KR" altLang="en-US" dirty="0"/>
              <a:t> </a:t>
            </a:r>
            <a:r>
              <a:rPr lang="en-US" altLang="ko-KR" dirty="0"/>
              <a:t>0.0</a:t>
            </a:r>
            <a:r>
              <a:rPr lang="ko-KR" altLang="en-US" dirty="0"/>
              <a:t>에서 </a:t>
            </a:r>
            <a:r>
              <a:rPr lang="en-US" altLang="ko-KR" dirty="0"/>
              <a:t>1.0 </a:t>
            </a:r>
            <a:r>
              <a:rPr lang="ko-KR" altLang="en-US" dirty="0"/>
              <a:t>사이의 값으로 생성된다</a:t>
            </a:r>
            <a:r>
              <a:rPr lang="en-US" altLang="ko-KR" dirty="0"/>
              <a:t>. </a:t>
            </a:r>
          </a:p>
          <a:p>
            <a:pPr latinLnBrk="1"/>
            <a:r>
              <a:rPr lang="en-US" altLang="ko-KR" dirty="0"/>
              <a:t>&gt;&gt;&gt; </a:t>
            </a:r>
            <a:r>
              <a:rPr lang="en-US" altLang="ko-KR" dirty="0" err="1"/>
              <a:t>np.random.rand</a:t>
            </a:r>
            <a:r>
              <a:rPr lang="en-US" altLang="ko-KR" dirty="0"/>
              <a:t>(5)</a:t>
            </a:r>
          </a:p>
          <a:p>
            <a:pPr latinLnBrk="1"/>
            <a:r>
              <a:rPr lang="en-US" altLang="ko-KR" dirty="0"/>
              <a:t>array([0.54340494, 0.27836939, 0.42451759, 0.84477613, 0.00471886])</a:t>
            </a:r>
          </a:p>
          <a:p>
            <a:pPr latinLnBrk="1"/>
            <a:endParaRPr lang="en-US" altLang="ko-KR" dirty="0"/>
          </a:p>
          <a:p>
            <a:pPr latinLnBrk="1"/>
            <a:r>
              <a:rPr lang="en-US" altLang="ko-KR" b="1" dirty="0"/>
              <a:t>&gt;&gt;&gt;</a:t>
            </a:r>
            <a:r>
              <a:rPr lang="en-US" altLang="ko-KR" dirty="0"/>
              <a:t> </a:t>
            </a:r>
            <a:r>
              <a:rPr lang="en-US" altLang="ko-KR" dirty="0" err="1"/>
              <a:t>np.random.rand</a:t>
            </a:r>
            <a:r>
              <a:rPr lang="en-US" altLang="ko-KR" dirty="0"/>
              <a:t>(5, 3)</a:t>
            </a:r>
          </a:p>
          <a:p>
            <a:pPr latinLnBrk="1"/>
            <a:r>
              <a:rPr lang="en-US" altLang="ko-KR" dirty="0"/>
              <a:t>array([[0.12156912, 0.67074908, 0.82585276],</a:t>
            </a:r>
          </a:p>
          <a:p>
            <a:pPr latinLnBrk="1"/>
            <a:r>
              <a:rPr lang="en-US" altLang="ko-KR" dirty="0"/>
              <a:t>[0.13670659, 0.57509333, 0.89132195],</a:t>
            </a:r>
          </a:p>
          <a:p>
            <a:pPr latinLnBrk="1"/>
            <a:r>
              <a:rPr lang="en-US" altLang="ko-KR" dirty="0"/>
              <a:t>[0.20920212, 0.18532822, 0.10837689],</a:t>
            </a:r>
          </a:p>
          <a:p>
            <a:pPr latinLnBrk="1"/>
            <a:r>
              <a:rPr lang="en-US" altLang="ko-KR" dirty="0"/>
              <a:t>[0.21969749, 0.97862378, 0.81168315],</a:t>
            </a:r>
          </a:p>
          <a:p>
            <a:pPr latinLnBrk="1"/>
            <a:r>
              <a:rPr lang="en-US" altLang="ko-KR" dirty="0"/>
              <a:t>[0.17194101, 0.81622475, 0.27407375]])</a:t>
            </a:r>
          </a:p>
          <a:p>
            <a:pPr latinLnBrk="1"/>
            <a:endParaRPr lang="en-US" altLang="ko-KR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3663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정규</a:t>
            </a:r>
            <a:r>
              <a:rPr lang="en-US" altLang="ko-KR" dirty="0"/>
              <a:t> </a:t>
            </a:r>
            <a:r>
              <a:rPr lang="ko-KR" altLang="en-US" dirty="0"/>
              <a:t>분포 </a:t>
            </a:r>
            <a:r>
              <a:rPr lang="ko-KR" altLang="en-US" dirty="0" err="1"/>
              <a:t>난수</a:t>
            </a:r>
            <a:r>
              <a:rPr lang="ko-KR" altLang="en-US" dirty="0"/>
              <a:t> 생성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12648" y="1600200"/>
            <a:ext cx="7927382" cy="452431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pPr latinLnBrk="1"/>
            <a:r>
              <a:rPr lang="en-US" altLang="ko-KR" dirty="0"/>
              <a:t>&gt;&gt;&gt; </a:t>
            </a:r>
            <a:r>
              <a:rPr lang="en-US" altLang="ko-KR" dirty="0" err="1"/>
              <a:t>np.random.randn</a:t>
            </a:r>
            <a:r>
              <a:rPr lang="en-US" altLang="ko-KR" dirty="0"/>
              <a:t>(5)</a:t>
            </a:r>
          </a:p>
          <a:p>
            <a:pPr latinLnBrk="1"/>
            <a:r>
              <a:rPr lang="en-US" altLang="ko-KR" dirty="0"/>
              <a:t>array([ 0.78148842, -0.65438103,  0.04117247, -0.20191691, -0.87081315])</a:t>
            </a:r>
          </a:p>
          <a:p>
            <a:pPr latinLnBrk="1"/>
            <a:endParaRPr lang="en-US" altLang="ko-KR" dirty="0"/>
          </a:p>
          <a:p>
            <a:pPr latinLnBrk="1"/>
            <a:r>
              <a:rPr lang="en-US" altLang="ko-KR" dirty="0"/>
              <a:t># </a:t>
            </a:r>
            <a:r>
              <a:rPr lang="ko-KR" altLang="en-US" dirty="0" err="1"/>
              <a:t>난수로</a:t>
            </a:r>
            <a:r>
              <a:rPr lang="ko-KR" altLang="en-US" dirty="0"/>
              <a:t> 채워진 </a:t>
            </a:r>
            <a:r>
              <a:rPr lang="en-US" altLang="ko-KR" dirty="0"/>
              <a:t>5×4 </a:t>
            </a:r>
            <a:r>
              <a:rPr lang="ko-KR" altLang="en-US" dirty="0"/>
              <a:t>크기의 </a:t>
            </a:r>
            <a:r>
              <a:rPr lang="en-US" altLang="ko-KR" dirty="0"/>
              <a:t>2</a:t>
            </a:r>
            <a:r>
              <a:rPr lang="ko-KR" altLang="en-US" dirty="0"/>
              <a:t>차원 배열을 생성하려면 다음과 같이 적어준다</a:t>
            </a:r>
            <a:r>
              <a:rPr lang="en-US" altLang="ko-KR" dirty="0"/>
              <a:t>. </a:t>
            </a:r>
          </a:p>
          <a:p>
            <a:pPr latinLnBrk="1"/>
            <a:r>
              <a:rPr lang="en-US" altLang="ko-KR" dirty="0"/>
              <a:t>&gt;&gt;&gt; </a:t>
            </a:r>
            <a:r>
              <a:rPr lang="en-US" altLang="ko-KR" dirty="0" err="1"/>
              <a:t>np.random.randn</a:t>
            </a:r>
            <a:r>
              <a:rPr lang="en-US" altLang="ko-KR" dirty="0"/>
              <a:t>(5, 4)</a:t>
            </a:r>
          </a:p>
          <a:p>
            <a:pPr latinLnBrk="1"/>
            <a:r>
              <a:rPr lang="en-US" altLang="ko-KR" dirty="0"/>
              <a:t>array([[ 0.22893207, -0.40803994, -0.10392514,  1.56717879],</a:t>
            </a:r>
          </a:p>
          <a:p>
            <a:pPr latinLnBrk="1"/>
            <a:r>
              <a:rPr lang="en-US" altLang="ko-KR" dirty="0"/>
              <a:t>       [ 0.49702472,  1.15587233,  1.83861168,  1.53572662],</a:t>
            </a:r>
          </a:p>
          <a:p>
            <a:pPr latinLnBrk="1"/>
            <a:r>
              <a:rPr lang="en-US" altLang="ko-KR" dirty="0"/>
              <a:t>       [ 0.25499773, -0.84415725, -0.98294346, -0.30609783],</a:t>
            </a:r>
          </a:p>
          <a:p>
            <a:pPr latinLnBrk="1"/>
            <a:r>
              <a:rPr lang="en-US" altLang="ko-KR" dirty="0"/>
              <a:t>       [ 0.83850061, -1.69084816,  1.15117366, -1.02933685],</a:t>
            </a:r>
          </a:p>
          <a:p>
            <a:pPr latinLnBrk="1"/>
            <a:r>
              <a:rPr lang="en-US" altLang="ko-KR" dirty="0"/>
              <a:t>       [-0.51099219, -2.36027053,  0.10359513,  1.73881773]])</a:t>
            </a:r>
          </a:p>
          <a:p>
            <a:pPr latinLnBrk="1"/>
            <a:endParaRPr lang="en-US" altLang="ko-KR" dirty="0"/>
          </a:p>
          <a:p>
            <a:pPr latinLnBrk="1"/>
            <a:r>
              <a:rPr lang="en-US" altLang="ko-KR" dirty="0"/>
              <a:t># </a:t>
            </a:r>
            <a:r>
              <a:rPr lang="ko-KR" altLang="en-US" dirty="0"/>
              <a:t>위의 정규 분포는 평균값이 </a:t>
            </a:r>
            <a:r>
              <a:rPr lang="en-US" altLang="ko-KR" dirty="0"/>
              <a:t>0</a:t>
            </a:r>
            <a:r>
              <a:rPr lang="ko-KR" altLang="en-US" dirty="0"/>
              <a:t>이고 표준편차가 </a:t>
            </a:r>
            <a:r>
              <a:rPr lang="en-US" altLang="ko-KR" dirty="0"/>
              <a:t>1.0</a:t>
            </a:r>
            <a:r>
              <a:rPr lang="ko-KR" altLang="en-US" dirty="0"/>
              <a:t>이다</a:t>
            </a:r>
            <a:r>
              <a:rPr lang="en-US" altLang="ko-KR" dirty="0"/>
              <a:t>. </a:t>
            </a:r>
            <a:r>
              <a:rPr lang="ko-KR" altLang="en-US" dirty="0"/>
              <a:t>만약 평균값과 표준편차를 다르게 하려면 다음과 같이 하면 된다</a:t>
            </a:r>
            <a:r>
              <a:rPr lang="en-US" altLang="ko-KR" dirty="0"/>
              <a:t>. </a:t>
            </a:r>
          </a:p>
          <a:p>
            <a:pPr latinLnBrk="1"/>
            <a:r>
              <a:rPr lang="en-US" altLang="ko-KR" dirty="0"/>
              <a:t>&gt;&gt;&gt; m, sigma = 10, 2</a:t>
            </a:r>
          </a:p>
          <a:p>
            <a:pPr latinLnBrk="1"/>
            <a:r>
              <a:rPr lang="en-US" altLang="ko-KR" dirty="0"/>
              <a:t>&gt;&gt;&gt; m + sigma*</a:t>
            </a:r>
            <a:r>
              <a:rPr lang="en-US" altLang="ko-KR" dirty="0" err="1"/>
              <a:t>np.random.randn</a:t>
            </a:r>
            <a:r>
              <a:rPr lang="en-US" altLang="ko-KR" dirty="0"/>
              <a:t>(5)</a:t>
            </a:r>
          </a:p>
          <a:p>
            <a:pPr latinLnBrk="1"/>
            <a:r>
              <a:rPr lang="en-US" altLang="ko-KR" dirty="0"/>
              <a:t>array([ 8.56778091, 10.84543531,  9.77559704,  9.09052469,  9.48651379])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7789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정규</a:t>
            </a:r>
            <a:r>
              <a:rPr lang="en-US" altLang="ko-KR" dirty="0"/>
              <a:t> </a:t>
            </a:r>
            <a:r>
              <a:rPr lang="ko-KR" altLang="en-US" dirty="0"/>
              <a:t>분포 </a:t>
            </a:r>
            <a:r>
              <a:rPr lang="ko-KR" altLang="en-US" dirty="0" err="1"/>
              <a:t>난수</a:t>
            </a:r>
            <a:r>
              <a:rPr lang="ko-KR" altLang="en-US" dirty="0"/>
              <a:t> 생성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12648" y="1600200"/>
            <a:ext cx="7927382" cy="92333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pPr latinLnBrk="1"/>
            <a:r>
              <a:rPr lang="en-US" altLang="ko-KR" dirty="0"/>
              <a:t>&gt;&gt;&gt; mu, sigma = 0, 0.1 	# </a:t>
            </a:r>
            <a:r>
              <a:rPr lang="ko-KR" altLang="en-US" dirty="0"/>
              <a:t>평균과 표준 편차</a:t>
            </a:r>
          </a:p>
          <a:p>
            <a:pPr latinLnBrk="1"/>
            <a:r>
              <a:rPr lang="en-US" altLang="ko-KR" dirty="0"/>
              <a:t>&gt;&gt;&gt; </a:t>
            </a:r>
            <a:r>
              <a:rPr lang="en-US" altLang="ko-KR" dirty="0" err="1"/>
              <a:t>np.random.normal</a:t>
            </a:r>
            <a:r>
              <a:rPr lang="en-US" altLang="ko-KR" dirty="0"/>
              <a:t>(mu, sigma, 5)</a:t>
            </a:r>
          </a:p>
          <a:p>
            <a:pPr latinLnBrk="1"/>
            <a:r>
              <a:rPr lang="en-US" altLang="ko-KR" dirty="0"/>
              <a:t>array([ 0.15040638,  0.06857496, -0.01460342, -0.01868375, -0.1467971 ])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544" y="2741613"/>
            <a:ext cx="6057900" cy="3867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1828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넘파이</a:t>
            </a:r>
            <a:r>
              <a:rPr lang="en-US" altLang="ko-KR" dirty="0"/>
              <a:t> </a:t>
            </a:r>
            <a:r>
              <a:rPr lang="ko-KR" altLang="en-US" dirty="0"/>
              <a:t>내장 함수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/>
              <a:t>넘파이의</a:t>
            </a:r>
            <a:r>
              <a:rPr lang="ko-KR" altLang="en-US" dirty="0"/>
              <a:t> </a:t>
            </a:r>
            <a:r>
              <a:rPr lang="en-US" altLang="ko-KR" dirty="0"/>
              <a:t>sin() </a:t>
            </a:r>
            <a:r>
              <a:rPr lang="ko-KR" altLang="en-US" dirty="0"/>
              <a:t>함수를 적용하면 배열의 요소에 모두 </a:t>
            </a:r>
            <a:r>
              <a:rPr lang="en-US" altLang="ko-KR" dirty="0"/>
              <a:t>sin() </a:t>
            </a:r>
            <a:r>
              <a:rPr lang="ko-KR" altLang="en-US" dirty="0"/>
              <a:t>함수가 적용된다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25657" y="2674398"/>
            <a:ext cx="7927382" cy="923330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pPr latinLnBrk="1"/>
            <a:r>
              <a:rPr lang="en-US" altLang="ko-KR" b="1" dirty="0"/>
              <a:t>&gt;&gt;&gt;</a:t>
            </a:r>
            <a:r>
              <a:rPr lang="en-US" altLang="ko-KR" dirty="0"/>
              <a:t> A = </a:t>
            </a:r>
            <a:r>
              <a:rPr lang="en-US" altLang="ko-KR" dirty="0" err="1"/>
              <a:t>np.array</a:t>
            </a:r>
            <a:r>
              <a:rPr lang="en-US" altLang="ko-KR" dirty="0"/>
              <a:t>([0, 1, 2, 3])</a:t>
            </a:r>
          </a:p>
          <a:p>
            <a:pPr latinLnBrk="1"/>
            <a:r>
              <a:rPr lang="en-US" altLang="ko-KR" b="1" dirty="0"/>
              <a:t>&gt;&gt;&gt;</a:t>
            </a:r>
            <a:r>
              <a:rPr lang="en-US" altLang="ko-KR" dirty="0"/>
              <a:t> 10 * </a:t>
            </a:r>
            <a:r>
              <a:rPr lang="en-US" altLang="ko-KR" dirty="0" err="1"/>
              <a:t>np.sin</a:t>
            </a:r>
            <a:r>
              <a:rPr lang="en-US" altLang="ko-KR" dirty="0"/>
              <a:t>(A)</a:t>
            </a:r>
          </a:p>
          <a:p>
            <a:pPr latinLnBrk="1"/>
            <a:r>
              <a:rPr lang="en-US" altLang="ko-KR" dirty="0"/>
              <a:t>array([0. , 8.41470985, 9.09297427, 1.41120008])</a:t>
            </a:r>
          </a:p>
        </p:txBody>
      </p:sp>
    </p:spTree>
    <p:extLst>
      <p:ext uri="{BB962C8B-B14F-4D97-AF65-F5344CB8AC3E}">
        <p14:creationId xmlns:p14="http://schemas.microsoft.com/office/powerpoint/2010/main" val="4157912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예제</a:t>
            </a:r>
            <a:r>
              <a:rPr lang="en-US" altLang="ko-KR" dirty="0"/>
              <a:t>: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학생 </a:t>
            </a:r>
            <a:r>
              <a:rPr lang="en-US" altLang="ko-KR" dirty="0"/>
              <a:t>4</a:t>
            </a:r>
            <a:r>
              <a:rPr lang="ko-KR" altLang="en-US" dirty="0"/>
              <a:t>명의 </a:t>
            </a:r>
            <a:r>
              <a:rPr lang="en-US" altLang="ko-KR" dirty="0"/>
              <a:t>3</a:t>
            </a:r>
            <a:r>
              <a:rPr lang="ko-KR" altLang="en-US" dirty="0"/>
              <a:t>과목 성적</a:t>
            </a:r>
            <a:r>
              <a:rPr lang="en-US" altLang="ko-KR" dirty="0"/>
              <a:t>(</a:t>
            </a:r>
            <a:r>
              <a:rPr lang="ko-KR" altLang="en-US" dirty="0"/>
              <a:t>국어</a:t>
            </a:r>
            <a:r>
              <a:rPr lang="en-US" altLang="ko-KR" dirty="0"/>
              <a:t>, </a:t>
            </a:r>
            <a:r>
              <a:rPr lang="ko-KR" altLang="en-US" dirty="0"/>
              <a:t>영어</a:t>
            </a:r>
            <a:r>
              <a:rPr lang="en-US" altLang="ko-KR" dirty="0"/>
              <a:t>, </a:t>
            </a:r>
            <a:r>
              <a:rPr lang="ko-KR" altLang="en-US" dirty="0"/>
              <a:t>수학</a:t>
            </a:r>
            <a:r>
              <a:rPr lang="en-US" altLang="ko-KR" dirty="0"/>
              <a:t>)</a:t>
            </a:r>
            <a:r>
              <a:rPr lang="ko-KR" altLang="en-US" dirty="0"/>
              <a:t>이 </a:t>
            </a:r>
            <a:r>
              <a:rPr lang="ko-KR" altLang="en-US" dirty="0" err="1"/>
              <a:t>넘파이</a:t>
            </a:r>
            <a:r>
              <a:rPr lang="ko-KR" altLang="en-US" dirty="0"/>
              <a:t> 배열에 저장되었다고 가정하자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25657" y="2333685"/>
            <a:ext cx="7927382" cy="452431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pPr latinLnBrk="1"/>
            <a:r>
              <a:rPr lang="en-US" altLang="ko-KR" dirty="0"/>
              <a:t>&gt;&gt;&gt; import </a:t>
            </a:r>
            <a:r>
              <a:rPr lang="en-US" altLang="ko-KR" dirty="0" err="1"/>
              <a:t>numpy</a:t>
            </a:r>
            <a:r>
              <a:rPr lang="en-US" altLang="ko-KR" dirty="0"/>
              <a:t> as np</a:t>
            </a:r>
          </a:p>
          <a:p>
            <a:pPr latinLnBrk="1"/>
            <a:r>
              <a:rPr lang="en-US" altLang="ko-KR" dirty="0"/>
              <a:t>&gt;&gt;&gt; scores = </a:t>
            </a:r>
            <a:r>
              <a:rPr lang="en-US" altLang="ko-KR" dirty="0" err="1"/>
              <a:t>np.array</a:t>
            </a:r>
            <a:r>
              <a:rPr lang="en-US" altLang="ko-KR" dirty="0"/>
              <a:t>([[99, 93, 60], [98, 82, 93],</a:t>
            </a:r>
          </a:p>
          <a:p>
            <a:pPr latinLnBrk="1"/>
            <a:r>
              <a:rPr lang="en-US" altLang="ko-KR" dirty="0"/>
              <a:t>   ...:                 [93, 65, 81], [78, 82, 81]])</a:t>
            </a:r>
          </a:p>
          <a:p>
            <a:pPr latinLnBrk="1"/>
            <a:endParaRPr lang="en-US" altLang="ko-KR" dirty="0"/>
          </a:p>
          <a:p>
            <a:pPr latinLnBrk="1"/>
            <a:r>
              <a:rPr lang="en-US" altLang="ko-KR" dirty="0"/>
              <a:t>&gt;&gt;&gt; </a:t>
            </a:r>
            <a:r>
              <a:rPr lang="en-US" altLang="ko-KR" dirty="0" err="1"/>
              <a:t>scores.sum</a:t>
            </a:r>
            <a:r>
              <a:rPr lang="en-US" altLang="ko-KR" dirty="0"/>
              <a:t>()</a:t>
            </a:r>
          </a:p>
          <a:p>
            <a:pPr latinLnBrk="1"/>
            <a:r>
              <a:rPr lang="en-US" altLang="ko-KR" dirty="0"/>
              <a:t>1005</a:t>
            </a:r>
          </a:p>
          <a:p>
            <a:pPr latinLnBrk="1"/>
            <a:r>
              <a:rPr lang="en-US" altLang="ko-KR" dirty="0"/>
              <a:t>&gt;&gt;&gt; </a:t>
            </a:r>
            <a:r>
              <a:rPr lang="en-US" altLang="ko-KR" dirty="0" err="1"/>
              <a:t>scores.min</a:t>
            </a:r>
            <a:r>
              <a:rPr lang="en-US" altLang="ko-KR" dirty="0"/>
              <a:t>()</a:t>
            </a:r>
          </a:p>
          <a:p>
            <a:pPr latinLnBrk="1"/>
            <a:r>
              <a:rPr lang="en-US" altLang="ko-KR" dirty="0"/>
              <a:t>60</a:t>
            </a:r>
          </a:p>
          <a:p>
            <a:pPr latinLnBrk="1"/>
            <a:r>
              <a:rPr lang="en-US" altLang="ko-KR" dirty="0"/>
              <a:t>&gt;&gt;&gt; </a:t>
            </a:r>
            <a:r>
              <a:rPr lang="en-US" altLang="ko-KR" dirty="0" err="1"/>
              <a:t>scores.max</a:t>
            </a:r>
            <a:r>
              <a:rPr lang="en-US" altLang="ko-KR" dirty="0"/>
              <a:t>()</a:t>
            </a:r>
          </a:p>
          <a:p>
            <a:pPr latinLnBrk="1"/>
            <a:r>
              <a:rPr lang="en-US" altLang="ko-KR" dirty="0"/>
              <a:t>99</a:t>
            </a:r>
          </a:p>
          <a:p>
            <a:pPr latinLnBrk="1"/>
            <a:r>
              <a:rPr lang="en-US" altLang="ko-KR" dirty="0"/>
              <a:t>&gt;&gt;&gt; </a:t>
            </a:r>
            <a:r>
              <a:rPr lang="en-US" altLang="ko-KR" dirty="0" err="1"/>
              <a:t>scores.mean</a:t>
            </a:r>
            <a:r>
              <a:rPr lang="en-US" altLang="ko-KR" dirty="0"/>
              <a:t>()</a:t>
            </a:r>
          </a:p>
          <a:p>
            <a:pPr latinLnBrk="1"/>
            <a:r>
              <a:rPr lang="en-US" altLang="ko-KR" dirty="0"/>
              <a:t>83.75</a:t>
            </a:r>
          </a:p>
          <a:p>
            <a:pPr latinLnBrk="1"/>
            <a:r>
              <a:rPr lang="en-US" altLang="ko-KR" dirty="0"/>
              <a:t>&gt;&gt;&gt; </a:t>
            </a:r>
            <a:r>
              <a:rPr lang="en-US" altLang="ko-KR" dirty="0" err="1"/>
              <a:t>scores.std</a:t>
            </a:r>
            <a:r>
              <a:rPr lang="en-US" altLang="ko-KR" dirty="0"/>
              <a:t>()</a:t>
            </a:r>
          </a:p>
          <a:p>
            <a:pPr latinLnBrk="1"/>
            <a:r>
              <a:rPr lang="en-US" altLang="ko-KR" dirty="0"/>
              <a:t>11.769487386175038</a:t>
            </a:r>
          </a:p>
          <a:p>
            <a:pPr latinLnBrk="1"/>
            <a:r>
              <a:rPr lang="en-US" altLang="ko-KR" dirty="0"/>
              <a:t>&gt;&gt;&gt; </a:t>
            </a:r>
            <a:r>
              <a:rPr lang="en-US" altLang="ko-KR" dirty="0" err="1"/>
              <a:t>scores.var</a:t>
            </a:r>
            <a:r>
              <a:rPr lang="en-US" altLang="ko-KR" dirty="0"/>
              <a:t>()</a:t>
            </a:r>
          </a:p>
          <a:p>
            <a:pPr latinLnBrk="1"/>
            <a:r>
              <a:rPr lang="en-US" altLang="ko-KR" dirty="0"/>
              <a:t>138.52083333333334</a:t>
            </a:r>
          </a:p>
        </p:txBody>
      </p:sp>
    </p:spTree>
    <p:extLst>
      <p:ext uri="{BB962C8B-B14F-4D97-AF65-F5344CB8AC3E}">
        <p14:creationId xmlns:p14="http://schemas.microsoft.com/office/powerpoint/2010/main" val="37327147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인덱싱과 </a:t>
            </a:r>
            <a:r>
              <a:rPr lang="ko-KR" altLang="en-US" dirty="0" err="1"/>
              <a:t>슬라이싱</a:t>
            </a:r>
            <a:endParaRPr lang="ko-KR" altLang="en-US" dirty="0"/>
          </a:p>
        </p:txBody>
      </p:sp>
      <p:sp>
        <p:nvSpPr>
          <p:cNvPr id="4" name="내용 개체 틀 3"/>
          <p:cNvSpPr txBox="1">
            <a:spLocks/>
          </p:cNvSpPr>
          <p:nvPr/>
        </p:nvSpPr>
        <p:spPr>
          <a:xfrm>
            <a:off x="612648" y="1600200"/>
            <a:ext cx="8153400" cy="330346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rtlCol="0">
            <a:spAutoFit/>
          </a:bodyPr>
          <a:lstStyle>
            <a:defPPr>
              <a:defRPr lang="en-US"/>
            </a:defPPr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Ø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altLang="ko-KR" sz="1800" dirty="0"/>
              <a:t>&gt;&gt;&gt; grades = </a:t>
            </a:r>
            <a:r>
              <a:rPr lang="en-US" altLang="ko-KR" sz="1800" dirty="0" err="1"/>
              <a:t>np.array</a:t>
            </a:r>
            <a:r>
              <a:rPr lang="en-US" altLang="ko-KR" sz="1800" dirty="0"/>
              <a:t>([ 88, 72, 93, 94])</a:t>
            </a:r>
          </a:p>
          <a:p>
            <a:pPr marL="0" indent="0" fontAlgn="auto">
              <a:spcAft>
                <a:spcPts val="0"/>
              </a:spcAft>
              <a:buNone/>
            </a:pPr>
            <a:endParaRPr lang="en-US" altLang="ko-KR" sz="1800" dirty="0"/>
          </a:p>
          <a:p>
            <a:pPr marL="0" indent="0" fontAlgn="auto">
              <a:spcAft>
                <a:spcPts val="0"/>
              </a:spcAft>
              <a:buNone/>
            </a:pPr>
            <a:r>
              <a:rPr lang="en-US" altLang="ko-KR" sz="1800" dirty="0"/>
              <a:t>#  </a:t>
            </a:r>
            <a:r>
              <a:rPr lang="ko-KR" altLang="en-US" sz="1800" dirty="0"/>
              <a:t>예를 들어서 </a:t>
            </a:r>
            <a:r>
              <a:rPr lang="en-US" altLang="ko-KR" sz="1800" dirty="0"/>
              <a:t>0</a:t>
            </a:r>
            <a:r>
              <a:rPr lang="ko-KR" altLang="en-US" sz="1800" dirty="0"/>
              <a:t>에서 </a:t>
            </a:r>
            <a:r>
              <a:rPr lang="en-US" altLang="ko-KR" sz="1800" dirty="0"/>
              <a:t>2</a:t>
            </a:r>
            <a:r>
              <a:rPr lang="ko-KR" altLang="en-US" sz="1800" dirty="0"/>
              <a:t>까지의 슬라이스는 다음과 같이 얻을 수 있다</a:t>
            </a:r>
            <a:r>
              <a:rPr lang="en-US" altLang="ko-KR" sz="1800" dirty="0"/>
              <a:t>. 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altLang="ko-KR" sz="1800" dirty="0"/>
              <a:t>&gt;&gt;&gt; grades[1:3]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altLang="ko-KR" sz="1800" dirty="0"/>
              <a:t>array([72, 93])</a:t>
            </a:r>
          </a:p>
          <a:p>
            <a:pPr marL="0" indent="0" fontAlgn="auto">
              <a:spcAft>
                <a:spcPts val="0"/>
              </a:spcAft>
              <a:buNone/>
            </a:pPr>
            <a:endParaRPr lang="en-US" altLang="ko-KR" sz="1800" dirty="0"/>
          </a:p>
          <a:p>
            <a:pPr marL="0" indent="0" fontAlgn="auto">
              <a:spcAft>
                <a:spcPts val="0"/>
              </a:spcAft>
              <a:buNone/>
            </a:pPr>
            <a:r>
              <a:rPr lang="en-US" altLang="ko-KR" sz="1800" dirty="0"/>
              <a:t># </a:t>
            </a:r>
            <a:r>
              <a:rPr lang="ko-KR" altLang="en-US" sz="1800" dirty="0"/>
              <a:t>다음과 같이 시작 인덱스나 종료 인덱스는 생략이 가능하다</a:t>
            </a:r>
            <a:r>
              <a:rPr lang="en-US" altLang="ko-KR" sz="1800" dirty="0"/>
              <a:t>. 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altLang="ko-KR" sz="1800" dirty="0"/>
              <a:t>&gt;&gt;&gt; y[:2]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altLang="ko-KR" sz="1800" dirty="0"/>
              <a:t>array([88, 72])</a:t>
            </a:r>
          </a:p>
        </p:txBody>
      </p:sp>
    </p:spTree>
    <p:extLst>
      <p:ext uri="{BB962C8B-B14F-4D97-AF65-F5344CB8AC3E}">
        <p14:creationId xmlns:p14="http://schemas.microsoft.com/office/powerpoint/2010/main" val="37106368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차원 배열의 </a:t>
            </a:r>
            <a:r>
              <a:rPr lang="ko-KR" altLang="en-US" dirty="0" err="1"/>
              <a:t>슬라이싱</a:t>
            </a:r>
            <a:endParaRPr lang="ko-KR" altLang="en-US" dirty="0"/>
          </a:p>
        </p:txBody>
      </p:sp>
      <p:sp>
        <p:nvSpPr>
          <p:cNvPr id="4" name="내용 개체 틀 3"/>
          <p:cNvSpPr txBox="1">
            <a:spLocks/>
          </p:cNvSpPr>
          <p:nvPr/>
        </p:nvSpPr>
        <p:spPr>
          <a:xfrm>
            <a:off x="612648" y="1600200"/>
            <a:ext cx="8153400" cy="168251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vert="horz" wrap="square" rtlCol="0">
            <a:spAutoFit/>
          </a:bodyPr>
          <a:lstStyle>
            <a:defPPr>
              <a:defRPr lang="en-US"/>
            </a:defPPr>
            <a:lvl1pPr marL="320040" indent="-320040" algn="l" rtl="0" eaLnBrk="1" latinLnBrk="1" hangingPunct="1">
              <a:spcBef>
                <a:spcPts val="700"/>
              </a:spcBef>
              <a:buClr>
                <a:schemeClr val="accent2"/>
              </a:buClr>
              <a:buSzPct val="60000"/>
              <a:buFont typeface="Wingdings"/>
              <a:buChar char="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1pPr>
            <a:lvl2pPr marL="640080" indent="-274320" algn="l" rtl="0" eaLnBrk="1" latinLnBrk="1" hangingPunct="1">
              <a:spcBef>
                <a:spcPts val="550"/>
              </a:spcBef>
              <a:buClr>
                <a:schemeClr val="accent1"/>
              </a:buClr>
              <a:buSzPct val="70000"/>
              <a:buFont typeface="Wingdings" panose="05000000000000000000" pitchFamily="2" charset="2"/>
              <a:buChar char="Ø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2pPr>
            <a:lvl3pPr marL="914400" indent="-228600" algn="l" rtl="0" eaLnBrk="1" latinLnBrk="1" hangingPunct="1">
              <a:spcBef>
                <a:spcPts val="500"/>
              </a:spcBef>
              <a:buClr>
                <a:schemeClr val="accent2"/>
              </a:buClr>
              <a:buSzPct val="75000"/>
              <a:buFont typeface="Wingdings"/>
              <a:buChar char=""/>
              <a:defRPr kumimoji="0" sz="20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3pPr>
            <a:lvl4pPr marL="1371600" indent="-228600" algn="l" rtl="0" eaLnBrk="1" latinLnBrk="1" hangingPunct="1">
              <a:spcBef>
                <a:spcPts val="400"/>
              </a:spcBef>
              <a:buClr>
                <a:schemeClr val="accent3"/>
              </a:buClr>
              <a:buSzPct val="7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4pPr>
            <a:lvl5pPr marL="1828800" indent="-228600" algn="l" rtl="0" eaLnBrk="1" latinLnBrk="1" hangingPunct="1">
              <a:spcBef>
                <a:spcPts val="400"/>
              </a:spcBef>
              <a:buClr>
                <a:schemeClr val="accent4"/>
              </a:buClr>
              <a:buSzPct val="65000"/>
              <a:buFont typeface="Wingdings"/>
              <a:buChar char=""/>
              <a:defRPr kumimoji="0" sz="1800" kern="1200">
                <a:solidFill>
                  <a:schemeClr val="tx1"/>
                </a:solidFill>
                <a:latin typeface="Arial" panose="020B0604020202020204" pitchFamily="34" charset="0"/>
                <a:ea typeface="굴림" panose="020B0600000101010101" pitchFamily="50" charset="-127"/>
                <a:cs typeface="Arial" panose="020B0604020202020204" pitchFamily="34" charset="0"/>
              </a:defRPr>
            </a:lvl5pPr>
            <a:lvl6pPr marL="2103120" indent="-228600" algn="l" rtl="0" eaLnBrk="1" latinLnBrk="1" hangingPunct="1">
              <a:spcBef>
                <a:spcPct val="20000"/>
              </a:spcBef>
              <a:buClr>
                <a:schemeClr val="accent1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377440" indent="-228600" algn="l" rtl="0" eaLnBrk="1" latinLnBrk="1" hangingPunct="1">
              <a:spcBef>
                <a:spcPct val="20000"/>
              </a:spcBef>
              <a:buClr>
                <a:schemeClr val="accent2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1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1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altLang="ko-KR" sz="1600" dirty="0"/>
              <a:t>&gt;&gt;&gt; a = </a:t>
            </a:r>
            <a:r>
              <a:rPr lang="en-US" altLang="ko-KR" sz="1600" dirty="0" err="1"/>
              <a:t>np.array</a:t>
            </a:r>
            <a:r>
              <a:rPr lang="en-US" altLang="ko-KR" sz="1600" dirty="0"/>
              <a:t>([[1, 2, 3], [4, 5, 6], [7, 8, 9]])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altLang="ko-KR" sz="1600" dirty="0"/>
              <a:t>&gt;&gt;&gt; </a:t>
            </a:r>
            <a:r>
              <a:rPr lang="en-US" altLang="ko-KR" sz="1600" dirty="0">
                <a:solidFill>
                  <a:srgbClr val="FF0000"/>
                </a:solidFill>
              </a:rPr>
              <a:t>a[0:2, 1:3]</a:t>
            </a:r>
          </a:p>
          <a:p>
            <a:pPr marL="0" indent="0" fontAlgn="auto">
              <a:spcAft>
                <a:spcPts val="0"/>
              </a:spcAft>
              <a:buNone/>
            </a:pPr>
            <a:endParaRPr lang="en-US" altLang="ko-KR" sz="1600" dirty="0"/>
          </a:p>
          <a:p>
            <a:pPr marL="0" indent="0" fontAlgn="auto">
              <a:spcAft>
                <a:spcPts val="0"/>
              </a:spcAft>
              <a:buNone/>
            </a:pPr>
            <a:r>
              <a:rPr lang="en-US" altLang="ko-KR" sz="1600" dirty="0"/>
              <a:t>array([[2, 3],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altLang="ko-KR" sz="1600" dirty="0"/>
              <a:t>       [5, 6]])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1284" y="3663712"/>
            <a:ext cx="6543675" cy="2314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4878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히스토그램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2648" y="1561665"/>
            <a:ext cx="7927382" cy="2585323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pPr latinLnBrk="1"/>
            <a:r>
              <a:rPr lang="en-US" altLang="ko-KR" dirty="0"/>
              <a:t>import </a:t>
            </a:r>
            <a:r>
              <a:rPr lang="en-US" altLang="ko-KR" dirty="0" err="1"/>
              <a:t>matplotlib.pyplot</a:t>
            </a:r>
            <a:r>
              <a:rPr lang="en-US" altLang="ko-KR" dirty="0"/>
              <a:t> as </a:t>
            </a:r>
            <a:r>
              <a:rPr lang="en-US" altLang="ko-KR" dirty="0" err="1"/>
              <a:t>plt</a:t>
            </a:r>
            <a:endParaRPr lang="en-US" altLang="ko-KR" dirty="0"/>
          </a:p>
          <a:p>
            <a:pPr latinLnBrk="1"/>
            <a:r>
              <a:rPr lang="en-US" altLang="ko-KR" dirty="0"/>
              <a:t>import </a:t>
            </a:r>
            <a:r>
              <a:rPr lang="en-US" altLang="ko-KR" dirty="0" err="1"/>
              <a:t>numpy</a:t>
            </a:r>
            <a:r>
              <a:rPr lang="en-US" altLang="ko-KR" dirty="0"/>
              <a:t> as np</a:t>
            </a:r>
          </a:p>
          <a:p>
            <a:pPr latinLnBrk="1"/>
            <a:endParaRPr lang="en-US" altLang="ko-KR" dirty="0"/>
          </a:p>
          <a:p>
            <a:pPr latinLnBrk="1"/>
            <a:r>
              <a:rPr lang="en-US" altLang="ko-KR" dirty="0"/>
              <a:t>numbers = </a:t>
            </a:r>
            <a:r>
              <a:rPr lang="en-US" altLang="ko-KR" dirty="0" err="1"/>
              <a:t>np.random.normal</a:t>
            </a:r>
            <a:r>
              <a:rPr lang="en-US" altLang="ko-KR" dirty="0"/>
              <a:t>(size=10000)</a:t>
            </a:r>
          </a:p>
          <a:p>
            <a:pPr latinLnBrk="1"/>
            <a:endParaRPr lang="en-US" altLang="ko-KR" dirty="0"/>
          </a:p>
          <a:p>
            <a:pPr latinLnBrk="1"/>
            <a:r>
              <a:rPr lang="en-US" altLang="ko-KR" dirty="0" err="1"/>
              <a:t>plt.hist</a:t>
            </a:r>
            <a:r>
              <a:rPr lang="en-US" altLang="ko-KR" dirty="0"/>
              <a:t>(numbers)</a:t>
            </a:r>
          </a:p>
          <a:p>
            <a:pPr latinLnBrk="1"/>
            <a:r>
              <a:rPr lang="en-US" altLang="ko-KR" dirty="0" err="1"/>
              <a:t>plt.xlabel</a:t>
            </a:r>
            <a:r>
              <a:rPr lang="en-US" altLang="ko-KR" dirty="0"/>
              <a:t>("value")</a:t>
            </a:r>
          </a:p>
          <a:p>
            <a:pPr latinLnBrk="1"/>
            <a:r>
              <a:rPr lang="en-US" altLang="ko-KR" dirty="0" err="1"/>
              <a:t>plt.ylabel</a:t>
            </a:r>
            <a:r>
              <a:rPr lang="en-US" altLang="ko-KR" dirty="0"/>
              <a:t>("</a:t>
            </a:r>
            <a:r>
              <a:rPr lang="en-US" altLang="ko-KR" dirty="0" err="1"/>
              <a:t>freq</a:t>
            </a:r>
            <a:r>
              <a:rPr lang="en-US" altLang="ko-KR" dirty="0"/>
              <a:t>")</a:t>
            </a:r>
          </a:p>
          <a:p>
            <a:pPr latinLnBrk="1"/>
            <a:r>
              <a:rPr lang="en-US" altLang="ko-KR" dirty="0" err="1"/>
              <a:t>plt.show</a:t>
            </a:r>
            <a:r>
              <a:rPr lang="en-US" altLang="ko-KR" dirty="0"/>
              <a:t>()</a:t>
            </a:r>
          </a:p>
        </p:txBody>
      </p:sp>
      <p:pic>
        <p:nvPicPr>
          <p:cNvPr id="23553" name="_x706436120" descr="EMB00004404b69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96504" y="3369074"/>
            <a:ext cx="4243526" cy="3177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14997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dirty="0"/>
              <a:t>Lab: </a:t>
            </a:r>
            <a:r>
              <a:rPr lang="ko-KR" altLang="en-US" dirty="0"/>
              <a:t>싸인 함수 그리기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base"/>
            <a:r>
              <a:rPr lang="en-US" altLang="ko-KR" dirty="0" err="1"/>
              <a:t>linspace</a:t>
            </a:r>
            <a:r>
              <a:rPr lang="en-US" altLang="ko-KR" dirty="0"/>
              <a:t>() </a:t>
            </a:r>
            <a:r>
              <a:rPr lang="ko-KR" altLang="en-US" dirty="0"/>
              <a:t>함수를 사용하여서 일정 간격의 데이터를 만들고 </a:t>
            </a:r>
            <a:r>
              <a:rPr lang="ko-KR" altLang="en-US" dirty="0" err="1"/>
              <a:t>넘파이의</a:t>
            </a:r>
            <a:r>
              <a:rPr lang="ko-KR" altLang="en-US" dirty="0"/>
              <a:t> </a:t>
            </a:r>
            <a:r>
              <a:rPr lang="en-US" altLang="ko-KR" dirty="0"/>
              <a:t>sin() </a:t>
            </a:r>
            <a:r>
              <a:rPr lang="ko-KR" altLang="en-US" dirty="0"/>
              <a:t>함수에 이 데이터를 전달하여서 </a:t>
            </a:r>
            <a:r>
              <a:rPr lang="ko-KR" altLang="en-US" dirty="0" err="1"/>
              <a:t>싸인값을</a:t>
            </a:r>
            <a:r>
              <a:rPr lang="ko-KR" altLang="en-US" dirty="0"/>
              <a:t> 얻는다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30721" name="_x706412720" descr="EMB00004404b69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9406" y="2409174"/>
            <a:ext cx="5433134" cy="4067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73587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Sol: </a:t>
            </a:r>
            <a:endParaRPr lang="ko-KR" altLang="en-US" dirty="0"/>
          </a:p>
        </p:txBody>
      </p:sp>
      <p:sp>
        <p:nvSpPr>
          <p:cNvPr id="4" name="내용 개체 틀 3"/>
          <p:cNvSpPr txBox="1">
            <a:spLocks noGrp="1"/>
          </p:cNvSpPr>
          <p:nvPr>
            <p:ph sz="quarter" idx="1"/>
          </p:nvPr>
        </p:nvSpPr>
        <p:spPr>
          <a:xfrm>
            <a:off x="612648" y="1600200"/>
            <a:ext cx="8153400" cy="403443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pPr marL="0" indent="0">
              <a:buNone/>
            </a:pPr>
            <a:r>
              <a:rPr lang="en-US" altLang="ko-KR" sz="1600" dirty="0"/>
              <a:t>import </a:t>
            </a:r>
            <a:r>
              <a:rPr lang="en-US" altLang="ko-KR" sz="1600" dirty="0" err="1"/>
              <a:t>matplotlib.pyplot</a:t>
            </a:r>
            <a:r>
              <a:rPr lang="en-US" altLang="ko-KR" sz="1600" dirty="0"/>
              <a:t> as </a:t>
            </a:r>
            <a:r>
              <a:rPr lang="en-US" altLang="ko-KR" sz="1600" dirty="0" err="1"/>
              <a:t>plt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import </a:t>
            </a:r>
            <a:r>
              <a:rPr lang="en-US" altLang="ko-KR" sz="1600" dirty="0" err="1"/>
              <a:t>numpy</a:t>
            </a:r>
            <a:r>
              <a:rPr lang="en-US" altLang="ko-KR" sz="1600" dirty="0"/>
              <a:t> as np</a:t>
            </a:r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# -2</a:t>
            </a:r>
            <a:r>
              <a:rPr lang="el-GR" altLang="ko-KR" sz="1600" dirty="0"/>
              <a:t>π</a:t>
            </a:r>
            <a:r>
              <a:rPr lang="ko-KR" altLang="en-US" sz="1600" dirty="0"/>
              <a:t>에서 </a:t>
            </a:r>
            <a:r>
              <a:rPr lang="en-US" altLang="ko-KR" sz="1600" dirty="0"/>
              <a:t>+2</a:t>
            </a:r>
            <a:r>
              <a:rPr lang="el-GR" altLang="ko-KR" sz="1600" dirty="0"/>
              <a:t>π</a:t>
            </a:r>
            <a:r>
              <a:rPr lang="ko-KR" altLang="en-US" sz="1600" dirty="0"/>
              <a:t>까지 </a:t>
            </a:r>
            <a:r>
              <a:rPr lang="en-US" altLang="ko-KR" sz="1600" dirty="0"/>
              <a:t>100</a:t>
            </a:r>
            <a:r>
              <a:rPr lang="ko-KR" altLang="en-US" sz="1600" dirty="0"/>
              <a:t>개의 데이터를 균일하게 생성한다</a:t>
            </a:r>
            <a:r>
              <a:rPr lang="en-US" altLang="ko-KR" sz="1600" dirty="0"/>
              <a:t>. </a:t>
            </a:r>
          </a:p>
          <a:p>
            <a:pPr marL="0" indent="0">
              <a:buNone/>
            </a:pPr>
            <a:r>
              <a:rPr lang="en-US" altLang="ko-KR" sz="1600" dirty="0"/>
              <a:t>X = </a:t>
            </a:r>
            <a:r>
              <a:rPr lang="en-US" altLang="ko-KR" sz="1600" dirty="0" err="1"/>
              <a:t>np.linspace</a:t>
            </a:r>
            <a:r>
              <a:rPr lang="en-US" altLang="ko-KR" sz="1600" dirty="0"/>
              <a:t>(-2 * </a:t>
            </a:r>
            <a:r>
              <a:rPr lang="en-US" altLang="ko-KR" sz="1600" dirty="0" err="1"/>
              <a:t>np.pi</a:t>
            </a:r>
            <a:r>
              <a:rPr lang="en-US" altLang="ko-KR" sz="1600" dirty="0"/>
              <a:t>, 2 * </a:t>
            </a:r>
            <a:r>
              <a:rPr lang="en-US" altLang="ko-KR" sz="1600" dirty="0" err="1"/>
              <a:t>np.pi</a:t>
            </a:r>
            <a:r>
              <a:rPr lang="en-US" altLang="ko-KR" sz="1600" dirty="0"/>
              <a:t>, 100)</a:t>
            </a:r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# </a:t>
            </a:r>
            <a:r>
              <a:rPr lang="ko-KR" altLang="en-US" sz="1600" dirty="0" err="1"/>
              <a:t>넘파이</a:t>
            </a:r>
            <a:r>
              <a:rPr lang="ko-KR" altLang="en-US" sz="1600" dirty="0"/>
              <a:t> 배열에 </a:t>
            </a:r>
            <a:r>
              <a:rPr lang="en-US" altLang="ko-KR" sz="1600" dirty="0"/>
              <a:t>sin() </a:t>
            </a:r>
            <a:r>
              <a:rPr lang="ko-KR" altLang="en-US" sz="1600" dirty="0"/>
              <a:t>함수를 적용한다</a:t>
            </a:r>
            <a:r>
              <a:rPr lang="en-US" altLang="ko-KR" sz="1600" dirty="0"/>
              <a:t>. </a:t>
            </a:r>
          </a:p>
          <a:p>
            <a:pPr marL="0" indent="0">
              <a:buNone/>
            </a:pPr>
            <a:r>
              <a:rPr lang="en-US" altLang="ko-KR" sz="1600" dirty="0"/>
              <a:t>Y1 = </a:t>
            </a:r>
            <a:r>
              <a:rPr lang="en-US" altLang="ko-KR" sz="1600" dirty="0" err="1"/>
              <a:t>np.sin</a:t>
            </a:r>
            <a:r>
              <a:rPr lang="en-US" altLang="ko-KR" sz="1600" dirty="0"/>
              <a:t>(X)</a:t>
            </a:r>
          </a:p>
          <a:p>
            <a:pPr marL="0" indent="0">
              <a:buNone/>
            </a:pPr>
            <a:r>
              <a:rPr lang="en-US" altLang="ko-KR" sz="1600" dirty="0"/>
              <a:t>Y2 = 3 * </a:t>
            </a:r>
            <a:r>
              <a:rPr lang="en-US" altLang="ko-KR" sz="1600" dirty="0" err="1"/>
              <a:t>np.sin</a:t>
            </a:r>
            <a:r>
              <a:rPr lang="en-US" altLang="ko-KR" sz="1600" dirty="0"/>
              <a:t>(X)</a:t>
            </a:r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 err="1"/>
              <a:t>plt.plot</a:t>
            </a:r>
            <a:r>
              <a:rPr lang="en-US" altLang="ko-KR" sz="1600" dirty="0"/>
              <a:t>(X, Y1, X, Y2)</a:t>
            </a:r>
          </a:p>
          <a:p>
            <a:pPr marL="0" indent="0">
              <a:buNone/>
            </a:pPr>
            <a:r>
              <a:rPr lang="en-US" altLang="ko-KR" sz="1600" dirty="0" err="1"/>
              <a:t>plt.show</a:t>
            </a:r>
            <a:r>
              <a:rPr lang="en-US" altLang="ko-KR" sz="16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95256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넘파이의</a:t>
            </a:r>
            <a:r>
              <a:rPr lang="ko-KR" altLang="en-US" dirty="0"/>
              <a:t> 기초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/>
              <a:t>넘파이</a:t>
            </a:r>
            <a:r>
              <a:rPr lang="en-US" altLang="ko-KR" dirty="0"/>
              <a:t>(</a:t>
            </a:r>
            <a:r>
              <a:rPr lang="en-US" altLang="ko-KR" dirty="0" err="1"/>
              <a:t>NumPy</a:t>
            </a:r>
            <a:r>
              <a:rPr lang="en-US" altLang="ko-KR" dirty="0"/>
              <a:t>)</a:t>
            </a:r>
            <a:r>
              <a:rPr lang="ko-KR" altLang="en-US" dirty="0"/>
              <a:t>는 행렬</a:t>
            </a:r>
            <a:r>
              <a:rPr lang="en-US" altLang="ko-KR" dirty="0"/>
              <a:t>(matrix) </a:t>
            </a:r>
            <a:r>
              <a:rPr lang="ko-KR" altLang="en-US" dirty="0"/>
              <a:t>계산을 위한 </a:t>
            </a:r>
            <a:r>
              <a:rPr lang="ko-KR" altLang="en-US" dirty="0" err="1"/>
              <a:t>파이썬</a:t>
            </a:r>
            <a:r>
              <a:rPr lang="ko-KR" altLang="en-US" dirty="0"/>
              <a:t> 라이브러리 모듈이다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처리 속도가 중요한 인공지능이나 데이터 과학에서는 </a:t>
            </a:r>
            <a:r>
              <a:rPr lang="ko-KR" altLang="en-US" dirty="0" err="1"/>
              <a:t>파이썬의</a:t>
            </a:r>
            <a:r>
              <a:rPr lang="ko-KR" altLang="en-US" dirty="0"/>
              <a:t> 리스트 대신에 </a:t>
            </a:r>
            <a:r>
              <a:rPr lang="ko-KR" altLang="en-US" dirty="0" err="1"/>
              <a:t>넘파이를</a:t>
            </a:r>
            <a:r>
              <a:rPr lang="ko-KR" altLang="en-US" dirty="0"/>
              <a:t> 선호한다</a:t>
            </a:r>
            <a:r>
              <a:rPr lang="en-US" altLang="ko-KR" dirty="0"/>
              <a:t>. </a:t>
            </a:r>
          </a:p>
          <a:p>
            <a:r>
              <a:rPr lang="en-US" altLang="ko-KR" dirty="0" err="1"/>
              <a:t>scikit</a:t>
            </a:r>
            <a:r>
              <a:rPr lang="en-US" altLang="ko-KR" dirty="0"/>
              <a:t>-learn</a:t>
            </a:r>
            <a:r>
              <a:rPr lang="ko-KR" altLang="en-US" dirty="0"/>
              <a:t>이나 </a:t>
            </a:r>
            <a:r>
              <a:rPr lang="en-US" altLang="ko-KR" dirty="0" err="1"/>
              <a:t>tensorflow</a:t>
            </a:r>
            <a:r>
              <a:rPr lang="en-US" altLang="ko-KR" dirty="0"/>
              <a:t> </a:t>
            </a:r>
            <a:r>
              <a:rPr lang="ko-KR" altLang="en-US" dirty="0"/>
              <a:t>패키지도 모두 </a:t>
            </a:r>
            <a:r>
              <a:rPr lang="ko-KR" altLang="en-US" dirty="0" err="1"/>
              <a:t>넘파이</a:t>
            </a:r>
            <a:r>
              <a:rPr lang="ko-KR" altLang="en-US" dirty="0"/>
              <a:t> 위에서 작동</a:t>
            </a:r>
          </a:p>
          <a:p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1548" y="3975530"/>
            <a:ext cx="3718635" cy="126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5395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altLang="ko-KR" dirty="0"/>
              <a:t>Lab: </a:t>
            </a:r>
            <a:r>
              <a:rPr lang="ko-KR" altLang="en-US" dirty="0"/>
              <a:t>그래프 그리기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base"/>
            <a:r>
              <a:rPr lang="ko-KR" altLang="en-US" dirty="0" err="1"/>
              <a:t>넘파이는</a:t>
            </a:r>
            <a:r>
              <a:rPr lang="ko-KR" altLang="en-US" dirty="0"/>
              <a:t> </a:t>
            </a:r>
            <a:r>
              <a:rPr lang="en-US" altLang="ko-KR" dirty="0"/>
              <a:t>Matplotlib</a:t>
            </a:r>
            <a:r>
              <a:rPr lang="ko-KR" altLang="en-US" dirty="0"/>
              <a:t>과 아주 잘 연결된다</a:t>
            </a:r>
            <a:r>
              <a:rPr lang="en-US" altLang="ko-KR" dirty="0"/>
              <a:t>. </a:t>
            </a:r>
            <a:r>
              <a:rPr lang="ko-KR" altLang="en-US" dirty="0" err="1"/>
              <a:t>넘파이로</a:t>
            </a:r>
            <a:r>
              <a:rPr lang="ko-KR" altLang="en-US" dirty="0"/>
              <a:t> 데이터를 만들고 이것을  </a:t>
            </a:r>
            <a:r>
              <a:rPr lang="en-US" altLang="ko-KR" dirty="0"/>
              <a:t>Matplotlib</a:t>
            </a:r>
            <a:r>
              <a:rPr lang="ko-KR" altLang="en-US" dirty="0"/>
              <a:t>으로 그릴 수 있다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2049" name="_x458314784">
            <a:extLst>
              <a:ext uri="{FF2B5EF4-FFF2-40B4-BE49-F238E27FC236}">
                <a16:creationId xmlns:a16="http://schemas.microsoft.com/office/drawing/2014/main" id="{A09628C5-ACA2-2472-BD91-E709AB346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9361" y="2502231"/>
            <a:ext cx="5308334" cy="3974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52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Sol: </a:t>
            </a:r>
            <a:endParaRPr lang="ko-KR" altLang="en-US" dirty="0"/>
          </a:p>
        </p:txBody>
      </p:sp>
      <p:sp>
        <p:nvSpPr>
          <p:cNvPr id="4" name="내용 개체 틀 3"/>
          <p:cNvSpPr txBox="1">
            <a:spLocks noGrp="1"/>
          </p:cNvSpPr>
          <p:nvPr>
            <p:ph sz="quarter" idx="1"/>
          </p:nvPr>
        </p:nvSpPr>
        <p:spPr>
          <a:xfrm>
            <a:off x="612648" y="1600200"/>
            <a:ext cx="8153400" cy="403443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pPr marL="0" indent="0">
              <a:buNone/>
            </a:pPr>
            <a:r>
              <a:rPr lang="en-US" altLang="ko-KR" sz="1600" dirty="0"/>
              <a:t>import </a:t>
            </a:r>
            <a:r>
              <a:rPr lang="en-US" altLang="ko-KR" sz="1600" dirty="0" err="1"/>
              <a:t>matplotlib.pyplot</a:t>
            </a:r>
            <a:r>
              <a:rPr lang="en-US" altLang="ko-KR" sz="1600" dirty="0"/>
              <a:t> as </a:t>
            </a:r>
            <a:r>
              <a:rPr lang="en-US" altLang="ko-KR" sz="1600" dirty="0" err="1"/>
              <a:t>plt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import </a:t>
            </a:r>
            <a:r>
              <a:rPr lang="en-US" altLang="ko-KR" sz="1600" dirty="0" err="1"/>
              <a:t>numpy</a:t>
            </a:r>
            <a:r>
              <a:rPr lang="en-US" altLang="ko-KR" sz="1600" dirty="0"/>
              <a:t> as np</a:t>
            </a:r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X = </a:t>
            </a:r>
            <a:r>
              <a:rPr lang="en-US" altLang="ko-KR" sz="1600" dirty="0" err="1"/>
              <a:t>np.arange</a:t>
            </a:r>
            <a:r>
              <a:rPr lang="en-US" altLang="ko-KR" sz="1600" dirty="0"/>
              <a:t>(0, 10)</a:t>
            </a:r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Y1 = </a:t>
            </a:r>
            <a:r>
              <a:rPr lang="en-US" altLang="ko-KR" sz="1600" dirty="0" err="1"/>
              <a:t>np.ones</a:t>
            </a:r>
            <a:r>
              <a:rPr lang="en-US" altLang="ko-KR" sz="1600" dirty="0"/>
              <a:t>(10)		# ones()</a:t>
            </a:r>
            <a:r>
              <a:rPr lang="ko-KR" altLang="en-US" sz="1600" dirty="0"/>
              <a:t>는 </a:t>
            </a:r>
            <a:r>
              <a:rPr lang="en-US" altLang="ko-KR" sz="1600" dirty="0"/>
              <a:t>0</a:t>
            </a:r>
            <a:r>
              <a:rPr lang="ko-KR" altLang="en-US" sz="1600" dirty="0"/>
              <a:t>으로 이루어진 </a:t>
            </a:r>
            <a:r>
              <a:rPr lang="ko-KR" altLang="en-US" sz="1600" dirty="0" err="1"/>
              <a:t>넘파이</a:t>
            </a:r>
            <a:r>
              <a:rPr lang="ko-KR" altLang="en-US" sz="1600" dirty="0"/>
              <a:t> 배열 생성</a:t>
            </a:r>
          </a:p>
          <a:p>
            <a:pPr marL="0" indent="0">
              <a:buNone/>
            </a:pPr>
            <a:r>
              <a:rPr lang="en-US" altLang="ko-KR" sz="1600" dirty="0"/>
              <a:t>Y2 = X </a:t>
            </a:r>
          </a:p>
          <a:p>
            <a:pPr marL="0" indent="0">
              <a:buNone/>
            </a:pPr>
            <a:r>
              <a:rPr lang="en-US" altLang="ko-KR" sz="1600" dirty="0"/>
              <a:t>Y3 = X**2 </a:t>
            </a:r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# 3</a:t>
            </a:r>
            <a:r>
              <a:rPr lang="ko-KR" altLang="en-US" sz="1600" dirty="0"/>
              <a:t>개의 그래프를 하나의 축에 그린다</a:t>
            </a:r>
            <a:r>
              <a:rPr lang="en-US" altLang="ko-KR" sz="1600" dirty="0"/>
              <a:t>. </a:t>
            </a:r>
          </a:p>
          <a:p>
            <a:pPr marL="0" indent="0">
              <a:buNone/>
            </a:pPr>
            <a:r>
              <a:rPr lang="en-US" altLang="ko-KR" sz="1600" dirty="0" err="1"/>
              <a:t>plt.plot</a:t>
            </a:r>
            <a:r>
              <a:rPr lang="en-US" altLang="ko-KR" sz="1600" dirty="0"/>
              <a:t>(X, Y1, X, Y2, X, Y3)</a:t>
            </a:r>
          </a:p>
          <a:p>
            <a:pPr marL="0" indent="0">
              <a:buNone/>
            </a:pPr>
            <a:r>
              <a:rPr lang="en-US" altLang="ko-KR" sz="1600" dirty="0" err="1"/>
              <a:t>plt.show</a:t>
            </a:r>
            <a:r>
              <a:rPr lang="en-US" altLang="ko-KR" sz="16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4330303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Lab: </a:t>
            </a:r>
            <a:r>
              <a:rPr lang="ko-KR" altLang="en-US" dirty="0"/>
              <a:t>잡음이 들어간 직선 그리기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fontAlgn="base"/>
            <a:r>
              <a:rPr lang="ko-KR" altLang="en-US" dirty="0"/>
              <a:t>우리는 앞에서 </a:t>
            </a:r>
            <a:r>
              <a:rPr lang="en-US" altLang="ko-KR" dirty="0" err="1"/>
              <a:t>linespace</a:t>
            </a:r>
            <a:r>
              <a:rPr lang="en-US" altLang="ko-KR" dirty="0"/>
              <a:t>() </a:t>
            </a:r>
            <a:r>
              <a:rPr lang="ko-KR" altLang="en-US" dirty="0"/>
              <a:t>함수를 이용하여 직선을 그려보았다</a:t>
            </a:r>
            <a:r>
              <a:rPr lang="en-US" altLang="ko-KR" dirty="0"/>
              <a:t>. </a:t>
            </a:r>
            <a:r>
              <a:rPr lang="ko-KR" altLang="en-US" dirty="0"/>
              <a:t>이번에는 직선 데이터에 약간의 정규 분포 잡음을 추가해보자</a:t>
            </a:r>
            <a:r>
              <a:rPr lang="en-US" altLang="ko-KR" dirty="0"/>
              <a:t>. </a:t>
            </a:r>
            <a:r>
              <a:rPr lang="ko-KR" altLang="en-US" dirty="0"/>
              <a:t>즉 다음과 같이 잡음이 추가된 직선을 그려보자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22529" name="_x706385864" descr="EMB00004404b69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4209" y="2632229"/>
            <a:ext cx="5299969" cy="39685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77843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en-US" altLang="ko-KR" dirty="0"/>
              <a:t>Sol: 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12648" y="1600200"/>
            <a:ext cx="7927382" cy="3693319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pPr latinLnBrk="1"/>
            <a:r>
              <a:rPr lang="en-US" altLang="ko-KR" dirty="0"/>
              <a:t>import </a:t>
            </a:r>
            <a:r>
              <a:rPr lang="en-US" altLang="ko-KR" dirty="0" err="1"/>
              <a:t>numpy</a:t>
            </a:r>
            <a:r>
              <a:rPr lang="en-US" altLang="ko-KR" dirty="0"/>
              <a:t> as np</a:t>
            </a:r>
          </a:p>
          <a:p>
            <a:pPr latinLnBrk="1"/>
            <a:r>
              <a:rPr lang="en-US" altLang="ko-KR" dirty="0"/>
              <a:t>import </a:t>
            </a:r>
            <a:r>
              <a:rPr lang="en-US" altLang="ko-KR" dirty="0" err="1"/>
              <a:t>matplotlib.pyplot</a:t>
            </a:r>
            <a:r>
              <a:rPr lang="en-US" altLang="ko-KR" dirty="0"/>
              <a:t> as </a:t>
            </a:r>
            <a:r>
              <a:rPr lang="en-US" altLang="ko-KR" dirty="0" err="1"/>
              <a:t>plt</a:t>
            </a:r>
            <a:endParaRPr lang="en-US" altLang="ko-KR" dirty="0"/>
          </a:p>
          <a:p>
            <a:pPr latinLnBrk="1"/>
            <a:endParaRPr lang="en-US" altLang="ko-KR" dirty="0"/>
          </a:p>
          <a:p>
            <a:pPr latinLnBrk="1"/>
            <a:r>
              <a:rPr lang="en-US" altLang="ko-KR" dirty="0"/>
              <a:t>pure = </a:t>
            </a:r>
            <a:r>
              <a:rPr lang="en-US" altLang="ko-KR" dirty="0" err="1"/>
              <a:t>np.linspace</a:t>
            </a:r>
            <a:r>
              <a:rPr lang="en-US" altLang="ko-KR" dirty="0"/>
              <a:t>(1, 10, 100)		# 1</a:t>
            </a:r>
            <a:r>
              <a:rPr lang="ko-KR" altLang="en-US" dirty="0"/>
              <a:t>부터 </a:t>
            </a:r>
            <a:r>
              <a:rPr lang="en-US" altLang="ko-KR" dirty="0"/>
              <a:t>10</a:t>
            </a:r>
            <a:r>
              <a:rPr lang="ko-KR" altLang="en-US" dirty="0"/>
              <a:t>까지 </a:t>
            </a:r>
            <a:r>
              <a:rPr lang="en-US" altLang="ko-KR" dirty="0"/>
              <a:t>100</a:t>
            </a:r>
            <a:r>
              <a:rPr lang="ko-KR" altLang="en-US" dirty="0"/>
              <a:t>개의 데이터 생성</a:t>
            </a:r>
          </a:p>
          <a:p>
            <a:pPr latinLnBrk="1"/>
            <a:r>
              <a:rPr lang="en-US" altLang="ko-KR" dirty="0"/>
              <a:t>noise = </a:t>
            </a:r>
            <a:r>
              <a:rPr lang="en-US" altLang="ko-KR" dirty="0" err="1"/>
              <a:t>np.random.normal</a:t>
            </a:r>
            <a:r>
              <a:rPr lang="en-US" altLang="ko-KR" dirty="0"/>
              <a:t>(0, 1, 100)	# </a:t>
            </a:r>
            <a:r>
              <a:rPr lang="ko-KR" altLang="en-US" dirty="0"/>
              <a:t>평균이 </a:t>
            </a:r>
            <a:r>
              <a:rPr lang="en-US" altLang="ko-KR" dirty="0"/>
              <a:t>0</a:t>
            </a:r>
            <a:r>
              <a:rPr lang="ko-KR" altLang="en-US" dirty="0"/>
              <a:t>이고 표준편차가 </a:t>
            </a:r>
            <a:r>
              <a:rPr lang="en-US" altLang="ko-KR" dirty="0"/>
              <a:t>1</a:t>
            </a:r>
            <a:r>
              <a:rPr lang="ko-KR" altLang="en-US" dirty="0"/>
              <a:t>인 </a:t>
            </a:r>
            <a:r>
              <a:rPr lang="en-US" altLang="ko-KR" dirty="0"/>
              <a:t>100</a:t>
            </a:r>
            <a:r>
              <a:rPr lang="ko-KR" altLang="en-US" dirty="0"/>
              <a:t>개의 </a:t>
            </a:r>
            <a:r>
              <a:rPr lang="ko-KR" altLang="en-US" dirty="0" err="1"/>
              <a:t>난수</a:t>
            </a:r>
            <a:r>
              <a:rPr lang="ko-KR" altLang="en-US" dirty="0"/>
              <a:t> 생성</a:t>
            </a:r>
          </a:p>
          <a:p>
            <a:pPr latinLnBrk="1"/>
            <a:endParaRPr lang="ko-KR" altLang="en-US" dirty="0"/>
          </a:p>
          <a:p>
            <a:pPr latinLnBrk="1"/>
            <a:r>
              <a:rPr lang="en-US" altLang="ko-KR" dirty="0"/>
              <a:t># </a:t>
            </a:r>
            <a:r>
              <a:rPr lang="ko-KR" altLang="en-US" dirty="0" err="1"/>
              <a:t>넘파이</a:t>
            </a:r>
            <a:r>
              <a:rPr lang="ko-KR" altLang="en-US" dirty="0"/>
              <a:t> 배열 간 덧셈 연산</a:t>
            </a:r>
            <a:r>
              <a:rPr lang="en-US" altLang="ko-KR" dirty="0"/>
              <a:t>, </a:t>
            </a:r>
            <a:r>
              <a:rPr lang="ko-KR" altLang="en-US" dirty="0"/>
              <a:t>요소별로 덧셈이 수행된다</a:t>
            </a:r>
            <a:r>
              <a:rPr lang="en-US" altLang="ko-KR" dirty="0"/>
              <a:t>. </a:t>
            </a:r>
          </a:p>
          <a:p>
            <a:pPr latinLnBrk="1"/>
            <a:r>
              <a:rPr lang="en-US" altLang="ko-KR" dirty="0"/>
              <a:t>signal = pure + noise			</a:t>
            </a:r>
          </a:p>
          <a:p>
            <a:pPr latinLnBrk="1"/>
            <a:endParaRPr lang="en-US" altLang="ko-KR" dirty="0"/>
          </a:p>
          <a:p>
            <a:pPr latinLnBrk="1"/>
            <a:r>
              <a:rPr lang="en-US" altLang="ko-KR" dirty="0"/>
              <a:t># </a:t>
            </a:r>
            <a:r>
              <a:rPr lang="ko-KR" altLang="en-US" dirty="0"/>
              <a:t>선 그래프를 그린다</a:t>
            </a:r>
            <a:r>
              <a:rPr lang="en-US" altLang="ko-KR" dirty="0"/>
              <a:t>. </a:t>
            </a:r>
          </a:p>
          <a:p>
            <a:pPr latinLnBrk="1"/>
            <a:r>
              <a:rPr lang="en-US" altLang="ko-KR" dirty="0" err="1"/>
              <a:t>plt.plot</a:t>
            </a:r>
            <a:r>
              <a:rPr lang="en-US" altLang="ko-KR" dirty="0"/>
              <a:t>(signal)</a:t>
            </a:r>
          </a:p>
          <a:p>
            <a:pPr latinLnBrk="1"/>
            <a:r>
              <a:rPr lang="en-US" altLang="ko-KR" dirty="0" err="1"/>
              <a:t>plt.show</a:t>
            </a:r>
            <a:r>
              <a:rPr lang="en-US" altLang="ko-KR" dirty="0"/>
              <a:t>()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05172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Lab: </a:t>
            </a:r>
            <a:r>
              <a:rPr lang="ko-KR" altLang="en-US" dirty="0"/>
              <a:t>정규 분포 그래프 그리기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다음과 같이 </a:t>
            </a:r>
            <a:r>
              <a:rPr lang="en-US" altLang="ko-KR" dirty="0"/>
              <a:t>2</a:t>
            </a:r>
            <a:r>
              <a:rPr lang="ko-KR" altLang="en-US" dirty="0"/>
              <a:t>개의 정규 분포를 그래프로 그려보자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28673" name="_x706450952" descr="EMB00004404b69c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8282" y="2410287"/>
            <a:ext cx="5894773" cy="3532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6574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Sol: </a:t>
            </a:r>
            <a:endParaRPr lang="ko-KR" altLang="en-US" dirty="0"/>
          </a:p>
        </p:txBody>
      </p:sp>
      <p:sp>
        <p:nvSpPr>
          <p:cNvPr id="4" name="내용 개체 틀 3"/>
          <p:cNvSpPr txBox="1">
            <a:spLocks noGrp="1"/>
          </p:cNvSpPr>
          <p:nvPr>
            <p:ph sz="quarter" idx="1"/>
          </p:nvPr>
        </p:nvSpPr>
        <p:spPr>
          <a:xfrm>
            <a:off x="612648" y="1600200"/>
            <a:ext cx="8153400" cy="3698448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pPr marL="0" indent="0">
              <a:buNone/>
            </a:pPr>
            <a:r>
              <a:rPr lang="en-US" altLang="ko-KR" sz="1600" dirty="0"/>
              <a:t>import </a:t>
            </a:r>
            <a:r>
              <a:rPr lang="en-US" altLang="ko-KR" sz="1600" dirty="0" err="1"/>
              <a:t>numpy</a:t>
            </a:r>
            <a:r>
              <a:rPr lang="en-US" altLang="ko-KR" sz="1600" dirty="0"/>
              <a:t> as np</a:t>
            </a:r>
          </a:p>
          <a:p>
            <a:pPr marL="0" indent="0">
              <a:buNone/>
            </a:pPr>
            <a:r>
              <a:rPr lang="en-US" altLang="ko-KR" sz="1600" dirty="0"/>
              <a:t>import </a:t>
            </a:r>
            <a:r>
              <a:rPr lang="en-US" altLang="ko-KR" sz="1600" dirty="0" err="1"/>
              <a:t>matplotlib.pyplot</a:t>
            </a:r>
            <a:r>
              <a:rPr lang="en-US" altLang="ko-KR" sz="1600" dirty="0"/>
              <a:t> as </a:t>
            </a:r>
            <a:r>
              <a:rPr lang="en-US" altLang="ko-KR" sz="1600" dirty="0" err="1"/>
              <a:t>plt</a:t>
            </a: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m, sigma = 10, 2</a:t>
            </a:r>
          </a:p>
          <a:p>
            <a:pPr marL="0" indent="0">
              <a:buNone/>
            </a:pPr>
            <a:r>
              <a:rPr lang="en-US" altLang="ko-KR" sz="1600" dirty="0"/>
              <a:t>Y1 = </a:t>
            </a:r>
            <a:r>
              <a:rPr lang="en-US" altLang="ko-KR" sz="1600" dirty="0" err="1"/>
              <a:t>np.random.randn</a:t>
            </a:r>
            <a:r>
              <a:rPr lang="en-US" altLang="ko-KR" sz="1600" dirty="0"/>
              <a:t>(10000)</a:t>
            </a:r>
          </a:p>
          <a:p>
            <a:pPr marL="0" indent="0">
              <a:buNone/>
            </a:pPr>
            <a:r>
              <a:rPr lang="en-US" altLang="ko-KR" sz="1600" dirty="0"/>
              <a:t>Y2 = </a:t>
            </a:r>
            <a:r>
              <a:rPr lang="en-US" altLang="ko-KR" sz="1600" dirty="0" err="1"/>
              <a:t>m+sigma</a:t>
            </a:r>
            <a:r>
              <a:rPr lang="en-US" altLang="ko-KR" sz="1600" dirty="0"/>
              <a:t>*</a:t>
            </a:r>
            <a:r>
              <a:rPr lang="en-US" altLang="ko-KR" sz="1600" dirty="0" err="1"/>
              <a:t>np.random.randn</a:t>
            </a:r>
            <a:r>
              <a:rPr lang="en-US" altLang="ko-KR" sz="1600" dirty="0"/>
              <a:t>(10000)</a:t>
            </a:r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 err="1"/>
              <a:t>plt.figure</a:t>
            </a:r>
            <a:r>
              <a:rPr lang="en-US" altLang="ko-KR" sz="1600" dirty="0"/>
              <a:t>(</a:t>
            </a:r>
            <a:r>
              <a:rPr lang="en-US" altLang="ko-KR" sz="1600" dirty="0" err="1"/>
              <a:t>figsize</a:t>
            </a:r>
            <a:r>
              <a:rPr lang="en-US" altLang="ko-KR" sz="1600" dirty="0"/>
              <a:t>=(10,6))		# </a:t>
            </a:r>
            <a:r>
              <a:rPr lang="ko-KR" altLang="en-US" sz="1600" dirty="0"/>
              <a:t>그래프의 크기 설정</a:t>
            </a:r>
          </a:p>
          <a:p>
            <a:pPr marL="0" indent="0">
              <a:buNone/>
            </a:pPr>
            <a:r>
              <a:rPr lang="en-US" altLang="ko-KR" sz="1600" dirty="0" err="1"/>
              <a:t>plt.hist</a:t>
            </a:r>
            <a:r>
              <a:rPr lang="en-US" altLang="ko-KR" sz="1600" dirty="0"/>
              <a:t>(Y1, bins=20)</a:t>
            </a:r>
          </a:p>
          <a:p>
            <a:pPr marL="0" indent="0">
              <a:buNone/>
            </a:pPr>
            <a:r>
              <a:rPr lang="en-US" altLang="ko-KR" sz="1600" dirty="0" err="1"/>
              <a:t>plt.hist</a:t>
            </a:r>
            <a:r>
              <a:rPr lang="en-US" altLang="ko-KR" sz="1600" dirty="0"/>
              <a:t>(Y2, bins=20)</a:t>
            </a:r>
          </a:p>
          <a:p>
            <a:pPr marL="0" indent="0">
              <a:buNone/>
            </a:pPr>
            <a:r>
              <a:rPr lang="en-US" altLang="ko-KR" sz="1600" dirty="0" err="1"/>
              <a:t>plt.show</a:t>
            </a:r>
            <a:r>
              <a:rPr lang="en-US" altLang="ko-KR" sz="1600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9480307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필로우를</a:t>
            </a:r>
            <a:r>
              <a:rPr lang="ko-KR" altLang="en-US" dirty="0"/>
              <a:t> 이용한 영상 표시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 err="1"/>
              <a:t>필로우는</a:t>
            </a:r>
            <a:r>
              <a:rPr lang="ko-KR" altLang="en-US" dirty="0"/>
              <a:t> 많은 영상 포맷을 지원한다</a:t>
            </a:r>
            <a:r>
              <a:rPr lang="en-US" altLang="ko-KR" dirty="0"/>
              <a:t>. BMP, EPS, GIF, IM, JPEG, MSP, PCX, PNG, PPM, TIFF, </a:t>
            </a:r>
            <a:r>
              <a:rPr lang="en-US" altLang="ko-KR" dirty="0" err="1"/>
              <a:t>WebP</a:t>
            </a:r>
            <a:r>
              <a:rPr lang="en-US" altLang="ko-KR" dirty="0"/>
              <a:t>, ICO, PSD, PDF </a:t>
            </a:r>
            <a:r>
              <a:rPr lang="ko-KR" altLang="en-US" dirty="0"/>
              <a:t>등의 형식을 지원한다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025" name="_x399658032" descr="EMB00000678444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199" y="3053166"/>
            <a:ext cx="3130657" cy="3265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78848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8309" y="1283989"/>
            <a:ext cx="7927382" cy="526297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 sz="1600"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# PIL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모듈에서 몇 개의 클래스를 포함시킨다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from PIL import Image,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ImageTk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tkinter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모듈을 포함시킨다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tkinter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as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tk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윈도우를 생성하고 윈도우 안에 캔버스를 생성한다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window =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tk.Tk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canvas =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tk.Canvas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(window, width=500, height=500)</a:t>
            </a:r>
          </a:p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canvas.pack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윈도우를 생성하고 윈도우 안에 캔버스를 생성한다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Image.open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("D:\\lenna.png")</a:t>
            </a: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tk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형식으로 영상을 변환한다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tk_img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ImageTk.PhotoImage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tkinter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의 캔버스에 영상을 표시한다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canvas.create_image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(250, 250, image=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tk_img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window.mainloop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4680053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필로우를</a:t>
            </a:r>
            <a:r>
              <a:rPr lang="ko-KR" altLang="en-US" dirty="0"/>
              <a:t> 이용한 영상 처리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이번에는 영상을 읽어서 </a:t>
            </a:r>
            <a:r>
              <a:rPr lang="en-US" altLang="ko-KR" dirty="0"/>
              <a:t>45</a:t>
            </a:r>
            <a:r>
              <a:rPr lang="ko-KR" altLang="en-US" dirty="0"/>
              <a:t>도 회전한 후에 화면에 표시해본다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2049" name="_x399665376" descr="EMB00000678444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9470" y="2557220"/>
            <a:ext cx="3448373" cy="3596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98189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08309" y="1434910"/>
            <a:ext cx="7927382" cy="4770537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 sz="1600"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from PIL import Image,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ImageTk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tkinter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as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tk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window =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tk.Tk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canvas =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tk.Canvas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(window, width=500, height=500)</a:t>
            </a:r>
          </a:p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canvas.pack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영상 파일을 연다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im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Image.open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("d:\\lenna.png")</a:t>
            </a: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영상을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45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도 회전한다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out =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im.rotate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(45) </a:t>
            </a: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영상을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tkinter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형식으로 변환한다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tk_img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ImageTk.PhotoImage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(out)</a:t>
            </a: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영상을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tkinter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에서 화면에 표시한다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canvas.create_image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(250, 250, image=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tk_img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window.mainloop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163204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파이썬의</a:t>
            </a:r>
            <a:r>
              <a:rPr lang="ko-KR" altLang="en-US" dirty="0"/>
              <a:t> 리스트</a:t>
            </a:r>
            <a:r>
              <a:rPr lang="en-US" altLang="ko-KR" dirty="0"/>
              <a:t>(list)</a:t>
            </a:r>
            <a:r>
              <a:rPr lang="ko-KR" altLang="en-US" dirty="0"/>
              <a:t> </a:t>
            </a:r>
            <a:r>
              <a:rPr lang="en-US" altLang="ko-KR" dirty="0"/>
              <a:t>vs </a:t>
            </a:r>
            <a:r>
              <a:rPr lang="ko-KR" altLang="en-US" dirty="0" err="1"/>
              <a:t>넘파이</a:t>
            </a:r>
            <a:endParaRPr lang="ko-KR" altLang="en-US" dirty="0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722312" y="1804987"/>
            <a:ext cx="7934325" cy="408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9535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 latinLnBrk="1"/>
            <a:r>
              <a:rPr lang="ko-KR" altLang="en-US" dirty="0">
                <a:effectLst/>
              </a:rPr>
              <a:t>영상 흐리게 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이번에는 영상을 읽어서 흐리게 한 후에 화면에 표시해본다</a:t>
            </a:r>
            <a:r>
              <a:rPr lang="en-US" altLang="ko-KR" dirty="0"/>
              <a:t>. 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3073" name="_x335459800" descr="EMB00000678445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5966" y="2418481"/>
            <a:ext cx="3952067" cy="4121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16957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9418" y="1497054"/>
            <a:ext cx="7927382" cy="4770537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 sz="1600"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from PIL import Image,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ImageTk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ImageFilter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tkinter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as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tk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window =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tk.Tk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canvas =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tk.Canvas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(window, width=500, height=500)</a:t>
            </a:r>
          </a:p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canvas.pack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영상 파일을 연다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im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Image.open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("d:\\lenna.png")</a:t>
            </a: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영상을 흐리게 한다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out =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im.filter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ImageFilter.BLUR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영상을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tkinter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형식으로 변환한다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tk_img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ImageTk.PhotoImage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(out)</a:t>
            </a: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영상을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tkinter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에서 화면에 표시한다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canvas.create_image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(250, 250, image=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tk_img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window.mainloop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40193017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8E6023-91CF-0661-E545-EE7CA2704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Lab:</a:t>
            </a:r>
            <a:r>
              <a:rPr lang="ko-KR" altLang="en-US" dirty="0"/>
              <a:t> 미니 포토샵 만들기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98893857-FC2F-94D8-863E-64EB3D0E15BC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574993" y="1600200"/>
            <a:ext cx="6228963" cy="4495800"/>
          </a:xfrm>
        </p:spPr>
      </p:pic>
    </p:spTree>
    <p:extLst>
      <p:ext uri="{BB962C8B-B14F-4D97-AF65-F5344CB8AC3E}">
        <p14:creationId xmlns:p14="http://schemas.microsoft.com/office/powerpoint/2010/main" val="22074061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Sol: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9418" y="1497054"/>
            <a:ext cx="7927382" cy="4770537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 sz="1600"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from PIL import Image,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ImageTk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ImageFilter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tkinter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as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tk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tkinter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import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filedialog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as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fd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im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= None</a:t>
            </a:r>
          </a:p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tk_img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= None</a:t>
            </a: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파일 메뉴에서 “</a:t>
            </a:r>
            <a:r>
              <a:rPr lang="ko-KR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열기”를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선택하였을 때 호출되는 함수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def open():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   global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im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tk_img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fname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fd.askopenfilename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im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Image.open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fname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tk_img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ImageTk.PhotoImage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im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canvas.create_image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(250, 250, image=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tk_img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window.update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파일 메뉴에서 “</a:t>
            </a:r>
            <a:r>
              <a:rPr lang="ko-KR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종료”를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선택하였을 때 호출되는 함수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def quit():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window.quit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910042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Sol: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9418" y="1497054"/>
            <a:ext cx="7927382" cy="4770537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 sz="1600"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영상처리 메뉴에서 “영상처리”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-&gt;“</a:t>
            </a:r>
            <a:r>
              <a:rPr lang="ko-KR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외곽선”를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선택하였을 때 호출되는 함수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def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image_contour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():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   global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im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tk_img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   out =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im.filter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ImageFilter.CONTOUR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tk_img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ImageTk.PhotoImage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(out)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canvas.create_image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(250, 250, image=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tk_img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window.update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영상처리 메뉴에서 “영상처리”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-&gt;“</a:t>
            </a:r>
            <a:r>
              <a:rPr lang="ko-KR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엠보스”를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선택하였을 때 호출되는 함수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def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image_emboss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():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   global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im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tk_img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   out =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im.filter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ImageFilter.EMBOSS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tk_img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ImageTk.PhotoImage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(out)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canvas.create_image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(250, 250, image=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tk_img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window.update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13176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Sol: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59418" y="1497054"/>
            <a:ext cx="7927382" cy="4770537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 sz="1600"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윈도우를 생성한다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window =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tk.Tk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canvas =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tk.Canvas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(window, width=500, height=500)</a:t>
            </a:r>
          </a:p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canvas.pack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메뉴를 생성한다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menubar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tk.Menu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(window)</a:t>
            </a:r>
          </a:p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filemenu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tk.Menu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menubar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ipmenu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tk.Menu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menubar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filemenu.add_command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(label="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열기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", command=open)</a:t>
            </a:r>
          </a:p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filemenu.add_command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(label="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종료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", command=quit)</a:t>
            </a:r>
          </a:p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ipmenu.add_command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(label="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외곽선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", command=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image_contour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ipmenu.add_command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(label="</a:t>
            </a:r>
            <a:r>
              <a:rPr lang="ko-KR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엠보스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", command=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image_emboss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menubar.add_cascade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(label="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파일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", menu=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filemenu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menubar.add_cascade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(label="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영상처리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", menu=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ipmenu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window.config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(menu=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menubar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window.mainloop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4720348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08DCC0-0C48-C042-4C4E-008275326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실전 프로젝트 </a:t>
            </a:r>
            <a:r>
              <a:rPr lang="en-US" altLang="ko-KR" dirty="0"/>
              <a:t>#1: </a:t>
            </a:r>
            <a:r>
              <a:rPr lang="ko-KR" altLang="en-US" dirty="0"/>
              <a:t>사진에 로고 삽입하기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46726D-AB2D-B502-9AE5-2211C3DC97A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이번에는 파일 처리 기능과 이미지 처리를 결합해보자</a:t>
            </a:r>
            <a:r>
              <a:rPr lang="en-US" altLang="ko-KR" dirty="0"/>
              <a:t>. </a:t>
            </a:r>
            <a:r>
              <a:rPr lang="ko-KR" altLang="en-US" dirty="0"/>
              <a:t>어떤 특정한 디렉토리에 있는 모든 이미지 파일을 열어서 이미지의 크기를 </a:t>
            </a:r>
            <a:r>
              <a:rPr lang="en-US" altLang="ko-KR" dirty="0"/>
              <a:t>600×300</a:t>
            </a:r>
            <a:r>
              <a:rPr lang="ko-KR" altLang="en-US" dirty="0"/>
              <a:t>으로 변경하고 이미지의 오른쪽 왼쪽 상단에 로고 이미지를 추가한다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251DF7A-D457-305C-4796-2B3BF13D35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253" y="3038475"/>
            <a:ext cx="5943600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5377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실전 프로젝트 </a:t>
            </a:r>
            <a:r>
              <a:rPr lang="en-US" altLang="ko-KR" dirty="0"/>
              <a:t>#1: </a:t>
            </a:r>
            <a:r>
              <a:rPr lang="ko-KR" altLang="en-US" dirty="0"/>
              <a:t>사진에 로고 삽입하기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1029" y="1782281"/>
            <a:ext cx="7927382" cy="2923944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 sz="1600"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from PIL import Image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import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os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로고 이미지 열기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IMAGE_WIDTH = 600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IMAGE_HEIGHT = 300</a:t>
            </a: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LOGO_FILE = 'java_logo.png'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logo =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Image.open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(LOGO_FILE)</a:t>
            </a:r>
          </a:p>
        </p:txBody>
      </p:sp>
    </p:spTree>
    <p:extLst>
      <p:ext uri="{BB962C8B-B14F-4D97-AF65-F5344CB8AC3E}">
        <p14:creationId xmlns:p14="http://schemas.microsoft.com/office/powerpoint/2010/main" val="112675478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실전 프로젝트 </a:t>
            </a:r>
            <a:r>
              <a:rPr lang="en-US" altLang="ko-KR" dirty="0"/>
              <a:t>#1: </a:t>
            </a:r>
            <a:r>
              <a:rPr lang="ko-KR" altLang="en-US" dirty="0"/>
              <a:t>사진에 로고 삽입하기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25657" y="1790669"/>
            <a:ext cx="7927382" cy="3712509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 sz="1600"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os.makedirs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('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변경 파일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',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exist_ok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=True)</a:t>
            </a: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디렉토리 안의 이미지 파일을 처리한다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fname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os.listdir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('.'):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   if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fname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== LOGO_FILE: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       continue 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   if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fname.endswith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('.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png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') or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fname.endswith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('.jpg') :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       image =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Image.open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fname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       image =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image.resize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((IMAGE_WIDTH, IMAGE_HEIGHT))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image.paste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(logo, (0, 0), logo)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image.save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os.path.join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('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변경 파일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',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fname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304094014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CC276C-F601-4F82-A032-5BD090400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OpenCV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0E3FAD-3A8C-9596-A254-6C92648ED67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OpenCV (Open Source Computer Vision Library)</a:t>
            </a:r>
            <a:r>
              <a:rPr lang="ko-KR" altLang="en-US" dirty="0"/>
              <a:t>는 컴퓨터 비전 응용 프로그램을 개발할 수 있는 강력한 라이브러리이다</a:t>
            </a:r>
            <a:r>
              <a:rPr lang="en-US" altLang="ko-KR" dirty="0"/>
              <a:t>. 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4D0EBA3-8F1E-6969-B2AC-53C5073D4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919" y="2718426"/>
            <a:ext cx="5943600" cy="185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8214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넘파이</a:t>
            </a:r>
            <a:r>
              <a:rPr lang="ko-KR" altLang="en-US" dirty="0"/>
              <a:t> 배열의 종류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069975" y="2466975"/>
            <a:ext cx="723900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067569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CC276C-F601-4F82-A032-5BD090400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OpenCV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0E3FAD-3A8C-9596-A254-6C92648ED67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ko-KR" altLang="en-US" dirty="0"/>
              <a:t>영상 파일의 읽기 및 쓰기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dirty="0"/>
              <a:t>비디오 캡처 및 저장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dirty="0"/>
              <a:t>영상 처리 </a:t>
            </a:r>
            <a:r>
              <a:rPr lang="en-US" altLang="ko-KR" dirty="0"/>
              <a:t>(</a:t>
            </a:r>
            <a:r>
              <a:rPr lang="ko-KR" altLang="en-US" dirty="0"/>
              <a:t>필터</a:t>
            </a:r>
            <a:r>
              <a:rPr lang="en-US" altLang="ko-KR" dirty="0"/>
              <a:t>, </a:t>
            </a:r>
            <a:r>
              <a:rPr lang="ko-KR" altLang="en-US" dirty="0"/>
              <a:t>변환</a:t>
            </a:r>
            <a:r>
              <a:rPr lang="en-US" altLang="ko-KR" dirty="0"/>
              <a:t>)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dirty="0"/>
              <a:t>영상이나 비디오에서 얼굴</a:t>
            </a:r>
            <a:r>
              <a:rPr lang="en-US" altLang="ko-KR" dirty="0"/>
              <a:t>, </a:t>
            </a:r>
            <a:r>
              <a:rPr lang="ko-KR" altLang="en-US" dirty="0"/>
              <a:t>눈</a:t>
            </a:r>
            <a:r>
              <a:rPr lang="en-US" altLang="ko-KR" dirty="0"/>
              <a:t>, </a:t>
            </a:r>
            <a:r>
              <a:rPr lang="ko-KR" altLang="en-US" dirty="0"/>
              <a:t>자동차와 같은 특정 물체를 감지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dirty="0"/>
              <a:t>비디오를 분석하여 움직임을 추정하고</a:t>
            </a:r>
            <a:r>
              <a:rPr lang="en-US" altLang="ko-KR" dirty="0"/>
              <a:t>, </a:t>
            </a:r>
            <a:r>
              <a:rPr lang="ko-KR" altLang="en-US" dirty="0"/>
              <a:t>배경을 없애고</a:t>
            </a:r>
            <a:r>
              <a:rPr lang="en-US" altLang="ko-KR" dirty="0"/>
              <a:t>,  </a:t>
            </a:r>
            <a:r>
              <a:rPr lang="ko-KR" altLang="en-US" dirty="0"/>
              <a:t>특정 물체를 추적할 수 있다</a:t>
            </a:r>
            <a:r>
              <a:rPr lang="en-US" altLang="ko-KR" dirty="0"/>
              <a:t>. 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ko-KR" altLang="en-US" dirty="0"/>
              <a:t>기계 학습 알고리즘을 사용하여 물체를 인식할 수 있다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81742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3082AB-DD7B-1A34-14FC-CB77FF982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OpenCV</a:t>
            </a:r>
            <a:r>
              <a:rPr lang="ko-KR" altLang="en-US" dirty="0"/>
              <a:t>를 이용한 </a:t>
            </a:r>
            <a:r>
              <a:rPr lang="ko-KR" altLang="en-US" dirty="0" err="1"/>
              <a:t>크로마키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BDFA7C-45BC-2640-6844-73F4B63BB74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altLang="ko-KR" dirty="0"/>
              <a:t>OpenCV</a:t>
            </a:r>
            <a:r>
              <a:rPr lang="ko-KR" altLang="en-US" dirty="0"/>
              <a:t>의 많은 기능 중에서 딱 한 가지만 실습해보자</a:t>
            </a:r>
            <a:r>
              <a:rPr lang="en-US" altLang="ko-KR" dirty="0"/>
              <a:t>. </a:t>
            </a:r>
            <a:r>
              <a:rPr lang="ko-KR" altLang="en-US" dirty="0" err="1"/>
              <a:t>크로마키</a:t>
            </a:r>
            <a:r>
              <a:rPr lang="ko-KR" altLang="en-US" dirty="0"/>
              <a:t> 합성</a:t>
            </a:r>
            <a:r>
              <a:rPr lang="en-US" altLang="ko-KR" dirty="0"/>
              <a:t>(Chroma Key Composing)</a:t>
            </a:r>
            <a:r>
              <a:rPr lang="ko-KR" altLang="en-US" dirty="0"/>
              <a:t>은 색조를 이용하여 </a:t>
            </a:r>
            <a:r>
              <a:rPr lang="en-US" altLang="ko-KR" dirty="0"/>
              <a:t>2</a:t>
            </a:r>
            <a:r>
              <a:rPr lang="ko-KR" altLang="en-US" dirty="0"/>
              <a:t>개의 이미지 또는 비디오를 합성하는 기술이다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94283BF-2425-D994-2A66-854E26F4F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8632" y="2790825"/>
            <a:ext cx="5105400" cy="3305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59330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269F02-7EBF-1BD6-A6E7-AEEB4200A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</a:t>
            </a:r>
            <a:r>
              <a:rPr lang="en-US" altLang="ko-KR" dirty="0"/>
              <a:t> </a:t>
            </a:r>
            <a:r>
              <a:rPr lang="ko-KR" altLang="en-US" dirty="0"/>
              <a:t>과제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768A2B-8732-0C86-58D9-E3AB610343E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ko-KR" altLang="en-US" dirty="0"/>
              <a:t>우리는 다음과 같이 녹색 배경으로 생성된 동영상의 배경을 다른 이미지로 변경해보자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29A78A7-F142-4A77-ACAE-2AF5A0027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420" y="2588703"/>
            <a:ext cx="6211160" cy="3507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28505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 CV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25657" y="1790669"/>
            <a:ext cx="7927382" cy="2118601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 sz="1600"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import cv2</a:t>
            </a: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(2)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동영상과 배경 이미지를 읽는다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동영상은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VideoCapture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로 읽을 수 있고 이미지는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imread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로 읽을 수 있다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동영상과 이미지는 모두 현재 디렉토리에 있어야 한다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video = cv2.VideoCapture("trex.mp4")		#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처리할 동영상을 읽는다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image = cv2.imread("beach2.jpg")			#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배경 이미지를 읽는다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7395721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Open CV</a:t>
            </a:r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25657" y="1790670"/>
            <a:ext cx="7927382" cy="4316516"/>
          </a:xfrm>
          <a:prstGeom prst="rect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noAutofit/>
          </a:bodyPr>
          <a:lstStyle>
            <a:defPPr>
              <a:defRPr lang="en-US"/>
            </a:defPPr>
            <a:lvl1pPr>
              <a:defRPr sz="1600">
                <a:latin typeface="Century Schoolbook" panose="02040604050505020304" pitchFamily="18" charset="0"/>
                <a:ea typeface="굴림" panose="020B0600000101010101" pitchFamily="50" charset="-127"/>
                <a:cs typeface="Consolas" panose="020B0609020204030204" pitchFamily="49" charset="0"/>
              </a:defRPr>
            </a:lvl1pPr>
          </a:lstStyle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#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동영상의 각 프레임을 읽어서 처리한다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while True: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   ret, frame =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video.read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()		#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비디오에서 하나의 프레임을 읽는다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   if not ret:			# ret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이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이면 동영상이 종료된 것이다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           break;</a:t>
            </a: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   frame = cv2.resize(frame, (640, 480))	# ①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프레임의 크기를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640×480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으로 한다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   image = cv2.resize(image, (640, 480))#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배경 이미지의 크기를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640×480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으로 한다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hsv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= cv2.cvtColor(frame, cv2.COLOR_BGR2HSV)	# ②BGR 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형식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   mask = cv2.inRange(</a:t>
            </a:r>
            <a:r>
              <a:rPr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hsv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, (50, 150, 0), (70, 255, 255))  # ③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녹색만 골라서 마스크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   cv2.copyTo(image, mask, frame)		# ④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마스크를 이용하여 동영상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   cv2.imshow("video", frame)			# ⑤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이름이 ”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video"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인 윈도우에</a:t>
            </a:r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   if cv2.waitKey(50) == 27:			# ⑥50</a:t>
            </a:r>
            <a:r>
              <a:rPr lang="ko-KR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밀리초를</a:t>
            </a:r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기다린다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	break</a:t>
            </a:r>
          </a:p>
        </p:txBody>
      </p:sp>
    </p:spTree>
    <p:extLst>
      <p:ext uri="{BB962C8B-B14F-4D97-AF65-F5344CB8AC3E}">
        <p14:creationId xmlns:p14="http://schemas.microsoft.com/office/powerpoint/2010/main" val="391155386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0F8C74-B7A2-C4B4-1A5B-725CFFBE7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RGB-&gt;HSV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06B1A848-E99F-BF71-43AB-63131CA5D8C6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981453" y="1911772"/>
            <a:ext cx="6191250" cy="2295525"/>
          </a:xfrm>
        </p:spPr>
      </p:pic>
    </p:spTree>
    <p:extLst>
      <p:ext uri="{BB962C8B-B14F-4D97-AF65-F5344CB8AC3E}">
        <p14:creationId xmlns:p14="http://schemas.microsoft.com/office/powerpoint/2010/main" val="25694492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E04696-4CCF-4E6F-D686-BAA171BF7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copyTo</a:t>
            </a:r>
            <a:r>
              <a:rPr lang="en-US" altLang="ko-KR" dirty="0"/>
              <a:t>() </a:t>
            </a:r>
            <a:r>
              <a:rPr lang="ko-KR" altLang="en-US" dirty="0"/>
              <a:t>함수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E16C4D60-945F-054D-C3F1-6E038BB78CEA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634358" y="1600200"/>
            <a:ext cx="6110233" cy="4495800"/>
          </a:xfrm>
        </p:spPr>
      </p:pic>
    </p:spTree>
    <p:extLst>
      <p:ext uri="{BB962C8B-B14F-4D97-AF65-F5344CB8AC3E}">
        <p14:creationId xmlns:p14="http://schemas.microsoft.com/office/powerpoint/2010/main" val="4087805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넘파이</a:t>
            </a:r>
            <a:r>
              <a:rPr lang="ko-KR" altLang="en-US" dirty="0"/>
              <a:t> 배열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2648" y="1878814"/>
            <a:ext cx="7927382" cy="2585323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altLang="ko-KR" dirty="0"/>
              <a:t>&gt;&gt;&gt; import </a:t>
            </a:r>
            <a:r>
              <a:rPr lang="en-US" altLang="ko-KR" dirty="0" err="1"/>
              <a:t>numpy</a:t>
            </a:r>
            <a:r>
              <a:rPr lang="en-US" altLang="ko-KR" dirty="0"/>
              <a:t> as np</a:t>
            </a:r>
          </a:p>
          <a:p>
            <a:endParaRPr lang="en-US" altLang="ko-KR" dirty="0"/>
          </a:p>
          <a:p>
            <a:r>
              <a:rPr lang="en-US" altLang="ko-KR" dirty="0"/>
              <a:t># </a:t>
            </a:r>
            <a:r>
              <a:rPr lang="ko-KR" altLang="en-US" dirty="0"/>
              <a:t>우리가 화씨 온도로 저장된 뉴욕의 기온 데이터를 얻었다고 하자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&gt;&gt;&gt; </a:t>
            </a:r>
            <a:r>
              <a:rPr lang="en-US" altLang="ko-KR" dirty="0" err="1"/>
              <a:t>ftemp</a:t>
            </a:r>
            <a:r>
              <a:rPr lang="en-US" altLang="ko-KR" dirty="0"/>
              <a:t> = [ 63, 73, 80, 86, 84, 78, 66, 54, 45, 63 ]</a:t>
            </a:r>
          </a:p>
          <a:p>
            <a:endParaRPr lang="en-US" altLang="ko-KR" dirty="0"/>
          </a:p>
          <a:p>
            <a:r>
              <a:rPr lang="en-US" altLang="ko-KR" dirty="0"/>
              <a:t>#</a:t>
            </a:r>
            <a:r>
              <a:rPr lang="ko-KR" altLang="en-US" dirty="0"/>
              <a:t>이것을 </a:t>
            </a:r>
            <a:r>
              <a:rPr lang="ko-KR" altLang="en-US" dirty="0" err="1"/>
              <a:t>넘파이로</a:t>
            </a:r>
            <a:r>
              <a:rPr lang="ko-KR" altLang="en-US" dirty="0"/>
              <a:t> 배열로 변환하려면 다음과 같이 </a:t>
            </a:r>
            <a:r>
              <a:rPr lang="ko-KR" altLang="en-US" dirty="0" err="1"/>
              <a:t>넘파이</a:t>
            </a:r>
            <a:r>
              <a:rPr lang="ko-KR" altLang="en-US" dirty="0"/>
              <a:t> 모듈의 </a:t>
            </a:r>
            <a:r>
              <a:rPr lang="en-US" altLang="ko-KR" dirty="0"/>
              <a:t>array() </a:t>
            </a:r>
            <a:r>
              <a:rPr lang="ko-KR" altLang="en-US" dirty="0"/>
              <a:t>함수를 호출한다</a:t>
            </a:r>
            <a:r>
              <a:rPr lang="en-US" altLang="ko-KR" dirty="0"/>
              <a:t>.  </a:t>
            </a:r>
          </a:p>
          <a:p>
            <a:r>
              <a:rPr lang="en-US" altLang="ko-KR" dirty="0"/>
              <a:t>&gt;&gt;&gt; F = </a:t>
            </a:r>
            <a:r>
              <a:rPr lang="en-US" altLang="ko-KR" dirty="0" err="1"/>
              <a:t>np.array</a:t>
            </a:r>
            <a:r>
              <a:rPr lang="en-US" altLang="ko-KR" dirty="0"/>
              <a:t>(</a:t>
            </a:r>
            <a:r>
              <a:rPr lang="en-US" altLang="ko-KR" dirty="0" err="1"/>
              <a:t>ftemp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&gt;&gt;&gt; F</a:t>
            </a:r>
          </a:p>
          <a:p>
            <a:r>
              <a:rPr lang="en-US" altLang="ko-KR" dirty="0"/>
              <a:t>array([63, 73, 80, 86, 84, 78, 66, 54, 45, 63])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687" y="4756489"/>
            <a:ext cx="497205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306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화씨온도를</a:t>
            </a:r>
            <a:r>
              <a:rPr lang="ko-KR" altLang="en-US" dirty="0"/>
              <a:t> </a:t>
            </a:r>
            <a:r>
              <a:rPr lang="ko-KR" altLang="en-US" dirty="0" err="1"/>
              <a:t>섭씨온도로</a:t>
            </a:r>
            <a:r>
              <a:rPr lang="ko-KR" altLang="en-US" dirty="0"/>
              <a:t> 바꾸고 싶으면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2648" y="1878814"/>
            <a:ext cx="7927382" cy="2585323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r>
              <a:rPr lang="en-US" altLang="ko-KR" dirty="0"/>
              <a:t>&gt;&gt;&gt; (F-32)*5/9			# </a:t>
            </a:r>
            <a:r>
              <a:rPr lang="ko-KR" altLang="en-US" dirty="0"/>
              <a:t>배열의 모든 요소에 이 연산이 적용된다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array([17.22222222, 22.77777778, 26.66666667, 30.        , 28.88888889,</a:t>
            </a:r>
          </a:p>
          <a:p>
            <a:r>
              <a:rPr lang="en-US" altLang="ko-KR" dirty="0"/>
              <a:t>       25.55555556, 18.88888889, 12.22222222,  7.22222222, 17.22222222])</a:t>
            </a:r>
          </a:p>
          <a:p>
            <a:endParaRPr lang="en-US" altLang="ko-KR" dirty="0"/>
          </a:p>
          <a:p>
            <a:pPr latinLnBrk="1"/>
            <a:r>
              <a:rPr lang="en-US" altLang="ko-KR" dirty="0"/>
              <a:t>&gt;&gt;&gt; import </a:t>
            </a:r>
            <a:r>
              <a:rPr lang="en-US" altLang="ko-KR" dirty="0" err="1"/>
              <a:t>matplotlib.pyplot</a:t>
            </a:r>
            <a:r>
              <a:rPr lang="en-US" altLang="ko-KR" dirty="0"/>
              <a:t> as </a:t>
            </a:r>
            <a:r>
              <a:rPr lang="en-US" altLang="ko-KR" dirty="0" err="1"/>
              <a:t>plt</a:t>
            </a:r>
            <a:endParaRPr lang="en-US" altLang="ko-KR" dirty="0"/>
          </a:p>
          <a:p>
            <a:pPr latinLnBrk="1"/>
            <a:r>
              <a:rPr lang="en-US" altLang="ko-KR" dirty="0"/>
              <a:t>&gt;&gt;&gt; </a:t>
            </a:r>
            <a:r>
              <a:rPr lang="en-US" altLang="ko-KR" dirty="0" err="1"/>
              <a:t>plt.plot</a:t>
            </a:r>
            <a:r>
              <a:rPr lang="en-US" altLang="ko-KR" dirty="0"/>
              <a:t>(F)</a:t>
            </a:r>
          </a:p>
          <a:p>
            <a:pPr latinLnBrk="1"/>
            <a:r>
              <a:rPr lang="en-US" altLang="ko-KR" dirty="0"/>
              <a:t>&gt;&gt;&gt; </a:t>
            </a:r>
            <a:r>
              <a:rPr lang="en-US" altLang="ko-KR" dirty="0" err="1"/>
              <a:t>plt.show</a:t>
            </a:r>
            <a:r>
              <a:rPr lang="en-US" altLang="ko-KR" dirty="0"/>
              <a:t>()</a:t>
            </a:r>
          </a:p>
          <a:p>
            <a:endParaRPr lang="en-US" altLang="ko-KR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1265" name="_x706398032" descr="EMB00004404b68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10"/>
          <a:stretch>
            <a:fillRect/>
          </a:stretch>
        </p:blipFill>
        <p:spPr bwMode="auto">
          <a:xfrm>
            <a:off x="4582645" y="3805561"/>
            <a:ext cx="4183403" cy="2870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설명선 2 5"/>
          <p:cNvSpPr/>
          <p:nvPr/>
        </p:nvSpPr>
        <p:spPr>
          <a:xfrm>
            <a:off x="3195961" y="1387135"/>
            <a:ext cx="1926454" cy="363245"/>
          </a:xfrm>
          <a:prstGeom prst="borderCallout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latin typeface="굴림" panose="020B0600000101010101" pitchFamily="50" charset="-127"/>
                <a:ea typeface="굴림" panose="020B0600000101010101" pitchFamily="50" charset="-127"/>
              </a:rPr>
              <a:t>브로드캐스팅</a:t>
            </a:r>
            <a:endParaRPr lang="ko-KR" altLang="en-US" sz="16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548202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차원 배열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12648" y="1798915"/>
            <a:ext cx="7927382" cy="2308324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pPr latinLnBrk="1"/>
            <a:r>
              <a:rPr lang="en-US" altLang="ko-KR" dirty="0"/>
              <a:t>&gt;&gt;&gt; b = </a:t>
            </a:r>
            <a:r>
              <a:rPr lang="en-US" altLang="ko-KR" dirty="0" err="1"/>
              <a:t>np.array</a:t>
            </a:r>
            <a:r>
              <a:rPr lang="en-US" altLang="ko-KR" dirty="0"/>
              <a:t>([[1, 2, 3], [4, 5, 6], [7, 8, 9]])</a:t>
            </a:r>
          </a:p>
          <a:p>
            <a:pPr latinLnBrk="1"/>
            <a:r>
              <a:rPr lang="en-US" altLang="ko-KR" dirty="0"/>
              <a:t>&gt;&gt;&gt; b</a:t>
            </a:r>
          </a:p>
          <a:p>
            <a:pPr latinLnBrk="1"/>
            <a:r>
              <a:rPr lang="en-US" altLang="ko-KR" dirty="0"/>
              <a:t>array([[1, 2, 3],</a:t>
            </a:r>
          </a:p>
          <a:p>
            <a:pPr latinLnBrk="1"/>
            <a:r>
              <a:rPr lang="en-US" altLang="ko-KR" dirty="0"/>
              <a:t>       [4, 5, 6],</a:t>
            </a:r>
          </a:p>
          <a:p>
            <a:pPr latinLnBrk="1"/>
            <a:r>
              <a:rPr lang="en-US" altLang="ko-KR" dirty="0"/>
              <a:t>       [7, 8, 9]])</a:t>
            </a:r>
          </a:p>
          <a:p>
            <a:pPr latinLnBrk="1"/>
            <a:endParaRPr lang="en-US" altLang="ko-KR" dirty="0"/>
          </a:p>
          <a:p>
            <a:pPr latinLnBrk="1"/>
            <a:r>
              <a:rPr lang="en-US" altLang="ko-KR" b="1" dirty="0"/>
              <a:t>&gt;&gt;&gt;</a:t>
            </a:r>
            <a:r>
              <a:rPr lang="en-US" altLang="ko-KR" dirty="0"/>
              <a:t> b[0][2]</a:t>
            </a:r>
          </a:p>
          <a:p>
            <a:pPr latinLnBrk="1"/>
            <a:r>
              <a:rPr lang="en-US" altLang="ko-KR" dirty="0"/>
              <a:t>3</a:t>
            </a: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9348" y="4262021"/>
            <a:ext cx="245745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526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넘파이의</a:t>
            </a:r>
            <a:r>
              <a:rPr lang="en-US" altLang="ko-KR" dirty="0"/>
              <a:t> </a:t>
            </a:r>
            <a:r>
              <a:rPr lang="ko-KR" altLang="en-US" dirty="0"/>
              <a:t>데이터 생성 함수</a:t>
            </a:r>
            <a:r>
              <a:rPr lang="en-US" altLang="ko-KR" dirty="0"/>
              <a:t>: </a:t>
            </a:r>
            <a:r>
              <a:rPr lang="en-US" altLang="ko-KR" dirty="0" err="1"/>
              <a:t>arange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12648" y="1600200"/>
            <a:ext cx="7927382" cy="2031325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pPr latinLnBrk="1"/>
            <a:r>
              <a:rPr lang="en-US" altLang="ko-KR" dirty="0"/>
              <a:t>&gt;&gt;&gt; A = </a:t>
            </a:r>
            <a:r>
              <a:rPr lang="en-US" altLang="ko-KR" dirty="0" err="1"/>
              <a:t>np.arange</a:t>
            </a:r>
            <a:r>
              <a:rPr lang="en-US" altLang="ko-KR" dirty="0"/>
              <a:t>(1, 10, 2)</a:t>
            </a:r>
          </a:p>
          <a:p>
            <a:pPr latinLnBrk="1"/>
            <a:r>
              <a:rPr lang="en-US" altLang="ko-KR" dirty="0"/>
              <a:t>&gt;&gt;&gt; A</a:t>
            </a:r>
          </a:p>
          <a:p>
            <a:pPr latinLnBrk="1"/>
            <a:r>
              <a:rPr lang="en-US" altLang="ko-KR" dirty="0"/>
              <a:t>array([1, 3, 5, 7, 9])</a:t>
            </a:r>
          </a:p>
          <a:p>
            <a:pPr latinLnBrk="1"/>
            <a:endParaRPr lang="en-US" altLang="ko-KR" dirty="0"/>
          </a:p>
          <a:p>
            <a:pPr latinLnBrk="1"/>
            <a:r>
              <a:rPr lang="en-US" altLang="ko-KR" dirty="0"/>
              <a:t>&gt;&gt;&gt; import </a:t>
            </a:r>
            <a:r>
              <a:rPr lang="en-US" altLang="ko-KR" dirty="0" err="1"/>
              <a:t>matplotlib.pyplot</a:t>
            </a:r>
            <a:r>
              <a:rPr lang="en-US" altLang="ko-KR" dirty="0"/>
              <a:t> as </a:t>
            </a:r>
            <a:r>
              <a:rPr lang="en-US" altLang="ko-KR" dirty="0" err="1"/>
              <a:t>plt</a:t>
            </a:r>
            <a:endParaRPr lang="en-US" altLang="ko-KR" dirty="0"/>
          </a:p>
          <a:p>
            <a:pPr latinLnBrk="1"/>
            <a:r>
              <a:rPr lang="en-US" altLang="ko-KR" dirty="0"/>
              <a:t>&gt;&gt;&gt; </a:t>
            </a:r>
            <a:r>
              <a:rPr lang="en-US" altLang="ko-KR" dirty="0" err="1"/>
              <a:t>plt.plot</a:t>
            </a:r>
            <a:r>
              <a:rPr lang="en-US" altLang="ko-KR" dirty="0"/>
              <a:t>(A)</a:t>
            </a:r>
          </a:p>
          <a:p>
            <a:pPr latinLnBrk="1"/>
            <a:r>
              <a:rPr lang="en-US" altLang="ko-KR" dirty="0"/>
              <a:t>&gt;&gt;&gt; </a:t>
            </a:r>
            <a:r>
              <a:rPr lang="en-US" altLang="ko-KR" dirty="0" err="1"/>
              <a:t>plt.show</a:t>
            </a:r>
            <a:r>
              <a:rPr lang="en-US" altLang="ko-KR" dirty="0"/>
              <a:t>()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2289" name="_x706374848" descr="EMB00004404b68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3276419"/>
            <a:ext cx="4054403" cy="3035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48" y="4451876"/>
            <a:ext cx="3477966" cy="1027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4703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넘파이의</a:t>
            </a:r>
            <a:r>
              <a:rPr lang="en-US" altLang="ko-KR" dirty="0"/>
              <a:t> </a:t>
            </a:r>
            <a:r>
              <a:rPr lang="ko-KR" altLang="en-US" dirty="0"/>
              <a:t>데이터 생성 함수</a:t>
            </a:r>
            <a:r>
              <a:rPr lang="en-US" altLang="ko-KR" dirty="0"/>
              <a:t>: </a:t>
            </a:r>
            <a:r>
              <a:rPr lang="en-US" altLang="ko-KR" dirty="0" err="1"/>
              <a:t>linspace</a:t>
            </a:r>
            <a:r>
              <a:rPr lang="en-US" altLang="ko-KR" dirty="0"/>
              <a:t>()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612648" y="1600200"/>
            <a:ext cx="7927382" cy="2862322"/>
          </a:xfrm>
          <a:prstGeom prst="rect">
            <a:avLst/>
          </a:prstGeom>
          <a:solidFill>
            <a:srgbClr val="FFFFCC"/>
          </a:solidFill>
          <a:ln>
            <a:solidFill>
              <a:schemeClr val="tx1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lstStyle>
            <a:defPPr>
              <a:defRPr lang="en-US"/>
            </a:defPPr>
          </a:lstStyle>
          <a:p>
            <a:pPr latinLnBrk="1"/>
            <a:r>
              <a:rPr lang="en-US" altLang="ko-KR" dirty="0"/>
              <a:t>&gt;&gt;&gt; A = </a:t>
            </a:r>
            <a:r>
              <a:rPr lang="en-US" altLang="ko-KR" dirty="0" err="1"/>
              <a:t>np.linspace</a:t>
            </a:r>
            <a:r>
              <a:rPr lang="en-US" altLang="ko-KR" dirty="0"/>
              <a:t>(0, 10, 100)</a:t>
            </a:r>
          </a:p>
          <a:p>
            <a:pPr latinLnBrk="1"/>
            <a:r>
              <a:rPr lang="en-US" altLang="ko-KR" dirty="0"/>
              <a:t>&gt;&gt;&gt; A</a:t>
            </a:r>
          </a:p>
          <a:p>
            <a:pPr latinLnBrk="1"/>
            <a:r>
              <a:rPr lang="en-US" altLang="ko-KR" dirty="0"/>
              <a:t>array([ 0.        ,  0.1010101 ,  0.2020202 ,  0.3030303 ,  0.4040404 ,</a:t>
            </a:r>
          </a:p>
          <a:p>
            <a:pPr latinLnBrk="1"/>
            <a:r>
              <a:rPr lang="en-US" altLang="ko-KR" dirty="0"/>
              <a:t>        ...</a:t>
            </a:r>
          </a:p>
          <a:p>
            <a:pPr latinLnBrk="1"/>
            <a:r>
              <a:rPr lang="en-US" altLang="ko-KR" dirty="0"/>
              <a:t>        9.09090909,  9.19191919,  9.29292929,  9.39393939,  9.49494949,</a:t>
            </a:r>
          </a:p>
          <a:p>
            <a:pPr latinLnBrk="1"/>
            <a:r>
              <a:rPr lang="en-US" altLang="ko-KR" dirty="0"/>
              <a:t>        9.5959596 ,  9.6969697 ,  9.7979798 ,  9.8989899 , 10.        ])</a:t>
            </a:r>
          </a:p>
          <a:p>
            <a:pPr latinLnBrk="1"/>
            <a:endParaRPr lang="en-US" altLang="ko-KR" dirty="0"/>
          </a:p>
          <a:p>
            <a:pPr latinLnBrk="1"/>
            <a:r>
              <a:rPr lang="en-US" altLang="ko-KR" dirty="0"/>
              <a:t>&gt;&gt;&gt; import </a:t>
            </a:r>
            <a:r>
              <a:rPr lang="en-US" altLang="ko-KR" dirty="0" err="1"/>
              <a:t>matplotlib.pyplot</a:t>
            </a:r>
            <a:r>
              <a:rPr lang="en-US" altLang="ko-KR" dirty="0"/>
              <a:t> as </a:t>
            </a:r>
            <a:r>
              <a:rPr lang="en-US" altLang="ko-KR" dirty="0" err="1"/>
              <a:t>plt</a:t>
            </a:r>
            <a:endParaRPr lang="en-US" altLang="ko-KR" dirty="0"/>
          </a:p>
          <a:p>
            <a:pPr latinLnBrk="1"/>
            <a:r>
              <a:rPr lang="en-US" altLang="ko-KR" dirty="0"/>
              <a:t>&gt;&gt;&gt; </a:t>
            </a:r>
            <a:r>
              <a:rPr lang="en-US" altLang="ko-KR" dirty="0" err="1"/>
              <a:t>plt.plot</a:t>
            </a:r>
            <a:r>
              <a:rPr lang="en-US" altLang="ko-KR" dirty="0"/>
              <a:t>(A)</a:t>
            </a:r>
          </a:p>
          <a:p>
            <a:pPr latinLnBrk="1"/>
            <a:r>
              <a:rPr lang="en-US" altLang="ko-KR" dirty="0"/>
              <a:t>&gt;&gt;&gt; </a:t>
            </a:r>
            <a:r>
              <a:rPr lang="en-US" altLang="ko-KR" dirty="0" err="1"/>
              <a:t>plt.show</a:t>
            </a:r>
            <a:r>
              <a:rPr lang="en-US" altLang="ko-KR" dirty="0"/>
              <a:t>()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18433" name="_x706347704" descr="EMB00004404b69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758" y="3750708"/>
            <a:ext cx="3922411" cy="2726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그림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678" y="4826764"/>
            <a:ext cx="4089959" cy="1139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5503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가을">
  <a:themeElements>
    <a:clrScheme name="가을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가을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가을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3608</TotalTime>
  <Words>2291</Words>
  <Application>Microsoft Office PowerPoint</Application>
  <PresentationFormat>화면 슬라이드 쇼(4:3)</PresentationFormat>
  <Paragraphs>385</Paragraphs>
  <Slides>46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46</vt:i4>
      </vt:variant>
    </vt:vector>
  </HeadingPairs>
  <TitlesOfParts>
    <vt:vector size="53" baseType="lpstr">
      <vt:lpstr>HY얕은샘물M</vt:lpstr>
      <vt:lpstr>굴림</vt:lpstr>
      <vt:lpstr>Arial</vt:lpstr>
      <vt:lpstr>Tw Cen MT</vt:lpstr>
      <vt:lpstr>Wingdings</vt:lpstr>
      <vt:lpstr>Wingdings 2</vt:lpstr>
      <vt:lpstr>가을</vt:lpstr>
      <vt:lpstr>15장 Numpy, Pillow, OpenCV 사용해보기</vt:lpstr>
      <vt:lpstr>넘파이의 기초</vt:lpstr>
      <vt:lpstr>파이썬의 리스트(list) vs 넘파이</vt:lpstr>
      <vt:lpstr>넘파이 배열의 종류</vt:lpstr>
      <vt:lpstr>넘파이 배열</vt:lpstr>
      <vt:lpstr>화씨온도를 섭씨온도로 바꾸고 싶으면</vt:lpstr>
      <vt:lpstr>2차원 배열</vt:lpstr>
      <vt:lpstr>넘파이의 데이터 생성 함수: arange()</vt:lpstr>
      <vt:lpstr>넘파이의 데이터 생성 함수: linspace()</vt:lpstr>
      <vt:lpstr>균일 분포 난수 생성</vt:lpstr>
      <vt:lpstr>정규 분포 난수 생성</vt:lpstr>
      <vt:lpstr>정규 분포 난수 생성</vt:lpstr>
      <vt:lpstr>넘파이 내장 함수</vt:lpstr>
      <vt:lpstr>예제:</vt:lpstr>
      <vt:lpstr>인덱싱과 슬라이싱</vt:lpstr>
      <vt:lpstr>2차원 배열의 슬라이싱</vt:lpstr>
      <vt:lpstr>히스토그램</vt:lpstr>
      <vt:lpstr>Lab: 싸인 함수 그리기</vt:lpstr>
      <vt:lpstr>Sol: </vt:lpstr>
      <vt:lpstr>Lab: 그래프 그리기</vt:lpstr>
      <vt:lpstr>Sol: </vt:lpstr>
      <vt:lpstr>Lab: 잡음이 들어간 직선 그리기</vt:lpstr>
      <vt:lpstr>Sol: </vt:lpstr>
      <vt:lpstr>Lab: 정규 분포 그래프 그리기</vt:lpstr>
      <vt:lpstr>Sol: </vt:lpstr>
      <vt:lpstr>필로우를 이용한 영상 표시</vt:lpstr>
      <vt:lpstr>예제</vt:lpstr>
      <vt:lpstr>필로우를 이용한 영상 처리</vt:lpstr>
      <vt:lpstr>예제</vt:lpstr>
      <vt:lpstr>영상 흐리게 하기</vt:lpstr>
      <vt:lpstr>예제</vt:lpstr>
      <vt:lpstr>Lab: 미니 포토샵 만들기</vt:lpstr>
      <vt:lpstr>Sol:</vt:lpstr>
      <vt:lpstr>Sol:</vt:lpstr>
      <vt:lpstr>Sol:</vt:lpstr>
      <vt:lpstr>실전 프로젝트 #1: 사진에 로고 삽입하기</vt:lpstr>
      <vt:lpstr>실전 프로젝트 #1: 사진에 로고 삽입하기</vt:lpstr>
      <vt:lpstr>실전 프로젝트 #1: 사진에 로고 삽입하기</vt:lpstr>
      <vt:lpstr>OpenCV</vt:lpstr>
      <vt:lpstr>OpenCV</vt:lpstr>
      <vt:lpstr>OpenCV를 이용한 크로마키</vt:lpstr>
      <vt:lpstr>실습 과제</vt:lpstr>
      <vt:lpstr>Open CV</vt:lpstr>
      <vt:lpstr>Open CV</vt:lpstr>
      <vt:lpstr>RGB-&gt;HSV</vt:lpstr>
      <vt:lpstr>copyTo() 함수 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쉽게 풀어쓴 C 프로그래밍</dc:title>
  <dc:creator>천인국</dc:creator>
  <cp:lastModifiedBy>ync</cp:lastModifiedBy>
  <cp:revision>1157</cp:revision>
  <dcterms:created xsi:type="dcterms:W3CDTF">2007-06-29T06:43:39Z</dcterms:created>
  <dcterms:modified xsi:type="dcterms:W3CDTF">2023-01-16T04:44:13Z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TC010187211033</vt:lpwstr>
  </property>
</Properties>
</file>