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73" r:id="rId10"/>
    <p:sldId id="264" r:id="rId11"/>
    <p:sldId id="279" r:id="rId12"/>
    <p:sldId id="280" r:id="rId13"/>
    <p:sldId id="275" r:id="rId14"/>
    <p:sldId id="276" r:id="rId15"/>
    <p:sldId id="27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508" autoAdjust="0"/>
  </p:normalViewPr>
  <p:slideViewPr>
    <p:cSldViewPr snapToGrid="0">
      <p:cViewPr varScale="1">
        <p:scale>
          <a:sx n="48" d="100"/>
          <a:sy n="48" d="100"/>
        </p:scale>
        <p:origin x="1324" y="36"/>
      </p:cViewPr>
      <p:guideLst/>
    </p:cSldViewPr>
  </p:slideViewPr>
  <p:notesTextViewPr>
    <p:cViewPr>
      <p:scale>
        <a:sx n="1" d="1"/>
        <a:sy n="1" d="1"/>
      </p:scale>
      <p:origin x="0" y="0"/>
    </p:cViewPr>
  </p:notesTextViewPr>
  <p:sorterViewPr>
    <p:cViewPr>
      <p:scale>
        <a:sx n="110" d="100"/>
        <a:sy n="110" d="100"/>
      </p:scale>
      <p:origin x="0" y="-44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402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A32E0-3F64-4C9D-997F-84E3F6207272}" type="datetimeFigureOut">
              <a:rPr lang="en-IE" smtClean="0"/>
              <a:t>17/01/2019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10AC6-0583-4DFB-98E2-B7177D9AC9DA}" type="slidenum">
              <a:rPr lang="en-IE" smtClean="0"/>
              <a:t>‹#›</a:t>
            </a:fld>
            <a:endParaRPr lang="en-IE"/>
          </a:p>
        </p:txBody>
      </p:sp>
    </p:spTree>
    <p:extLst>
      <p:ext uri="{BB962C8B-B14F-4D97-AF65-F5344CB8AC3E}">
        <p14:creationId xmlns:p14="http://schemas.microsoft.com/office/powerpoint/2010/main" val="3766848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1/17/2019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1/17/2019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1/17/2019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1/17/2019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1/17/2019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FA7C-0DC6-4AA4-AD55-BBFC5520FBA1}"/>
              </a:ext>
            </a:extLst>
          </p:cNvPr>
          <p:cNvSpPr>
            <a:spLocks noGrp="1"/>
          </p:cNvSpPr>
          <p:nvPr>
            <p:ph type="ctrTitle"/>
          </p:nvPr>
        </p:nvSpPr>
        <p:spPr/>
        <p:txBody>
          <a:bodyPr/>
          <a:lstStyle/>
          <a:p>
            <a:r>
              <a:rPr lang="en-IE" dirty="0"/>
              <a:t>TDD—Test Driven Development</a:t>
            </a:r>
          </a:p>
        </p:txBody>
      </p:sp>
      <p:sp>
        <p:nvSpPr>
          <p:cNvPr id="3" name="Subtitle 2">
            <a:extLst>
              <a:ext uri="{FF2B5EF4-FFF2-40B4-BE49-F238E27FC236}">
                <a16:creationId xmlns:a16="http://schemas.microsoft.com/office/drawing/2014/main" id="{C8CA4A12-6CAE-4440-BEC1-3BAF76D293E7}"/>
              </a:ext>
            </a:extLst>
          </p:cNvPr>
          <p:cNvSpPr>
            <a:spLocks noGrp="1"/>
          </p:cNvSpPr>
          <p:nvPr>
            <p:ph type="subTitle" idx="1"/>
          </p:nvPr>
        </p:nvSpPr>
        <p:spPr>
          <a:xfrm>
            <a:off x="6858000" y="4443984"/>
            <a:ext cx="2653579" cy="598532"/>
          </a:xfrm>
        </p:spPr>
        <p:txBody>
          <a:bodyPr/>
          <a:lstStyle/>
          <a:p>
            <a:r>
              <a:rPr lang="en-IE" dirty="0"/>
              <a:t>Dhoot</a:t>
            </a:r>
          </a:p>
        </p:txBody>
      </p:sp>
    </p:spTree>
    <p:extLst>
      <p:ext uri="{BB962C8B-B14F-4D97-AF65-F5344CB8AC3E}">
        <p14:creationId xmlns:p14="http://schemas.microsoft.com/office/powerpoint/2010/main" val="357244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1444-C7ED-4FF6-A1A6-3BFE5B148B4B}"/>
              </a:ext>
            </a:extLst>
          </p:cNvPr>
          <p:cNvSpPr>
            <a:spLocks noGrp="1"/>
          </p:cNvSpPr>
          <p:nvPr>
            <p:ph type="title"/>
          </p:nvPr>
        </p:nvSpPr>
        <p:spPr/>
        <p:txBody>
          <a:bodyPr/>
          <a:lstStyle/>
          <a:p>
            <a:r>
              <a:rPr lang="en-IE" dirty="0"/>
              <a:t>Some Worked Examples</a:t>
            </a:r>
          </a:p>
        </p:txBody>
      </p:sp>
      <p:sp>
        <p:nvSpPr>
          <p:cNvPr id="3" name="Content Placeholder 2">
            <a:extLst>
              <a:ext uri="{FF2B5EF4-FFF2-40B4-BE49-F238E27FC236}">
                <a16:creationId xmlns:a16="http://schemas.microsoft.com/office/drawing/2014/main" id="{7BED73D4-4FFC-473F-82F2-3D2D81317D38}"/>
              </a:ext>
            </a:extLst>
          </p:cNvPr>
          <p:cNvSpPr>
            <a:spLocks noGrp="1"/>
          </p:cNvSpPr>
          <p:nvPr>
            <p:ph idx="1"/>
          </p:nvPr>
        </p:nvSpPr>
        <p:spPr/>
        <p:txBody>
          <a:bodyPr/>
          <a:lstStyle/>
          <a:p>
            <a:r>
              <a:rPr lang="en-IE" dirty="0"/>
              <a:t>We will try some worked examples:</a:t>
            </a:r>
          </a:p>
          <a:p>
            <a:pPr lvl="1"/>
            <a:r>
              <a:rPr lang="en-IE" dirty="0"/>
              <a:t>2D Vector</a:t>
            </a:r>
          </a:p>
          <a:p>
            <a:pPr lvl="1"/>
            <a:r>
              <a:rPr lang="en-IE" dirty="0"/>
              <a:t>Big Number Selector</a:t>
            </a:r>
          </a:p>
        </p:txBody>
      </p:sp>
    </p:spTree>
    <p:extLst>
      <p:ext uri="{BB962C8B-B14F-4D97-AF65-F5344CB8AC3E}">
        <p14:creationId xmlns:p14="http://schemas.microsoft.com/office/powerpoint/2010/main" val="7621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027D-8892-415C-A6DC-F81EA20E9089}"/>
              </a:ext>
            </a:extLst>
          </p:cNvPr>
          <p:cNvSpPr>
            <a:spLocks noGrp="1"/>
          </p:cNvSpPr>
          <p:nvPr>
            <p:ph type="title"/>
          </p:nvPr>
        </p:nvSpPr>
        <p:spPr/>
        <p:txBody>
          <a:bodyPr/>
          <a:lstStyle/>
          <a:p>
            <a:r>
              <a:rPr lang="en-IE" dirty="0"/>
              <a:t>TDD Tips</a:t>
            </a:r>
          </a:p>
        </p:txBody>
      </p:sp>
      <p:sp>
        <p:nvSpPr>
          <p:cNvPr id="3" name="Content Placeholder 2">
            <a:extLst>
              <a:ext uri="{FF2B5EF4-FFF2-40B4-BE49-F238E27FC236}">
                <a16:creationId xmlns:a16="http://schemas.microsoft.com/office/drawing/2014/main" id="{D5035544-A435-4146-91BD-2CD9ACF816F4}"/>
              </a:ext>
            </a:extLst>
          </p:cNvPr>
          <p:cNvSpPr>
            <a:spLocks noGrp="1"/>
          </p:cNvSpPr>
          <p:nvPr>
            <p:ph idx="1"/>
          </p:nvPr>
        </p:nvSpPr>
        <p:spPr/>
        <p:txBody>
          <a:bodyPr>
            <a:normAutofit fontScale="92500" lnSpcReduction="10000"/>
          </a:bodyPr>
          <a:lstStyle/>
          <a:p>
            <a:r>
              <a:rPr lang="en-IE" dirty="0"/>
              <a:t>Your tests should be simple, clean and with as few lines of code as possible.</a:t>
            </a:r>
          </a:p>
          <a:p>
            <a:pPr lvl="1"/>
            <a:r>
              <a:rPr lang="en-IE" dirty="0"/>
              <a:t>Recall, you want your tests to run as fast as possible—why would that be the case?</a:t>
            </a:r>
          </a:p>
          <a:p>
            <a:pPr lvl="1"/>
            <a:r>
              <a:rPr lang="en-IE" dirty="0"/>
              <a:t>We want our tests to be simple to write—why?</a:t>
            </a:r>
          </a:p>
          <a:p>
            <a:r>
              <a:rPr lang="en-IE" dirty="0"/>
              <a:t>Kent Beck advises to get a failing test from red to green as quickly as possible.</a:t>
            </a:r>
          </a:p>
          <a:p>
            <a:pPr lvl="1"/>
            <a:r>
              <a:rPr lang="en-IE" dirty="0"/>
              <a:t>To do this, one approach is called </a:t>
            </a:r>
            <a:r>
              <a:rPr lang="en-IE" b="1" dirty="0"/>
              <a:t>Fake it till you make it</a:t>
            </a:r>
            <a:r>
              <a:rPr lang="en-IE" dirty="0"/>
              <a:t>.  This is where a literal/constant is used that fakes the expected value back to the unit test to make the test pass.  </a:t>
            </a:r>
            <a:r>
              <a:rPr lang="en-IE" b="1" dirty="0"/>
              <a:t>This also gives you re-assurance that the unit test works as expected</a:t>
            </a:r>
            <a:r>
              <a:rPr lang="en-IE" dirty="0"/>
              <a:t>.</a:t>
            </a:r>
          </a:p>
          <a:p>
            <a:pPr lvl="1"/>
            <a:r>
              <a:rPr lang="en-IE" dirty="0"/>
              <a:t>But that’s crazy talk isn’t it?  Well, it appears to be….however, the reason this is done is that it forces you to write more tests (at least you should).  These extra tests in effect corroborate that the SUT is working.</a:t>
            </a:r>
          </a:p>
        </p:txBody>
      </p:sp>
    </p:spTree>
    <p:extLst>
      <p:ext uri="{BB962C8B-B14F-4D97-AF65-F5344CB8AC3E}">
        <p14:creationId xmlns:p14="http://schemas.microsoft.com/office/powerpoint/2010/main" val="792587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F1B6-6BBB-4525-9FF6-FC2B1ECF76AC}"/>
              </a:ext>
            </a:extLst>
          </p:cNvPr>
          <p:cNvSpPr>
            <a:spLocks noGrp="1"/>
          </p:cNvSpPr>
          <p:nvPr>
            <p:ph type="title"/>
          </p:nvPr>
        </p:nvSpPr>
        <p:spPr/>
        <p:txBody>
          <a:bodyPr/>
          <a:lstStyle/>
          <a:p>
            <a:r>
              <a:rPr lang="en-IE" dirty="0"/>
              <a:t>TDD Tips</a:t>
            </a:r>
          </a:p>
        </p:txBody>
      </p:sp>
      <p:sp>
        <p:nvSpPr>
          <p:cNvPr id="3" name="Content Placeholder 2">
            <a:extLst>
              <a:ext uri="{FF2B5EF4-FFF2-40B4-BE49-F238E27FC236}">
                <a16:creationId xmlns:a16="http://schemas.microsoft.com/office/drawing/2014/main" id="{CC22A59E-3A87-493D-BE0C-B26D67004B41}"/>
              </a:ext>
            </a:extLst>
          </p:cNvPr>
          <p:cNvSpPr>
            <a:spLocks noGrp="1"/>
          </p:cNvSpPr>
          <p:nvPr>
            <p:ph idx="1"/>
          </p:nvPr>
        </p:nvSpPr>
        <p:spPr/>
        <p:txBody>
          <a:bodyPr/>
          <a:lstStyle/>
          <a:p>
            <a:r>
              <a:rPr lang="en-IE" dirty="0"/>
              <a:t>Kent Beck advises to get a failing test from red to green as quickly as possible.</a:t>
            </a:r>
          </a:p>
          <a:p>
            <a:pPr lvl="1"/>
            <a:r>
              <a:rPr lang="en-IE" b="1" dirty="0"/>
              <a:t>Obvious implementation</a:t>
            </a:r>
            <a:r>
              <a:rPr lang="en-IE" dirty="0"/>
              <a:t>:  this can work, but are you sure it is obvious?  Do you have the tests in place to assert against your obvious belief?  Clearly, the more experienced you are and the more run-of-the-mill the thing you are implementing, then the more attractive this option becomes.  However, if the tests fail, or you become uncertain, or you </a:t>
            </a:r>
          </a:p>
        </p:txBody>
      </p:sp>
    </p:spTree>
    <p:extLst>
      <p:ext uri="{BB962C8B-B14F-4D97-AF65-F5344CB8AC3E}">
        <p14:creationId xmlns:p14="http://schemas.microsoft.com/office/powerpoint/2010/main" val="283494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BA92-CA37-4DA9-8AD8-567E735D2685}"/>
              </a:ext>
            </a:extLst>
          </p:cNvPr>
          <p:cNvSpPr>
            <a:spLocks noGrp="1"/>
          </p:cNvSpPr>
          <p:nvPr>
            <p:ph type="title"/>
          </p:nvPr>
        </p:nvSpPr>
        <p:spPr/>
        <p:txBody>
          <a:bodyPr/>
          <a:lstStyle/>
          <a:p>
            <a:r>
              <a:rPr lang="en-IE" dirty="0"/>
              <a:t>TDD Exercises</a:t>
            </a:r>
          </a:p>
        </p:txBody>
      </p:sp>
      <p:sp>
        <p:nvSpPr>
          <p:cNvPr id="3" name="Content Placeholder 2">
            <a:extLst>
              <a:ext uri="{FF2B5EF4-FFF2-40B4-BE49-F238E27FC236}">
                <a16:creationId xmlns:a16="http://schemas.microsoft.com/office/drawing/2014/main" id="{493B423B-F978-466B-8813-EC60FA63D3FF}"/>
              </a:ext>
            </a:extLst>
          </p:cNvPr>
          <p:cNvSpPr>
            <a:spLocks noGrp="1"/>
          </p:cNvSpPr>
          <p:nvPr>
            <p:ph idx="1"/>
          </p:nvPr>
        </p:nvSpPr>
        <p:spPr/>
        <p:txBody>
          <a:bodyPr>
            <a:normAutofit/>
          </a:bodyPr>
          <a:lstStyle/>
          <a:p>
            <a:r>
              <a:rPr lang="en-IE" dirty="0"/>
              <a:t>Complete the </a:t>
            </a:r>
            <a:r>
              <a:rPr lang="en-IE" dirty="0" err="1"/>
              <a:t>TwoDVector</a:t>
            </a:r>
            <a:r>
              <a:rPr lang="en-IE" dirty="0"/>
              <a:t> for operations such as scalar multiplication, subtraction and Magnitude.  Magnitude is simply the distance from the zero vector, &lt;0, 0&gt; to the specified vector represented by a </a:t>
            </a:r>
            <a:r>
              <a:rPr lang="en-IE" dirty="0" err="1"/>
              <a:t>TwoDVector</a:t>
            </a:r>
            <a:r>
              <a:rPr lang="en-IE" dirty="0"/>
              <a:t>.</a:t>
            </a:r>
          </a:p>
          <a:p>
            <a:r>
              <a:rPr lang="en-IE" dirty="0"/>
              <a:t>Write a calculator application according to the following specification given to you:</a:t>
            </a:r>
          </a:p>
          <a:p>
            <a:pPr lvl="1"/>
            <a:r>
              <a:rPr lang="en-IE" dirty="0"/>
              <a:t>As a user I want to turn on the calculator and see the display showing 0 so that I know the calculator is ready for input.</a:t>
            </a:r>
          </a:p>
          <a:p>
            <a:pPr marL="530352" lvl="1" indent="0">
              <a:buNone/>
            </a:pPr>
            <a:r>
              <a:rPr lang="en-IE" dirty="0"/>
              <a:t>Acceptance Tests</a:t>
            </a:r>
          </a:p>
          <a:p>
            <a:pPr marL="530352" lvl="1" indent="0">
              <a:buNone/>
            </a:pPr>
            <a:endParaRPr lang="en-IE" dirty="0"/>
          </a:p>
        </p:txBody>
      </p:sp>
      <p:graphicFrame>
        <p:nvGraphicFramePr>
          <p:cNvPr id="4" name="Table 3">
            <a:extLst>
              <a:ext uri="{FF2B5EF4-FFF2-40B4-BE49-F238E27FC236}">
                <a16:creationId xmlns:a16="http://schemas.microsoft.com/office/drawing/2014/main" id="{AFBD7637-67DF-4911-A732-7D019AE98C99}"/>
              </a:ext>
            </a:extLst>
          </p:cNvPr>
          <p:cNvGraphicFramePr>
            <a:graphicFrameLocks noGrp="1"/>
          </p:cNvGraphicFramePr>
          <p:nvPr/>
        </p:nvGraphicFramePr>
        <p:xfrm>
          <a:off x="2108200" y="4869180"/>
          <a:ext cx="5418666"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05450011"/>
                    </a:ext>
                  </a:extLst>
                </a:gridCol>
                <a:gridCol w="2709333">
                  <a:extLst>
                    <a:ext uri="{9D8B030D-6E8A-4147-A177-3AD203B41FA5}">
                      <a16:colId xmlns:a16="http://schemas.microsoft.com/office/drawing/2014/main" val="1548928288"/>
                    </a:ext>
                  </a:extLst>
                </a:gridCol>
              </a:tblGrid>
              <a:tr h="370840">
                <a:tc>
                  <a:txBody>
                    <a:bodyPr/>
                    <a:lstStyle/>
                    <a:p>
                      <a:r>
                        <a:rPr lang="en-IE" dirty="0"/>
                        <a:t>Input</a:t>
                      </a:r>
                    </a:p>
                  </a:txBody>
                  <a:tcPr/>
                </a:tc>
                <a:tc>
                  <a:txBody>
                    <a:bodyPr/>
                    <a:lstStyle/>
                    <a:p>
                      <a:r>
                        <a:rPr lang="en-IE" dirty="0"/>
                        <a:t>Output</a:t>
                      </a:r>
                    </a:p>
                  </a:txBody>
                  <a:tcPr/>
                </a:tc>
                <a:extLst>
                  <a:ext uri="{0D108BD9-81ED-4DB2-BD59-A6C34878D82A}">
                    <a16:rowId xmlns:a16="http://schemas.microsoft.com/office/drawing/2014/main" val="3126368673"/>
                  </a:ext>
                </a:extLst>
              </a:tr>
              <a:tr h="370840">
                <a:tc>
                  <a:txBody>
                    <a:bodyPr/>
                    <a:lstStyle/>
                    <a:p>
                      <a:r>
                        <a:rPr lang="en-IE" dirty="0"/>
                        <a:t>Nil</a:t>
                      </a:r>
                    </a:p>
                  </a:txBody>
                  <a:tcPr/>
                </a:tc>
                <a:tc>
                  <a:txBody>
                    <a:bodyPr/>
                    <a:lstStyle/>
                    <a:p>
                      <a:r>
                        <a:rPr lang="en-IE" dirty="0"/>
                        <a:t>0</a:t>
                      </a:r>
                    </a:p>
                  </a:txBody>
                  <a:tcPr/>
                </a:tc>
                <a:extLst>
                  <a:ext uri="{0D108BD9-81ED-4DB2-BD59-A6C34878D82A}">
                    <a16:rowId xmlns:a16="http://schemas.microsoft.com/office/drawing/2014/main" val="3664046098"/>
                  </a:ext>
                </a:extLst>
              </a:tr>
              <a:tr h="370840">
                <a:tc>
                  <a:txBody>
                    <a:bodyPr/>
                    <a:lstStyle/>
                    <a:p>
                      <a:endParaRPr lang="en-IE" dirty="0"/>
                    </a:p>
                  </a:txBody>
                  <a:tcPr/>
                </a:tc>
                <a:tc>
                  <a:txBody>
                    <a:bodyPr/>
                    <a:lstStyle/>
                    <a:p>
                      <a:endParaRPr lang="en-IE" dirty="0"/>
                    </a:p>
                  </a:txBody>
                  <a:tcPr/>
                </a:tc>
                <a:extLst>
                  <a:ext uri="{0D108BD9-81ED-4DB2-BD59-A6C34878D82A}">
                    <a16:rowId xmlns:a16="http://schemas.microsoft.com/office/drawing/2014/main" val="99330285"/>
                  </a:ext>
                </a:extLst>
              </a:tr>
            </a:tbl>
          </a:graphicData>
        </a:graphic>
      </p:graphicFrame>
    </p:spTree>
    <p:extLst>
      <p:ext uri="{BB962C8B-B14F-4D97-AF65-F5344CB8AC3E}">
        <p14:creationId xmlns:p14="http://schemas.microsoft.com/office/powerpoint/2010/main" val="242542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EBE0-94EE-4119-9B5D-954F2359BEB1}"/>
              </a:ext>
            </a:extLst>
          </p:cNvPr>
          <p:cNvSpPr>
            <a:spLocks noGrp="1"/>
          </p:cNvSpPr>
          <p:nvPr>
            <p:ph type="title"/>
          </p:nvPr>
        </p:nvSpPr>
        <p:spPr/>
        <p:txBody>
          <a:bodyPr/>
          <a:lstStyle/>
          <a:p>
            <a:r>
              <a:rPr lang="en-IE" dirty="0"/>
              <a:t>TDD Exercises</a:t>
            </a:r>
          </a:p>
        </p:txBody>
      </p:sp>
      <p:sp>
        <p:nvSpPr>
          <p:cNvPr id="3" name="Content Placeholder 2">
            <a:extLst>
              <a:ext uri="{FF2B5EF4-FFF2-40B4-BE49-F238E27FC236}">
                <a16:creationId xmlns:a16="http://schemas.microsoft.com/office/drawing/2014/main" id="{CA668CCF-D967-40A9-9D94-B21584F245B9}"/>
              </a:ext>
            </a:extLst>
          </p:cNvPr>
          <p:cNvSpPr>
            <a:spLocks noGrp="1"/>
          </p:cNvSpPr>
          <p:nvPr>
            <p:ph idx="1"/>
          </p:nvPr>
        </p:nvSpPr>
        <p:spPr>
          <a:xfrm>
            <a:off x="1371600" y="1540039"/>
            <a:ext cx="9601200" cy="4993105"/>
          </a:xfrm>
        </p:spPr>
        <p:txBody>
          <a:bodyPr>
            <a:normAutofit/>
          </a:bodyPr>
          <a:lstStyle/>
          <a:p>
            <a:pPr lvl="1"/>
            <a:r>
              <a:rPr lang="en-IE" dirty="0"/>
              <a:t>As a user I want to input numeric values into the calculator with each digit appearing as each key is pressed so that I can see the digits being entered.</a:t>
            </a:r>
          </a:p>
          <a:p>
            <a:pPr marL="530352" lvl="1" indent="0">
              <a:buNone/>
            </a:pPr>
            <a:endParaRPr lang="en-IE" dirty="0"/>
          </a:p>
          <a:p>
            <a:pPr lvl="1"/>
            <a:endParaRPr lang="en-IE" dirty="0"/>
          </a:p>
          <a:p>
            <a:pPr lvl="1"/>
            <a:endParaRPr lang="en-IE" dirty="0"/>
          </a:p>
          <a:p>
            <a:pPr lvl="1"/>
            <a:endParaRPr lang="en-IE" dirty="0"/>
          </a:p>
          <a:p>
            <a:pPr marL="530352" lvl="1" indent="0">
              <a:buNone/>
            </a:pPr>
            <a:endParaRPr lang="en-IE" dirty="0"/>
          </a:p>
          <a:p>
            <a:pPr lvl="1"/>
            <a:endParaRPr lang="en-IE" dirty="0"/>
          </a:p>
          <a:p>
            <a:pPr lvl="1"/>
            <a:endParaRPr lang="en-IE" dirty="0"/>
          </a:p>
          <a:p>
            <a:pPr lvl="1"/>
            <a:endParaRPr lang="en-IE" dirty="0"/>
          </a:p>
          <a:p>
            <a:pPr lvl="1"/>
            <a:r>
              <a:rPr lang="en-IE" dirty="0"/>
              <a:t>As a user I want to be able to select mathematical operators to apply to the numeric values I’ve entered so that I can do calculations.</a:t>
            </a:r>
          </a:p>
          <a:p>
            <a:pPr lvl="1"/>
            <a:endParaRPr lang="en-IE" dirty="0"/>
          </a:p>
        </p:txBody>
      </p:sp>
      <p:graphicFrame>
        <p:nvGraphicFramePr>
          <p:cNvPr id="4" name="Table 3">
            <a:extLst>
              <a:ext uri="{FF2B5EF4-FFF2-40B4-BE49-F238E27FC236}">
                <a16:creationId xmlns:a16="http://schemas.microsoft.com/office/drawing/2014/main" id="{FC47EBD0-C057-484A-9223-793492DC9936}"/>
              </a:ext>
            </a:extLst>
          </p:cNvPr>
          <p:cNvGraphicFramePr>
            <a:graphicFrameLocks noGrp="1"/>
          </p:cNvGraphicFramePr>
          <p:nvPr/>
        </p:nvGraphicFramePr>
        <p:xfrm>
          <a:off x="2252580" y="2211564"/>
          <a:ext cx="8127999" cy="3037840"/>
        </p:xfrm>
        <a:graphic>
          <a:graphicData uri="http://schemas.openxmlformats.org/drawingml/2006/table">
            <a:tbl>
              <a:tblPr firstRow="1" bandRow="1">
                <a:tableStyleId>{5C22544A-7EE6-4342-B048-85BDC9FD1C3A}</a:tableStyleId>
              </a:tblPr>
              <a:tblGrid>
                <a:gridCol w="2054726">
                  <a:extLst>
                    <a:ext uri="{9D8B030D-6E8A-4147-A177-3AD203B41FA5}">
                      <a16:colId xmlns:a16="http://schemas.microsoft.com/office/drawing/2014/main" val="2272686061"/>
                    </a:ext>
                  </a:extLst>
                </a:gridCol>
                <a:gridCol w="1130968">
                  <a:extLst>
                    <a:ext uri="{9D8B030D-6E8A-4147-A177-3AD203B41FA5}">
                      <a16:colId xmlns:a16="http://schemas.microsoft.com/office/drawing/2014/main" val="2137382446"/>
                    </a:ext>
                  </a:extLst>
                </a:gridCol>
                <a:gridCol w="4942305">
                  <a:extLst>
                    <a:ext uri="{9D8B030D-6E8A-4147-A177-3AD203B41FA5}">
                      <a16:colId xmlns:a16="http://schemas.microsoft.com/office/drawing/2014/main" val="3157360599"/>
                    </a:ext>
                  </a:extLst>
                </a:gridCol>
              </a:tblGrid>
              <a:tr h="370840">
                <a:tc>
                  <a:txBody>
                    <a:bodyPr/>
                    <a:lstStyle/>
                    <a:p>
                      <a:r>
                        <a:rPr lang="en-IE" dirty="0"/>
                        <a:t>Input</a:t>
                      </a:r>
                    </a:p>
                  </a:txBody>
                  <a:tcPr/>
                </a:tc>
                <a:tc>
                  <a:txBody>
                    <a:bodyPr/>
                    <a:lstStyle/>
                    <a:p>
                      <a:r>
                        <a:rPr lang="en-IE" dirty="0"/>
                        <a:t>Output</a:t>
                      </a:r>
                    </a:p>
                  </a:txBody>
                  <a:tcPr/>
                </a:tc>
                <a:tc>
                  <a:txBody>
                    <a:bodyPr/>
                    <a:lstStyle/>
                    <a:p>
                      <a:r>
                        <a:rPr lang="en-IE" dirty="0"/>
                        <a:t>Notes</a:t>
                      </a:r>
                    </a:p>
                  </a:txBody>
                  <a:tcPr/>
                </a:tc>
                <a:extLst>
                  <a:ext uri="{0D108BD9-81ED-4DB2-BD59-A6C34878D82A}">
                    <a16:rowId xmlns:a16="http://schemas.microsoft.com/office/drawing/2014/main" val="662956733"/>
                  </a:ext>
                </a:extLst>
              </a:tr>
              <a:tr h="370840">
                <a:tc>
                  <a:txBody>
                    <a:bodyPr/>
                    <a:lstStyle/>
                    <a:p>
                      <a:r>
                        <a:rPr lang="en-IE" dirty="0"/>
                        <a:t>1</a:t>
                      </a:r>
                      <a:r>
                        <a:rPr lang="en-IE" dirty="0">
                          <a:sym typeface="Wingdings" panose="05000000000000000000" pitchFamily="2" charset="2"/>
                        </a:rPr>
                        <a:t>259</a:t>
                      </a:r>
                      <a:endParaRPr lang="en-IE" dirty="0"/>
                    </a:p>
                  </a:txBody>
                  <a:tcPr/>
                </a:tc>
                <a:tc>
                  <a:txBody>
                    <a:bodyPr/>
                    <a:lstStyle/>
                    <a:p>
                      <a:r>
                        <a:rPr lang="en-IE" dirty="0"/>
                        <a:t>1259</a:t>
                      </a:r>
                    </a:p>
                  </a:txBody>
                  <a:tcPr/>
                </a:tc>
                <a:tc>
                  <a:txBody>
                    <a:bodyPr/>
                    <a:lstStyle/>
                    <a:p>
                      <a:r>
                        <a:rPr lang="en-IE" dirty="0"/>
                        <a:t>Digits displayed in order</a:t>
                      </a:r>
                    </a:p>
                  </a:txBody>
                  <a:tcPr/>
                </a:tc>
                <a:extLst>
                  <a:ext uri="{0D108BD9-81ED-4DB2-BD59-A6C34878D82A}">
                    <a16:rowId xmlns:a16="http://schemas.microsoft.com/office/drawing/2014/main" val="3952532051"/>
                  </a:ext>
                </a:extLst>
              </a:tr>
              <a:tr h="370840">
                <a:tc>
                  <a:txBody>
                    <a:bodyPr/>
                    <a:lstStyle/>
                    <a:p>
                      <a:r>
                        <a:rPr lang="en-IE" dirty="0"/>
                        <a:t>#</a:t>
                      </a:r>
                    </a:p>
                  </a:txBody>
                  <a:tcPr/>
                </a:tc>
                <a:tc>
                  <a:txBody>
                    <a:bodyPr/>
                    <a:lstStyle/>
                    <a:p>
                      <a:r>
                        <a:rPr lang="en-IE" dirty="0"/>
                        <a:t>0</a:t>
                      </a:r>
                    </a:p>
                  </a:txBody>
                  <a:tcPr/>
                </a:tc>
                <a:tc>
                  <a:txBody>
                    <a:bodyPr/>
                    <a:lstStyle/>
                    <a:p>
                      <a:r>
                        <a:rPr lang="en-IE" dirty="0"/>
                        <a:t>Clears what’s on screen</a:t>
                      </a:r>
                    </a:p>
                  </a:txBody>
                  <a:tcPr/>
                </a:tc>
                <a:extLst>
                  <a:ext uri="{0D108BD9-81ED-4DB2-BD59-A6C34878D82A}">
                    <a16:rowId xmlns:a16="http://schemas.microsoft.com/office/drawing/2014/main" val="1751701316"/>
                  </a:ext>
                </a:extLst>
              </a:tr>
              <a:tr h="370840">
                <a:tc>
                  <a:txBody>
                    <a:bodyPr/>
                    <a:lstStyle/>
                    <a:p>
                      <a:r>
                        <a:rPr lang="en-IE" dirty="0"/>
                        <a:t>0</a:t>
                      </a:r>
                      <a:r>
                        <a:rPr lang="en-IE" dirty="0">
                          <a:sym typeface="Wingdings" panose="05000000000000000000" pitchFamily="2" charset="2"/>
                        </a:rPr>
                        <a:t>00etc</a:t>
                      </a:r>
                      <a:endParaRPr lang="en-IE" dirty="0"/>
                    </a:p>
                  </a:txBody>
                  <a:tcPr/>
                </a:tc>
                <a:tc>
                  <a:txBody>
                    <a:bodyPr/>
                    <a:lstStyle/>
                    <a:p>
                      <a:r>
                        <a:rPr lang="en-IE" dirty="0"/>
                        <a:t>0</a:t>
                      </a:r>
                    </a:p>
                  </a:txBody>
                  <a:tcPr/>
                </a:tc>
                <a:tc>
                  <a:txBody>
                    <a:bodyPr/>
                    <a:lstStyle/>
                    <a:p>
                      <a:r>
                        <a:rPr lang="en-IE" dirty="0"/>
                        <a:t>This is an exception to the first test</a:t>
                      </a:r>
                    </a:p>
                  </a:txBody>
                  <a:tcPr/>
                </a:tc>
                <a:extLst>
                  <a:ext uri="{0D108BD9-81ED-4DB2-BD59-A6C34878D82A}">
                    <a16:rowId xmlns:a16="http://schemas.microsoft.com/office/drawing/2014/main" val="3902677234"/>
                  </a:ext>
                </a:extLst>
              </a:tr>
              <a:tr h="370840">
                <a:tc>
                  <a:txBody>
                    <a:bodyPr/>
                    <a:lstStyle/>
                    <a:p>
                      <a:r>
                        <a:rPr lang="en-IE" dirty="0"/>
                        <a:t>+</a:t>
                      </a:r>
                      <a:r>
                        <a:rPr lang="en-IE" dirty="0">
                          <a:sym typeface="Wingdings" panose="05000000000000000000" pitchFamily="2" charset="2"/>
                        </a:rPr>
                        <a:t>+ (or any multiple combo of operators)</a:t>
                      </a:r>
                      <a:endParaRPr lang="en-IE" dirty="0"/>
                    </a:p>
                  </a:txBody>
                  <a:tcPr/>
                </a:tc>
                <a:tc>
                  <a:txBody>
                    <a:bodyPr/>
                    <a:lstStyle/>
                    <a:p>
                      <a:r>
                        <a:rPr lang="en-IE" dirty="0"/>
                        <a:t>Nil</a:t>
                      </a:r>
                    </a:p>
                  </a:txBody>
                  <a:tcPr/>
                </a:tc>
                <a:tc>
                  <a:txBody>
                    <a:bodyPr/>
                    <a:lstStyle/>
                    <a:p>
                      <a:r>
                        <a:rPr lang="en-IE" dirty="0"/>
                        <a:t>Only the first operator is retained, except when a numeric value has been entered (here a negative key makes the value negative)</a:t>
                      </a:r>
                    </a:p>
                  </a:txBody>
                  <a:tcPr/>
                </a:tc>
                <a:extLst>
                  <a:ext uri="{0D108BD9-81ED-4DB2-BD59-A6C34878D82A}">
                    <a16:rowId xmlns:a16="http://schemas.microsoft.com/office/drawing/2014/main" val="776125066"/>
                  </a:ext>
                </a:extLst>
              </a:tr>
              <a:tr h="370840">
                <a:tc>
                  <a:txBody>
                    <a:bodyPr/>
                    <a:lstStyle/>
                    <a:p>
                      <a:r>
                        <a:rPr lang="en-IE" dirty="0"/>
                        <a:t>.</a:t>
                      </a:r>
                      <a:r>
                        <a:rPr lang="en-IE" dirty="0">
                          <a:sym typeface="Wingdings" panose="05000000000000000000" pitchFamily="2" charset="2"/>
                        </a:rPr>
                        <a:t>..</a:t>
                      </a:r>
                      <a:endParaRPr lang="en-IE" dirty="0"/>
                    </a:p>
                  </a:txBody>
                  <a:tcPr/>
                </a:tc>
                <a:tc>
                  <a:txBody>
                    <a:bodyPr/>
                    <a:lstStyle/>
                    <a:p>
                      <a:r>
                        <a:rPr lang="en-IE" dirty="0"/>
                        <a:t>.</a:t>
                      </a:r>
                    </a:p>
                  </a:txBody>
                  <a:tcPr/>
                </a:tc>
                <a:tc>
                  <a:txBody>
                    <a:bodyPr/>
                    <a:lstStyle/>
                    <a:p>
                      <a:r>
                        <a:rPr lang="en-IE" dirty="0"/>
                        <a:t>Only the first . Is processed, the others are ignored.</a:t>
                      </a:r>
                    </a:p>
                  </a:txBody>
                  <a:tcPr/>
                </a:tc>
                <a:extLst>
                  <a:ext uri="{0D108BD9-81ED-4DB2-BD59-A6C34878D82A}">
                    <a16:rowId xmlns:a16="http://schemas.microsoft.com/office/drawing/2014/main" val="1435888685"/>
                  </a:ext>
                </a:extLst>
              </a:tr>
            </a:tbl>
          </a:graphicData>
        </a:graphic>
      </p:graphicFrame>
    </p:spTree>
    <p:extLst>
      <p:ext uri="{BB962C8B-B14F-4D97-AF65-F5344CB8AC3E}">
        <p14:creationId xmlns:p14="http://schemas.microsoft.com/office/powerpoint/2010/main" val="2780808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AAF8-D699-4C8A-8C0F-250A2000B462}"/>
              </a:ext>
            </a:extLst>
          </p:cNvPr>
          <p:cNvSpPr>
            <a:spLocks noGrp="1"/>
          </p:cNvSpPr>
          <p:nvPr>
            <p:ph type="title"/>
          </p:nvPr>
        </p:nvSpPr>
        <p:spPr/>
        <p:txBody>
          <a:bodyPr/>
          <a:lstStyle/>
          <a:p>
            <a:r>
              <a:rPr lang="en-IE" dirty="0"/>
              <a:t>TDD Exercises</a:t>
            </a:r>
          </a:p>
        </p:txBody>
      </p:sp>
      <p:sp>
        <p:nvSpPr>
          <p:cNvPr id="3" name="Content Placeholder 2">
            <a:extLst>
              <a:ext uri="{FF2B5EF4-FFF2-40B4-BE49-F238E27FC236}">
                <a16:creationId xmlns:a16="http://schemas.microsoft.com/office/drawing/2014/main" id="{F96850E8-0C11-4299-AD1C-5FA413FB631B}"/>
              </a:ext>
            </a:extLst>
          </p:cNvPr>
          <p:cNvSpPr>
            <a:spLocks noGrp="1"/>
          </p:cNvSpPr>
          <p:nvPr>
            <p:ph idx="1"/>
          </p:nvPr>
        </p:nvSpPr>
        <p:spPr>
          <a:xfrm>
            <a:off x="1371600" y="1672389"/>
            <a:ext cx="9601200" cy="4195011"/>
          </a:xfrm>
        </p:spPr>
        <p:txBody>
          <a:bodyPr/>
          <a:lstStyle/>
          <a:p>
            <a:pPr lvl="1"/>
            <a:r>
              <a:rPr lang="en-IE" dirty="0"/>
              <a:t>As a calculator I can only accept up to 8 numeric values of input so that overflow/underflow cannot occur.</a:t>
            </a:r>
          </a:p>
          <a:p>
            <a:pPr marL="530352" lvl="1" indent="0">
              <a:buNone/>
            </a:pPr>
            <a:endParaRPr lang="en-IE" dirty="0"/>
          </a:p>
          <a:p>
            <a:pPr marL="530352" lvl="1" indent="0">
              <a:buNone/>
            </a:pPr>
            <a:endParaRPr lang="en-IE" dirty="0"/>
          </a:p>
          <a:p>
            <a:pPr lvl="1"/>
            <a:endParaRPr lang="en-IE" dirty="0"/>
          </a:p>
          <a:p>
            <a:pPr lvl="1"/>
            <a:endParaRPr lang="en-IE" dirty="0"/>
          </a:p>
          <a:p>
            <a:pPr lvl="1"/>
            <a:endParaRPr lang="en-IE" dirty="0"/>
          </a:p>
        </p:txBody>
      </p:sp>
      <p:graphicFrame>
        <p:nvGraphicFramePr>
          <p:cNvPr id="4" name="Table 3">
            <a:extLst>
              <a:ext uri="{FF2B5EF4-FFF2-40B4-BE49-F238E27FC236}">
                <a16:creationId xmlns:a16="http://schemas.microsoft.com/office/drawing/2014/main" id="{1D5854A9-B6F5-41F9-AC5E-0DA669C99D3A}"/>
              </a:ext>
            </a:extLst>
          </p:cNvPr>
          <p:cNvGraphicFramePr>
            <a:graphicFrameLocks noGrp="1"/>
          </p:cNvGraphicFramePr>
          <p:nvPr/>
        </p:nvGraphicFramePr>
        <p:xfrm>
          <a:off x="2108200" y="2402438"/>
          <a:ext cx="9141326" cy="4124960"/>
        </p:xfrm>
        <a:graphic>
          <a:graphicData uri="http://schemas.openxmlformats.org/drawingml/2006/table">
            <a:tbl>
              <a:tblPr firstRow="1" bandRow="1">
                <a:tableStyleId>{5C22544A-7EE6-4342-B048-85BDC9FD1C3A}</a:tableStyleId>
              </a:tblPr>
              <a:tblGrid>
                <a:gridCol w="2310891">
                  <a:extLst>
                    <a:ext uri="{9D8B030D-6E8A-4147-A177-3AD203B41FA5}">
                      <a16:colId xmlns:a16="http://schemas.microsoft.com/office/drawing/2014/main" val="2418139106"/>
                    </a:ext>
                  </a:extLst>
                </a:gridCol>
                <a:gridCol w="1447878">
                  <a:extLst>
                    <a:ext uri="{9D8B030D-6E8A-4147-A177-3AD203B41FA5}">
                      <a16:colId xmlns:a16="http://schemas.microsoft.com/office/drawing/2014/main" val="4124067833"/>
                    </a:ext>
                  </a:extLst>
                </a:gridCol>
                <a:gridCol w="5382557">
                  <a:extLst>
                    <a:ext uri="{9D8B030D-6E8A-4147-A177-3AD203B41FA5}">
                      <a16:colId xmlns:a16="http://schemas.microsoft.com/office/drawing/2014/main" val="1259839797"/>
                    </a:ext>
                  </a:extLst>
                </a:gridCol>
              </a:tblGrid>
              <a:tr h="370840">
                <a:tc>
                  <a:txBody>
                    <a:bodyPr/>
                    <a:lstStyle/>
                    <a:p>
                      <a:r>
                        <a:rPr lang="en-IE" dirty="0"/>
                        <a:t>Input</a:t>
                      </a:r>
                    </a:p>
                  </a:txBody>
                  <a:tcPr/>
                </a:tc>
                <a:tc>
                  <a:txBody>
                    <a:bodyPr/>
                    <a:lstStyle/>
                    <a:p>
                      <a:r>
                        <a:rPr lang="en-IE" dirty="0"/>
                        <a:t>Output</a:t>
                      </a:r>
                    </a:p>
                  </a:txBody>
                  <a:tcPr/>
                </a:tc>
                <a:tc>
                  <a:txBody>
                    <a:bodyPr/>
                    <a:lstStyle/>
                    <a:p>
                      <a:r>
                        <a:rPr lang="en-IE" dirty="0"/>
                        <a:t>Notes</a:t>
                      </a:r>
                    </a:p>
                  </a:txBody>
                  <a:tcPr/>
                </a:tc>
                <a:extLst>
                  <a:ext uri="{0D108BD9-81ED-4DB2-BD59-A6C34878D82A}">
                    <a16:rowId xmlns:a16="http://schemas.microsoft.com/office/drawing/2014/main" val="4009818553"/>
                  </a:ext>
                </a:extLst>
              </a:tr>
              <a:tr h="370840">
                <a:tc>
                  <a:txBody>
                    <a:bodyPr/>
                    <a:lstStyle/>
                    <a:p>
                      <a:r>
                        <a:rPr lang="en-IE" dirty="0"/>
                        <a:t>0</a:t>
                      </a:r>
                      <a:r>
                        <a:rPr lang="en-IE" dirty="0">
                          <a:sym typeface="Wingdings" panose="05000000000000000000" pitchFamily="2" charset="2"/>
                        </a:rPr>
                        <a:t>12345678</a:t>
                      </a:r>
                      <a:endParaRPr lang="en-IE" dirty="0"/>
                    </a:p>
                  </a:txBody>
                  <a:tcPr/>
                </a:tc>
                <a:tc>
                  <a:txBody>
                    <a:bodyPr/>
                    <a:lstStyle/>
                    <a:p>
                      <a:r>
                        <a:rPr lang="en-IE" dirty="0"/>
                        <a:t>12345678</a:t>
                      </a:r>
                    </a:p>
                  </a:txBody>
                  <a:tcPr/>
                </a:tc>
                <a:tc>
                  <a:txBody>
                    <a:bodyPr/>
                    <a:lstStyle/>
                    <a:p>
                      <a:r>
                        <a:rPr lang="en-IE" dirty="0"/>
                        <a:t>Digits displayed in order.  Any subsequent digits are ignored.</a:t>
                      </a:r>
                    </a:p>
                  </a:txBody>
                  <a:tcPr/>
                </a:tc>
                <a:extLst>
                  <a:ext uri="{0D108BD9-81ED-4DB2-BD59-A6C34878D82A}">
                    <a16:rowId xmlns:a16="http://schemas.microsoft.com/office/drawing/2014/main" val="2057709460"/>
                  </a:ext>
                </a:extLst>
              </a:tr>
              <a:tr h="370840">
                <a:tc>
                  <a:txBody>
                    <a:bodyPr/>
                    <a:lstStyle/>
                    <a:p>
                      <a:r>
                        <a:rPr lang="en-IE" dirty="0">
                          <a:sym typeface="Wingdings" panose="05000000000000000000" pitchFamily="2" charset="2"/>
                        </a:rPr>
                        <a:t>1234567890</a:t>
                      </a:r>
                      <a:endParaRPr lang="en-IE" dirty="0"/>
                    </a:p>
                  </a:txBody>
                  <a:tcPr/>
                </a:tc>
                <a:tc>
                  <a:txBody>
                    <a:bodyPr/>
                    <a:lstStyle/>
                    <a:p>
                      <a:r>
                        <a:rPr lang="en-IE" dirty="0"/>
                        <a:t>12345678</a:t>
                      </a:r>
                    </a:p>
                  </a:txBody>
                  <a:tcPr/>
                </a:tc>
                <a:tc>
                  <a:txBody>
                    <a:bodyPr/>
                    <a:lstStyle/>
                    <a:p>
                      <a:r>
                        <a:rPr lang="en-IE" dirty="0"/>
                        <a:t>Digits displayed in order. Digits beyond the 8</a:t>
                      </a:r>
                      <a:r>
                        <a:rPr lang="en-IE" baseline="30000" dirty="0"/>
                        <a:t>th</a:t>
                      </a:r>
                      <a:r>
                        <a:rPr lang="en-IE" dirty="0"/>
                        <a:t> one are ignored.</a:t>
                      </a:r>
                    </a:p>
                  </a:txBody>
                  <a:tcPr/>
                </a:tc>
                <a:extLst>
                  <a:ext uri="{0D108BD9-81ED-4DB2-BD59-A6C34878D82A}">
                    <a16:rowId xmlns:a16="http://schemas.microsoft.com/office/drawing/2014/main" val="251639066"/>
                  </a:ext>
                </a:extLst>
              </a:tr>
              <a:tr h="370840">
                <a:tc>
                  <a:txBody>
                    <a:bodyPr/>
                    <a:lstStyle/>
                    <a:p>
                      <a:r>
                        <a:rPr lang="en-IE" dirty="0"/>
                        <a:t>0</a:t>
                      </a:r>
                      <a:r>
                        <a:rPr lang="en-IE" dirty="0">
                          <a:sym typeface="Wingdings" panose="05000000000000000000" pitchFamily="2" charset="2"/>
                        </a:rPr>
                        <a:t>.12345678  OR</a:t>
                      </a: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sym typeface="Wingdings" panose="05000000000000000000" pitchFamily="2" charset="2"/>
                        </a:rPr>
                        <a:t>.12345678</a:t>
                      </a:r>
                      <a:endParaRPr lang="en-IE" dirty="0"/>
                    </a:p>
                  </a:txBody>
                  <a:tcPr/>
                </a:tc>
                <a:tc>
                  <a:txBody>
                    <a:bodyPr/>
                    <a:lstStyle/>
                    <a:p>
                      <a:r>
                        <a:rPr lang="en-IE" dirty="0"/>
                        <a:t>0.12345678</a:t>
                      </a:r>
                    </a:p>
                  </a:txBody>
                  <a:tcPr/>
                </a:tc>
                <a:tc>
                  <a:txBody>
                    <a:bodyPr/>
                    <a:lstStyle/>
                    <a:p>
                      <a:r>
                        <a:rPr lang="en-IE" dirty="0"/>
                        <a:t>Digits displayed in order.  Second example the leading 0 is added by the calculator. Any subsequent digits are ignored.</a:t>
                      </a:r>
                    </a:p>
                  </a:txBody>
                  <a:tcPr/>
                </a:tc>
                <a:extLst>
                  <a:ext uri="{0D108BD9-81ED-4DB2-BD59-A6C34878D82A}">
                    <a16:rowId xmlns:a16="http://schemas.microsoft.com/office/drawing/2014/main" val="874476441"/>
                  </a:ext>
                </a:extLst>
              </a:tr>
              <a:tr h="370840">
                <a:tc>
                  <a:txBody>
                    <a:bodyPr/>
                    <a:lstStyle/>
                    <a:p>
                      <a:r>
                        <a:rPr lang="en-IE" dirty="0"/>
                        <a:t>+</a:t>
                      </a:r>
                      <a:r>
                        <a:rPr lang="en-IE" dirty="0">
                          <a:sym typeface="Wingdings" panose="05000000000000000000" pitchFamily="2" charset="2"/>
                        </a:rPr>
                        <a:t>+ (or any multiple combo of operators)</a:t>
                      </a:r>
                      <a:endParaRPr lang="en-IE" dirty="0"/>
                    </a:p>
                  </a:txBody>
                  <a:tcPr/>
                </a:tc>
                <a:tc>
                  <a:txBody>
                    <a:bodyPr/>
                    <a:lstStyle/>
                    <a:p>
                      <a:r>
                        <a:rPr lang="en-IE" dirty="0"/>
                        <a:t>Nil</a:t>
                      </a:r>
                    </a:p>
                  </a:txBody>
                  <a:tcPr/>
                </a:tc>
                <a:tc>
                  <a:txBody>
                    <a:bodyPr/>
                    <a:lstStyle/>
                    <a:p>
                      <a:r>
                        <a:rPr lang="en-IE" dirty="0"/>
                        <a:t>Only the first operator is retained, except when a numeric value has been entered (here a negative key makes the value negative)</a:t>
                      </a:r>
                    </a:p>
                  </a:txBody>
                  <a:tcPr/>
                </a:tc>
                <a:extLst>
                  <a:ext uri="{0D108BD9-81ED-4DB2-BD59-A6C34878D82A}">
                    <a16:rowId xmlns:a16="http://schemas.microsoft.com/office/drawing/2014/main" val="1456713907"/>
                  </a:ext>
                </a:extLst>
              </a:tr>
              <a:tr h="370840">
                <a:tc>
                  <a:txBody>
                    <a:bodyPr/>
                    <a:lstStyle/>
                    <a:p>
                      <a:r>
                        <a:rPr lang="en-IE" dirty="0"/>
                        <a:t>.</a:t>
                      </a:r>
                      <a:r>
                        <a:rPr lang="en-IE" dirty="0">
                          <a:sym typeface="Wingdings" panose="05000000000000000000" pitchFamily="2" charset="2"/>
                        </a:rPr>
                        <a:t>..</a:t>
                      </a:r>
                      <a:endParaRPr lang="en-IE" dirty="0"/>
                    </a:p>
                  </a:txBody>
                  <a:tcPr/>
                </a:tc>
                <a:tc>
                  <a:txBody>
                    <a:bodyPr/>
                    <a:lstStyle/>
                    <a:p>
                      <a:r>
                        <a:rPr lang="en-IE" dirty="0"/>
                        <a:t>.</a:t>
                      </a:r>
                    </a:p>
                  </a:txBody>
                  <a:tcPr/>
                </a:tc>
                <a:tc>
                  <a:txBody>
                    <a:bodyPr/>
                    <a:lstStyle/>
                    <a:p>
                      <a:r>
                        <a:rPr lang="en-IE" dirty="0"/>
                        <a:t>Only the first . is processed, the others are ignored.</a:t>
                      </a:r>
                    </a:p>
                  </a:txBody>
                  <a:tcPr/>
                </a:tc>
                <a:extLst>
                  <a:ext uri="{0D108BD9-81ED-4DB2-BD59-A6C34878D82A}">
                    <a16:rowId xmlns:a16="http://schemas.microsoft.com/office/drawing/2014/main" val="3790886661"/>
                  </a:ext>
                </a:extLst>
              </a:tr>
            </a:tbl>
          </a:graphicData>
        </a:graphic>
      </p:graphicFrame>
    </p:spTree>
    <p:extLst>
      <p:ext uri="{BB962C8B-B14F-4D97-AF65-F5344CB8AC3E}">
        <p14:creationId xmlns:p14="http://schemas.microsoft.com/office/powerpoint/2010/main" val="3559284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3ED4-8F15-48B7-95EE-2B925103C4EC}"/>
              </a:ext>
            </a:extLst>
          </p:cNvPr>
          <p:cNvSpPr>
            <a:spLocks noGrp="1"/>
          </p:cNvSpPr>
          <p:nvPr>
            <p:ph type="title"/>
          </p:nvPr>
        </p:nvSpPr>
        <p:spPr/>
        <p:txBody>
          <a:bodyPr/>
          <a:lstStyle/>
          <a:p>
            <a:r>
              <a:rPr lang="en-IE" dirty="0"/>
              <a:t>TDD Exercises</a:t>
            </a:r>
          </a:p>
        </p:txBody>
      </p:sp>
      <p:sp>
        <p:nvSpPr>
          <p:cNvPr id="3" name="Content Placeholder 2">
            <a:extLst>
              <a:ext uri="{FF2B5EF4-FFF2-40B4-BE49-F238E27FC236}">
                <a16:creationId xmlns:a16="http://schemas.microsoft.com/office/drawing/2014/main" id="{89EAB9A8-22CC-4A67-B4AB-C7699F052B1C}"/>
              </a:ext>
            </a:extLst>
          </p:cNvPr>
          <p:cNvSpPr>
            <a:spLocks noGrp="1"/>
          </p:cNvSpPr>
          <p:nvPr>
            <p:ph idx="1"/>
          </p:nvPr>
        </p:nvSpPr>
        <p:spPr>
          <a:xfrm>
            <a:off x="1371600" y="2285999"/>
            <a:ext cx="9601200" cy="3982453"/>
          </a:xfrm>
        </p:spPr>
        <p:txBody>
          <a:bodyPr>
            <a:normAutofit/>
          </a:bodyPr>
          <a:lstStyle/>
          <a:p>
            <a:pPr lvl="1"/>
            <a:r>
              <a:rPr lang="en-IE" dirty="0"/>
              <a:t>As a calculator when the = key is pressed I will evaluate the expression entered so that I can display the results.</a:t>
            </a:r>
          </a:p>
          <a:p>
            <a:pPr marL="530352" lvl="1" indent="0">
              <a:buNone/>
            </a:pPr>
            <a:endParaRPr lang="en-IE" dirty="0"/>
          </a:p>
          <a:p>
            <a:pPr marL="530352" lvl="1" indent="0">
              <a:buNone/>
            </a:pPr>
            <a:endParaRPr lang="en-IE" dirty="0"/>
          </a:p>
          <a:p>
            <a:pPr marL="530352" lvl="1" indent="0">
              <a:buNone/>
            </a:pPr>
            <a:endParaRPr lang="en-IE" dirty="0"/>
          </a:p>
          <a:p>
            <a:pPr marL="530352" lvl="1" indent="0">
              <a:buNone/>
            </a:pPr>
            <a:endParaRPr lang="en-IE" dirty="0"/>
          </a:p>
          <a:p>
            <a:pPr marL="530352" lvl="1" indent="0">
              <a:buNone/>
            </a:pPr>
            <a:endParaRPr lang="en-IE" dirty="0"/>
          </a:p>
          <a:p>
            <a:pPr marL="530352" lvl="1" indent="0">
              <a:buNone/>
            </a:pPr>
            <a:endParaRPr lang="en-IE" dirty="0"/>
          </a:p>
          <a:p>
            <a:pPr marL="530352" lvl="1" indent="0">
              <a:buNone/>
            </a:pPr>
            <a:endParaRPr lang="en-IE" dirty="0"/>
          </a:p>
          <a:p>
            <a:pPr lvl="1"/>
            <a:r>
              <a:rPr lang="en-IE" dirty="0"/>
              <a:t>Note that when the = key is pressed, the calculator must be ready to accept new numeric input representing a new mathematical expression. </a:t>
            </a:r>
          </a:p>
        </p:txBody>
      </p:sp>
      <p:graphicFrame>
        <p:nvGraphicFramePr>
          <p:cNvPr id="4" name="Table 3">
            <a:extLst>
              <a:ext uri="{FF2B5EF4-FFF2-40B4-BE49-F238E27FC236}">
                <a16:creationId xmlns:a16="http://schemas.microsoft.com/office/drawing/2014/main" id="{061A0B8E-4A45-4EC2-AF0C-CD1E38E175DA}"/>
              </a:ext>
            </a:extLst>
          </p:cNvPr>
          <p:cNvGraphicFramePr>
            <a:graphicFrameLocks noGrp="1"/>
          </p:cNvGraphicFramePr>
          <p:nvPr/>
        </p:nvGraphicFramePr>
        <p:xfrm>
          <a:off x="1974516" y="3152275"/>
          <a:ext cx="8395368" cy="2123440"/>
        </p:xfrm>
        <a:graphic>
          <a:graphicData uri="http://schemas.openxmlformats.org/drawingml/2006/table">
            <a:tbl>
              <a:tblPr firstRow="1" bandRow="1">
                <a:tableStyleId>{5C22544A-7EE6-4342-B048-85BDC9FD1C3A}</a:tableStyleId>
              </a:tblPr>
              <a:tblGrid>
                <a:gridCol w="2122316">
                  <a:extLst>
                    <a:ext uri="{9D8B030D-6E8A-4147-A177-3AD203B41FA5}">
                      <a16:colId xmlns:a16="http://schemas.microsoft.com/office/drawing/2014/main" val="977115102"/>
                    </a:ext>
                  </a:extLst>
                </a:gridCol>
                <a:gridCol w="1168171">
                  <a:extLst>
                    <a:ext uri="{9D8B030D-6E8A-4147-A177-3AD203B41FA5}">
                      <a16:colId xmlns:a16="http://schemas.microsoft.com/office/drawing/2014/main" val="463656640"/>
                    </a:ext>
                  </a:extLst>
                </a:gridCol>
                <a:gridCol w="5104881">
                  <a:extLst>
                    <a:ext uri="{9D8B030D-6E8A-4147-A177-3AD203B41FA5}">
                      <a16:colId xmlns:a16="http://schemas.microsoft.com/office/drawing/2014/main" val="2850609180"/>
                    </a:ext>
                  </a:extLst>
                </a:gridCol>
              </a:tblGrid>
              <a:tr h="370840">
                <a:tc>
                  <a:txBody>
                    <a:bodyPr/>
                    <a:lstStyle/>
                    <a:p>
                      <a:r>
                        <a:rPr lang="en-IE" dirty="0"/>
                        <a:t>Input</a:t>
                      </a:r>
                    </a:p>
                  </a:txBody>
                  <a:tcPr/>
                </a:tc>
                <a:tc>
                  <a:txBody>
                    <a:bodyPr/>
                    <a:lstStyle/>
                    <a:p>
                      <a:r>
                        <a:rPr lang="en-IE" dirty="0"/>
                        <a:t>Output</a:t>
                      </a:r>
                    </a:p>
                  </a:txBody>
                  <a:tcPr/>
                </a:tc>
                <a:tc>
                  <a:txBody>
                    <a:bodyPr/>
                    <a:lstStyle/>
                    <a:p>
                      <a:r>
                        <a:rPr lang="en-IE" dirty="0"/>
                        <a:t>Notes</a:t>
                      </a:r>
                    </a:p>
                  </a:txBody>
                  <a:tcPr/>
                </a:tc>
                <a:extLst>
                  <a:ext uri="{0D108BD9-81ED-4DB2-BD59-A6C34878D82A}">
                    <a16:rowId xmlns:a16="http://schemas.microsoft.com/office/drawing/2014/main" val="3140861673"/>
                  </a:ext>
                </a:extLst>
              </a:tr>
              <a:tr h="370840">
                <a:tc>
                  <a:txBody>
                    <a:bodyPr/>
                    <a:lstStyle/>
                    <a:p>
                      <a:r>
                        <a:rPr lang="en-IE" dirty="0"/>
                        <a:t>1</a:t>
                      </a:r>
                      <a:r>
                        <a:rPr lang="en-IE" dirty="0">
                          <a:sym typeface="Wingdings" panose="05000000000000000000" pitchFamily="2" charset="2"/>
                        </a:rPr>
                        <a:t>2+10=</a:t>
                      </a:r>
                      <a:endParaRPr lang="en-IE" dirty="0"/>
                    </a:p>
                  </a:txBody>
                  <a:tcPr/>
                </a:tc>
                <a:tc>
                  <a:txBody>
                    <a:bodyPr/>
                    <a:lstStyle/>
                    <a:p>
                      <a:r>
                        <a:rPr lang="en-IE" dirty="0"/>
                        <a:t>22</a:t>
                      </a:r>
                    </a:p>
                  </a:txBody>
                  <a:tcPr/>
                </a:tc>
                <a:tc>
                  <a:txBody>
                    <a:bodyPr/>
                    <a:lstStyle/>
                    <a:p>
                      <a:r>
                        <a:rPr lang="en-IE" dirty="0"/>
                        <a:t>Calculated answer displayed</a:t>
                      </a:r>
                    </a:p>
                  </a:txBody>
                  <a:tcPr/>
                </a:tc>
                <a:extLst>
                  <a:ext uri="{0D108BD9-81ED-4DB2-BD59-A6C34878D82A}">
                    <a16:rowId xmlns:a16="http://schemas.microsoft.com/office/drawing/2014/main" val="1365837198"/>
                  </a:ext>
                </a:extLst>
              </a:tr>
              <a:tr h="370840">
                <a:tc>
                  <a:txBody>
                    <a:bodyPr/>
                    <a:lstStyle/>
                    <a:p>
                      <a:r>
                        <a:rPr lang="en-IE" dirty="0"/>
                        <a:t>1</a:t>
                      </a:r>
                      <a:r>
                        <a:rPr lang="en-IE" dirty="0">
                          <a:sym typeface="Wingdings" panose="05000000000000000000" pitchFamily="2" charset="2"/>
                        </a:rPr>
                        <a:t>2/3*=</a:t>
                      </a:r>
                      <a:endParaRPr lang="en-IE" dirty="0"/>
                    </a:p>
                  </a:txBody>
                  <a:tcPr/>
                </a:tc>
                <a:tc>
                  <a:txBody>
                    <a:bodyPr/>
                    <a:lstStyle/>
                    <a:p>
                      <a:r>
                        <a:rPr lang="en-IE" dirty="0"/>
                        <a:t>4</a:t>
                      </a:r>
                    </a:p>
                  </a:txBody>
                  <a:tcPr/>
                </a:tc>
                <a:tc>
                  <a:txBody>
                    <a:bodyPr/>
                    <a:lstStyle/>
                    <a:p>
                      <a:r>
                        <a:rPr lang="en-IE" dirty="0"/>
                        <a:t>Calculated answer displayed—operators after the last operand are ignored.</a:t>
                      </a:r>
                    </a:p>
                  </a:txBody>
                  <a:tcPr/>
                </a:tc>
                <a:extLst>
                  <a:ext uri="{0D108BD9-81ED-4DB2-BD59-A6C34878D82A}">
                    <a16:rowId xmlns:a16="http://schemas.microsoft.com/office/drawing/2014/main" val="584151800"/>
                  </a:ext>
                </a:extLst>
              </a:tr>
              <a:tr h="370840">
                <a:tc>
                  <a:txBody>
                    <a:bodyPr/>
                    <a:lstStyle/>
                    <a:p>
                      <a:r>
                        <a:rPr lang="en-IE" dirty="0"/>
                        <a:t>1</a:t>
                      </a:r>
                      <a:r>
                        <a:rPr lang="en-IE" dirty="0">
                          <a:sym typeface="Wingdings" panose="05000000000000000000" pitchFamily="2" charset="2"/>
                        </a:rPr>
                        <a:t>=</a:t>
                      </a:r>
                      <a:endParaRPr lang="en-IE" dirty="0"/>
                    </a:p>
                  </a:txBody>
                  <a:tcPr/>
                </a:tc>
                <a:tc>
                  <a:txBody>
                    <a:bodyPr/>
                    <a:lstStyle/>
                    <a:p>
                      <a:r>
                        <a:rPr lang="en-IE" dirty="0"/>
                        <a:t>1</a:t>
                      </a:r>
                    </a:p>
                  </a:txBody>
                  <a:tcPr/>
                </a:tc>
                <a:tc>
                  <a:txBody>
                    <a:bodyPr/>
                    <a:lstStyle/>
                    <a:p>
                      <a:r>
                        <a:rPr lang="en-IE" dirty="0"/>
                        <a:t>The operand is simply displayed</a:t>
                      </a:r>
                    </a:p>
                  </a:txBody>
                  <a:tcPr/>
                </a:tc>
                <a:extLst>
                  <a:ext uri="{0D108BD9-81ED-4DB2-BD59-A6C34878D82A}">
                    <a16:rowId xmlns:a16="http://schemas.microsoft.com/office/drawing/2014/main" val="2658398414"/>
                  </a:ext>
                </a:extLst>
              </a:tr>
              <a:tr h="370840">
                <a:tc>
                  <a:txBody>
                    <a:bodyPr/>
                    <a:lstStyle/>
                    <a:p>
                      <a:r>
                        <a:rPr lang="en-IE" dirty="0"/>
                        <a:t>=</a:t>
                      </a:r>
                    </a:p>
                  </a:txBody>
                  <a:tcPr/>
                </a:tc>
                <a:tc>
                  <a:txBody>
                    <a:bodyPr/>
                    <a:lstStyle/>
                    <a:p>
                      <a:r>
                        <a:rPr lang="en-IE" dirty="0"/>
                        <a:t>0</a:t>
                      </a:r>
                    </a:p>
                  </a:txBody>
                  <a:tcPr/>
                </a:tc>
                <a:tc>
                  <a:txBody>
                    <a:bodyPr/>
                    <a:lstStyle/>
                    <a:p>
                      <a:r>
                        <a:rPr lang="en-IE" dirty="0"/>
                        <a:t>Effectively a null operation.</a:t>
                      </a:r>
                    </a:p>
                  </a:txBody>
                  <a:tcPr/>
                </a:tc>
                <a:extLst>
                  <a:ext uri="{0D108BD9-81ED-4DB2-BD59-A6C34878D82A}">
                    <a16:rowId xmlns:a16="http://schemas.microsoft.com/office/drawing/2014/main" val="1170869655"/>
                  </a:ext>
                </a:extLst>
              </a:tr>
            </a:tbl>
          </a:graphicData>
        </a:graphic>
      </p:graphicFrame>
    </p:spTree>
    <p:extLst>
      <p:ext uri="{BB962C8B-B14F-4D97-AF65-F5344CB8AC3E}">
        <p14:creationId xmlns:p14="http://schemas.microsoft.com/office/powerpoint/2010/main" val="59839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8E05-7325-4550-921E-66853E00F10E}"/>
              </a:ext>
            </a:extLst>
          </p:cNvPr>
          <p:cNvSpPr>
            <a:spLocks noGrp="1"/>
          </p:cNvSpPr>
          <p:nvPr>
            <p:ph type="title"/>
          </p:nvPr>
        </p:nvSpPr>
        <p:spPr/>
        <p:txBody>
          <a:bodyPr/>
          <a:lstStyle/>
          <a:p>
            <a:r>
              <a:rPr lang="en-IE" dirty="0"/>
              <a:t>The Bad Old Days</a:t>
            </a:r>
          </a:p>
        </p:txBody>
      </p:sp>
      <p:sp>
        <p:nvSpPr>
          <p:cNvPr id="3" name="Content Placeholder 2">
            <a:extLst>
              <a:ext uri="{FF2B5EF4-FFF2-40B4-BE49-F238E27FC236}">
                <a16:creationId xmlns:a16="http://schemas.microsoft.com/office/drawing/2014/main" id="{2538FD50-0F8E-44A3-B840-1C4E361AE85F}"/>
              </a:ext>
            </a:extLst>
          </p:cNvPr>
          <p:cNvSpPr>
            <a:spLocks noGrp="1"/>
          </p:cNvSpPr>
          <p:nvPr>
            <p:ph idx="1"/>
          </p:nvPr>
        </p:nvSpPr>
        <p:spPr/>
        <p:txBody>
          <a:bodyPr/>
          <a:lstStyle/>
          <a:p>
            <a:r>
              <a:rPr lang="en-IE" dirty="0"/>
              <a:t>Back in the day developers would free-style.</a:t>
            </a:r>
          </a:p>
          <a:p>
            <a:r>
              <a:rPr lang="en-IE" dirty="0"/>
              <a:t>Step-1: We, as in developers, would take imperfect specifications, scratch our heads and then knock out the code.</a:t>
            </a:r>
          </a:p>
          <a:p>
            <a:r>
              <a:rPr lang="en-IE" dirty="0"/>
              <a:t>Step-2: We’d do some rudimentary testing:</a:t>
            </a:r>
          </a:p>
          <a:p>
            <a:pPr lvl="1"/>
            <a:r>
              <a:rPr lang="en-IE" dirty="0">
                <a:sym typeface="Wingdings" panose="05000000000000000000" pitchFamily="2" charset="2"/>
              </a:rPr>
              <a:t>If I buy a product, does it get reflected in my invoice?</a:t>
            </a:r>
          </a:p>
          <a:p>
            <a:pPr lvl="1"/>
            <a:r>
              <a:rPr lang="en-IE" dirty="0">
                <a:sym typeface="Wingdings" panose="05000000000000000000" pitchFamily="2" charset="2"/>
              </a:rPr>
              <a:t>If I change my address, is it reflected in my profile?</a:t>
            </a:r>
          </a:p>
          <a:p>
            <a:pPr lvl="1"/>
            <a:r>
              <a:rPr lang="en-IE" dirty="0">
                <a:sym typeface="Wingdings" panose="05000000000000000000" pitchFamily="2" charset="2"/>
              </a:rPr>
              <a:t>When I request my current P&amp;L position on my trading book, is the profit/loss calculated correctly?</a:t>
            </a:r>
            <a:endParaRPr lang="en-IE" dirty="0"/>
          </a:p>
        </p:txBody>
      </p:sp>
    </p:spTree>
    <p:extLst>
      <p:ext uri="{BB962C8B-B14F-4D97-AF65-F5344CB8AC3E}">
        <p14:creationId xmlns:p14="http://schemas.microsoft.com/office/powerpoint/2010/main" val="389646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9A96-215B-4ABE-9352-D65345052DBF}"/>
              </a:ext>
            </a:extLst>
          </p:cNvPr>
          <p:cNvSpPr>
            <a:spLocks noGrp="1"/>
          </p:cNvSpPr>
          <p:nvPr>
            <p:ph type="title"/>
          </p:nvPr>
        </p:nvSpPr>
        <p:spPr/>
        <p:txBody>
          <a:bodyPr/>
          <a:lstStyle/>
          <a:p>
            <a:r>
              <a:rPr lang="en-IE" dirty="0"/>
              <a:t>The Bad Old Days</a:t>
            </a:r>
          </a:p>
        </p:txBody>
      </p:sp>
      <p:sp>
        <p:nvSpPr>
          <p:cNvPr id="3" name="Content Placeholder 2">
            <a:extLst>
              <a:ext uri="{FF2B5EF4-FFF2-40B4-BE49-F238E27FC236}">
                <a16:creationId xmlns:a16="http://schemas.microsoft.com/office/drawing/2014/main" id="{3213CD16-7E9B-4CA1-92BB-C73D9404AC34}"/>
              </a:ext>
            </a:extLst>
          </p:cNvPr>
          <p:cNvSpPr>
            <a:spLocks noGrp="1"/>
          </p:cNvSpPr>
          <p:nvPr>
            <p:ph idx="1"/>
          </p:nvPr>
        </p:nvSpPr>
        <p:spPr/>
        <p:txBody>
          <a:bodyPr/>
          <a:lstStyle/>
          <a:p>
            <a:r>
              <a:rPr lang="en-IE" dirty="0"/>
              <a:t>Step-3: Once we had finished with our testing (and we were happy that we’d exhaustively tested the code), we would throw the code over the wall to the QC team.</a:t>
            </a:r>
          </a:p>
          <a:p>
            <a:r>
              <a:rPr lang="en-IE" dirty="0"/>
              <a:t>Step-4: Of course the QC team would have spent time carefully crafting a range of test cases and high level integration tests.</a:t>
            </a:r>
          </a:p>
          <a:p>
            <a:r>
              <a:rPr lang="en-IE" dirty="0"/>
              <a:t>Step-5: They would then run their test suites and produce copious amounts of bug reports that are then thrown over the wall back to the dev team to resolve.</a:t>
            </a:r>
          </a:p>
          <a:p>
            <a:r>
              <a:rPr lang="en-IE" dirty="0"/>
              <a:t>Step-6: </a:t>
            </a:r>
            <a:r>
              <a:rPr lang="en-IE" dirty="0" err="1"/>
              <a:t>Devs</a:t>
            </a:r>
            <a:r>
              <a:rPr lang="en-IE" dirty="0"/>
              <a:t> would then fix the </a:t>
            </a:r>
            <a:r>
              <a:rPr lang="en-IE" dirty="0" err="1"/>
              <a:t>bugs</a:t>
            </a:r>
            <a:r>
              <a:rPr lang="en-IE" dirty="0" err="1">
                <a:sym typeface="Wingdings" panose="05000000000000000000" pitchFamily="2" charset="2"/>
              </a:rPr>
              <a:t>go</a:t>
            </a:r>
            <a:r>
              <a:rPr lang="en-IE" dirty="0">
                <a:sym typeface="Wingdings" panose="05000000000000000000" pitchFamily="2" charset="2"/>
              </a:rPr>
              <a:t> to Step-2</a:t>
            </a:r>
          </a:p>
          <a:p>
            <a:r>
              <a:rPr lang="en-IE" dirty="0">
                <a:sym typeface="Wingdings" panose="05000000000000000000" pitchFamily="2" charset="2"/>
              </a:rPr>
              <a:t>Lets assume for a minute that this cycle worked in that the bugs were ironed out after just one pass.</a:t>
            </a:r>
            <a:endParaRPr lang="en-IE" dirty="0"/>
          </a:p>
        </p:txBody>
      </p:sp>
    </p:spTree>
    <p:extLst>
      <p:ext uri="{BB962C8B-B14F-4D97-AF65-F5344CB8AC3E}">
        <p14:creationId xmlns:p14="http://schemas.microsoft.com/office/powerpoint/2010/main" val="3387735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3316C-D599-4B31-88FB-60BE4CCAEF89}"/>
              </a:ext>
            </a:extLst>
          </p:cNvPr>
          <p:cNvSpPr>
            <a:spLocks noGrp="1"/>
          </p:cNvSpPr>
          <p:nvPr>
            <p:ph type="title"/>
          </p:nvPr>
        </p:nvSpPr>
        <p:spPr/>
        <p:txBody>
          <a:bodyPr/>
          <a:lstStyle/>
          <a:p>
            <a:r>
              <a:rPr lang="en-IE" dirty="0"/>
              <a:t>The Bad Old Days</a:t>
            </a:r>
          </a:p>
        </p:txBody>
      </p:sp>
      <p:sp>
        <p:nvSpPr>
          <p:cNvPr id="3" name="Content Placeholder 2">
            <a:extLst>
              <a:ext uri="{FF2B5EF4-FFF2-40B4-BE49-F238E27FC236}">
                <a16:creationId xmlns:a16="http://schemas.microsoft.com/office/drawing/2014/main" id="{5695833D-EB15-42F3-81D7-CCAA4DACEF12}"/>
              </a:ext>
            </a:extLst>
          </p:cNvPr>
          <p:cNvSpPr>
            <a:spLocks noGrp="1"/>
          </p:cNvSpPr>
          <p:nvPr>
            <p:ph idx="1"/>
          </p:nvPr>
        </p:nvSpPr>
        <p:spPr/>
        <p:txBody>
          <a:bodyPr>
            <a:normAutofit lnSpcReduction="10000"/>
          </a:bodyPr>
          <a:lstStyle/>
          <a:p>
            <a:r>
              <a:rPr lang="en-IE" dirty="0"/>
              <a:t>Lets also assume that we had fixed a major issue in sub-system A.</a:t>
            </a:r>
          </a:p>
          <a:p>
            <a:r>
              <a:rPr lang="en-IE" dirty="0"/>
              <a:t>The fix changed code in a number of different functions and components.</a:t>
            </a:r>
          </a:p>
          <a:p>
            <a:r>
              <a:rPr lang="en-IE" dirty="0"/>
              <a:t>However, unknown to you, your changes had an impact on some other system behaviour.</a:t>
            </a:r>
          </a:p>
          <a:p>
            <a:r>
              <a:rPr lang="en-IE" dirty="0"/>
              <a:t>The QA team, after having developed some further test cases identify these behavioural failings and raise a number of bug reports for these .</a:t>
            </a:r>
          </a:p>
          <a:p>
            <a:r>
              <a:rPr lang="en-IE" dirty="0"/>
              <a:t>It could easily be several months from the time you checked in your original fixes to sub-system A and the time these new bug reports land on your desk.</a:t>
            </a:r>
          </a:p>
          <a:p>
            <a:r>
              <a:rPr lang="en-IE" dirty="0"/>
              <a:t>It is highly unlikely that you will remember the fixes you had developed all those months ago.</a:t>
            </a:r>
          </a:p>
        </p:txBody>
      </p:sp>
    </p:spTree>
    <p:extLst>
      <p:ext uri="{BB962C8B-B14F-4D97-AF65-F5344CB8AC3E}">
        <p14:creationId xmlns:p14="http://schemas.microsoft.com/office/powerpoint/2010/main" val="90606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9085-C04C-4C3D-9288-55C07F963088}"/>
              </a:ext>
            </a:extLst>
          </p:cNvPr>
          <p:cNvSpPr>
            <a:spLocks noGrp="1"/>
          </p:cNvSpPr>
          <p:nvPr>
            <p:ph type="title"/>
          </p:nvPr>
        </p:nvSpPr>
        <p:spPr/>
        <p:txBody>
          <a:bodyPr/>
          <a:lstStyle/>
          <a:p>
            <a:r>
              <a:rPr lang="en-IE" dirty="0"/>
              <a:t>The Reformation</a:t>
            </a:r>
          </a:p>
        </p:txBody>
      </p:sp>
      <p:sp>
        <p:nvSpPr>
          <p:cNvPr id="3" name="Content Placeholder 2">
            <a:extLst>
              <a:ext uri="{FF2B5EF4-FFF2-40B4-BE49-F238E27FC236}">
                <a16:creationId xmlns:a16="http://schemas.microsoft.com/office/drawing/2014/main" id="{BC1ABE51-471E-4FC6-BB0B-9B219D9366FA}"/>
              </a:ext>
            </a:extLst>
          </p:cNvPr>
          <p:cNvSpPr>
            <a:spLocks noGrp="1"/>
          </p:cNvSpPr>
          <p:nvPr>
            <p:ph idx="1"/>
          </p:nvPr>
        </p:nvSpPr>
        <p:spPr/>
        <p:txBody>
          <a:bodyPr>
            <a:normAutofit lnSpcReduction="10000"/>
          </a:bodyPr>
          <a:lstStyle/>
          <a:p>
            <a:r>
              <a:rPr lang="en-IE" dirty="0"/>
              <a:t>This is where Test Driven Development can provide you with a safety blanket.</a:t>
            </a:r>
          </a:p>
          <a:p>
            <a:r>
              <a:rPr lang="en-IE" dirty="0"/>
              <a:t>Imagine the above scenario when TDD has been in place.</a:t>
            </a:r>
          </a:p>
          <a:p>
            <a:r>
              <a:rPr lang="en-IE" dirty="0"/>
              <a:t>A bug report arrives on your desk.</a:t>
            </a:r>
          </a:p>
          <a:p>
            <a:r>
              <a:rPr lang="en-IE" dirty="0"/>
              <a:t>You read through the report, set up your dev environment and immediately attempt to replicate the bug.</a:t>
            </a:r>
          </a:p>
          <a:p>
            <a:r>
              <a:rPr lang="en-IE" dirty="0"/>
              <a:t>Assuming there is a bug this normally identifies that one or more classes lack sufficient unit tests—otherwise you would have found the bug when you ran your test suite.</a:t>
            </a:r>
          </a:p>
          <a:p>
            <a:pPr lvl="1"/>
            <a:r>
              <a:rPr lang="en-IE" dirty="0"/>
              <a:t>This also highlights the fact that you for any non-trivial code base, you cannot hope to have 100% code coverage.</a:t>
            </a:r>
          </a:p>
        </p:txBody>
      </p:sp>
    </p:spTree>
    <p:extLst>
      <p:ext uri="{BB962C8B-B14F-4D97-AF65-F5344CB8AC3E}">
        <p14:creationId xmlns:p14="http://schemas.microsoft.com/office/powerpoint/2010/main" val="377820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38C7-53C4-407F-A13F-A2F2EF8155D5}"/>
              </a:ext>
            </a:extLst>
          </p:cNvPr>
          <p:cNvSpPr>
            <a:spLocks noGrp="1"/>
          </p:cNvSpPr>
          <p:nvPr>
            <p:ph type="title"/>
          </p:nvPr>
        </p:nvSpPr>
        <p:spPr/>
        <p:txBody>
          <a:bodyPr/>
          <a:lstStyle/>
          <a:p>
            <a:r>
              <a:rPr lang="en-IE" dirty="0"/>
              <a:t>The Reformation</a:t>
            </a:r>
          </a:p>
        </p:txBody>
      </p:sp>
      <p:sp>
        <p:nvSpPr>
          <p:cNvPr id="3" name="Content Placeholder 2">
            <a:extLst>
              <a:ext uri="{FF2B5EF4-FFF2-40B4-BE49-F238E27FC236}">
                <a16:creationId xmlns:a16="http://schemas.microsoft.com/office/drawing/2014/main" id="{822FD0CC-E501-4447-84D6-D6F97D750151}"/>
              </a:ext>
            </a:extLst>
          </p:cNvPr>
          <p:cNvSpPr>
            <a:spLocks noGrp="1"/>
          </p:cNvSpPr>
          <p:nvPr>
            <p:ph idx="1"/>
          </p:nvPr>
        </p:nvSpPr>
        <p:spPr/>
        <p:txBody>
          <a:bodyPr>
            <a:normAutofit fontScale="92500" lnSpcReduction="10000"/>
          </a:bodyPr>
          <a:lstStyle/>
          <a:p>
            <a:r>
              <a:rPr lang="en-IE" dirty="0"/>
              <a:t>So, having established that there is a bug the first thing that you do is replicate the bug in your unit test code base.</a:t>
            </a:r>
          </a:p>
          <a:p>
            <a:r>
              <a:rPr lang="en-IE" dirty="0"/>
              <a:t>When this new test is run it should fail—indicating clearly the presence of the bug.</a:t>
            </a:r>
          </a:p>
          <a:p>
            <a:r>
              <a:rPr lang="en-IE" dirty="0"/>
              <a:t>We then have peace of mind—we know that we can start writing a code fix, and every once in a while we can run our unit tests and a press of a button.</a:t>
            </a:r>
          </a:p>
          <a:p>
            <a:r>
              <a:rPr lang="en-IE" dirty="0"/>
              <a:t>This is empowering, because:</a:t>
            </a:r>
          </a:p>
          <a:p>
            <a:pPr lvl="1"/>
            <a:r>
              <a:rPr lang="en-IE" dirty="0"/>
              <a:t>Not only do we know when we’ve fixed the outstanding bug (because the new unit test will pass)</a:t>
            </a:r>
          </a:p>
          <a:p>
            <a:pPr lvl="1"/>
            <a:r>
              <a:rPr lang="en-IE" dirty="0"/>
              <a:t>But whenever we run the whole test suite we are also explicitly doing regression testing which means that we can be certain that no other existing code behaviour has been impacted by our code changes.</a:t>
            </a:r>
          </a:p>
        </p:txBody>
      </p:sp>
    </p:spTree>
    <p:extLst>
      <p:ext uri="{BB962C8B-B14F-4D97-AF65-F5344CB8AC3E}">
        <p14:creationId xmlns:p14="http://schemas.microsoft.com/office/powerpoint/2010/main" val="231035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DB8C-5704-45EC-91B2-89733D549835}"/>
              </a:ext>
            </a:extLst>
          </p:cNvPr>
          <p:cNvSpPr>
            <a:spLocks noGrp="1"/>
          </p:cNvSpPr>
          <p:nvPr>
            <p:ph type="title"/>
          </p:nvPr>
        </p:nvSpPr>
        <p:spPr/>
        <p:txBody>
          <a:bodyPr/>
          <a:lstStyle/>
          <a:p>
            <a:r>
              <a:rPr lang="en-IE" dirty="0"/>
              <a:t>The Reformation</a:t>
            </a:r>
          </a:p>
        </p:txBody>
      </p:sp>
      <p:sp>
        <p:nvSpPr>
          <p:cNvPr id="3" name="Content Placeholder 2">
            <a:extLst>
              <a:ext uri="{FF2B5EF4-FFF2-40B4-BE49-F238E27FC236}">
                <a16:creationId xmlns:a16="http://schemas.microsoft.com/office/drawing/2014/main" id="{F1357DAE-3D21-43ED-8C2C-61F6ED474742}"/>
              </a:ext>
            </a:extLst>
          </p:cNvPr>
          <p:cNvSpPr>
            <a:spLocks noGrp="1"/>
          </p:cNvSpPr>
          <p:nvPr>
            <p:ph idx="1"/>
          </p:nvPr>
        </p:nvSpPr>
        <p:spPr/>
        <p:txBody>
          <a:bodyPr/>
          <a:lstStyle/>
          <a:p>
            <a:r>
              <a:rPr lang="en-IE" dirty="0"/>
              <a:t>That’s incredibly powerful safety net to have.</a:t>
            </a:r>
          </a:p>
          <a:p>
            <a:r>
              <a:rPr lang="en-IE" dirty="0"/>
              <a:t>In the Bad Old Days developers simply didn’t have this level of peace of mind.</a:t>
            </a:r>
          </a:p>
        </p:txBody>
      </p:sp>
    </p:spTree>
    <p:extLst>
      <p:ext uri="{BB962C8B-B14F-4D97-AF65-F5344CB8AC3E}">
        <p14:creationId xmlns:p14="http://schemas.microsoft.com/office/powerpoint/2010/main" val="271239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C68D-7AC4-4F8E-B18D-A4F02D62173E}"/>
              </a:ext>
            </a:extLst>
          </p:cNvPr>
          <p:cNvSpPr>
            <a:spLocks noGrp="1"/>
          </p:cNvSpPr>
          <p:nvPr>
            <p:ph type="title"/>
          </p:nvPr>
        </p:nvSpPr>
        <p:spPr/>
        <p:txBody>
          <a:bodyPr/>
          <a:lstStyle/>
          <a:p>
            <a:r>
              <a:rPr lang="en-IE" dirty="0"/>
              <a:t>The TDD Process</a:t>
            </a:r>
          </a:p>
        </p:txBody>
      </p:sp>
      <p:sp>
        <p:nvSpPr>
          <p:cNvPr id="3" name="Content Placeholder 2">
            <a:extLst>
              <a:ext uri="{FF2B5EF4-FFF2-40B4-BE49-F238E27FC236}">
                <a16:creationId xmlns:a16="http://schemas.microsoft.com/office/drawing/2014/main" id="{A477F65B-D8DF-44AD-B19D-5F2BA489FEFA}"/>
              </a:ext>
            </a:extLst>
          </p:cNvPr>
          <p:cNvSpPr>
            <a:spLocks noGrp="1"/>
          </p:cNvSpPr>
          <p:nvPr>
            <p:ph idx="1"/>
          </p:nvPr>
        </p:nvSpPr>
        <p:spPr/>
        <p:txBody>
          <a:bodyPr/>
          <a:lstStyle/>
          <a:p>
            <a:r>
              <a:rPr lang="en-IE" dirty="0"/>
              <a:t>The TDD process consists of a cycle</a:t>
            </a:r>
          </a:p>
          <a:p>
            <a:pPr marL="0" indent="0">
              <a:buNone/>
            </a:pPr>
            <a:endParaRPr lang="en-IE" dirty="0"/>
          </a:p>
        </p:txBody>
      </p:sp>
      <p:pic>
        <p:nvPicPr>
          <p:cNvPr id="5" name="Picture 4">
            <a:extLst>
              <a:ext uri="{FF2B5EF4-FFF2-40B4-BE49-F238E27FC236}">
                <a16:creationId xmlns:a16="http://schemas.microsoft.com/office/drawing/2014/main" id="{F30FB1A5-4BFE-4096-A7C9-F0CE9914E66A}"/>
              </a:ext>
            </a:extLst>
          </p:cNvPr>
          <p:cNvPicPr>
            <a:picLocks noChangeAspect="1"/>
          </p:cNvPicPr>
          <p:nvPr/>
        </p:nvPicPr>
        <p:blipFill>
          <a:blip r:embed="rId2"/>
          <a:stretch>
            <a:fillRect/>
          </a:stretch>
        </p:blipFill>
        <p:spPr>
          <a:xfrm>
            <a:off x="2481262" y="2916574"/>
            <a:ext cx="7381875" cy="3495675"/>
          </a:xfrm>
          <a:prstGeom prst="rect">
            <a:avLst/>
          </a:prstGeom>
        </p:spPr>
      </p:pic>
    </p:spTree>
    <p:extLst>
      <p:ext uri="{BB962C8B-B14F-4D97-AF65-F5344CB8AC3E}">
        <p14:creationId xmlns:p14="http://schemas.microsoft.com/office/powerpoint/2010/main" val="350620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76F7-B5B0-4B59-841C-386E18B3836D}"/>
              </a:ext>
            </a:extLst>
          </p:cNvPr>
          <p:cNvSpPr>
            <a:spLocks noGrp="1"/>
          </p:cNvSpPr>
          <p:nvPr>
            <p:ph type="title"/>
          </p:nvPr>
        </p:nvSpPr>
        <p:spPr/>
        <p:txBody>
          <a:bodyPr/>
          <a:lstStyle/>
          <a:p>
            <a:r>
              <a:rPr lang="en-IE" dirty="0"/>
              <a:t>Terminology</a:t>
            </a:r>
          </a:p>
        </p:txBody>
      </p:sp>
      <p:sp>
        <p:nvSpPr>
          <p:cNvPr id="3" name="Content Placeholder 2">
            <a:extLst>
              <a:ext uri="{FF2B5EF4-FFF2-40B4-BE49-F238E27FC236}">
                <a16:creationId xmlns:a16="http://schemas.microsoft.com/office/drawing/2014/main" id="{77DAE505-0A0A-4347-879C-BF9583B44CAB}"/>
              </a:ext>
            </a:extLst>
          </p:cNvPr>
          <p:cNvSpPr>
            <a:spLocks noGrp="1"/>
          </p:cNvSpPr>
          <p:nvPr>
            <p:ph idx="1"/>
          </p:nvPr>
        </p:nvSpPr>
        <p:spPr/>
        <p:txBody>
          <a:bodyPr/>
          <a:lstStyle/>
          <a:p>
            <a:r>
              <a:rPr lang="en-IE" dirty="0"/>
              <a:t>What does unit mean in unit test?  This is essentially a function, sometimes referred to as a unit of work.  So, a unit test then is some code that will test the integrity of a unit of work/function.</a:t>
            </a:r>
          </a:p>
          <a:p>
            <a:r>
              <a:rPr lang="en-IE" dirty="0"/>
              <a:t>System Under Test:  This is what you’re testing in your unit test.</a:t>
            </a:r>
          </a:p>
        </p:txBody>
      </p:sp>
    </p:spTree>
    <p:extLst>
      <p:ext uri="{BB962C8B-B14F-4D97-AF65-F5344CB8AC3E}">
        <p14:creationId xmlns:p14="http://schemas.microsoft.com/office/powerpoint/2010/main" val="43090804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9656</TotalTime>
  <Words>1520</Words>
  <Application>Microsoft Office PowerPoint</Application>
  <PresentationFormat>Widescreen</PresentationFormat>
  <Paragraphs>145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Franklin Gothic Book</vt:lpstr>
      <vt:lpstr>Wingdings</vt:lpstr>
      <vt:lpstr>Crop</vt:lpstr>
      <vt:lpstr>TDD—Test Driven Development</vt:lpstr>
      <vt:lpstr>The Bad Old Days</vt:lpstr>
      <vt:lpstr>The Bad Old Days</vt:lpstr>
      <vt:lpstr>The Bad Old Days</vt:lpstr>
      <vt:lpstr>The Reformation</vt:lpstr>
      <vt:lpstr>The Reformation</vt:lpstr>
      <vt:lpstr>The Reformation</vt:lpstr>
      <vt:lpstr>The TDD Process</vt:lpstr>
      <vt:lpstr>Terminology</vt:lpstr>
      <vt:lpstr>Some Worked Examples</vt:lpstr>
      <vt:lpstr>TDD Tips</vt:lpstr>
      <vt:lpstr>TDD Tips</vt:lpstr>
      <vt:lpstr>TDD Exercises</vt:lpstr>
      <vt:lpstr>TDD Exercises</vt:lpstr>
      <vt:lpstr>TDD Exercises</vt:lpstr>
      <vt:lpstr>TDD 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TDD—Test Driven Development</dc:title>
  <dc:creator>H</dc:creator>
  <cp:lastModifiedBy>Peter Sonola Coker</cp:lastModifiedBy>
  <cp:revision>40</cp:revision>
  <dcterms:created xsi:type="dcterms:W3CDTF">2017-08-18T14:56:44Z</dcterms:created>
  <dcterms:modified xsi:type="dcterms:W3CDTF">2019-01-17T17:09:59Z</dcterms:modified>
</cp:coreProperties>
</file>