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08" r:id="rId4"/>
    <p:sldId id="306" r:id="rId5"/>
    <p:sldId id="307" r:id="rId6"/>
    <p:sldId id="305" r:id="rId7"/>
    <p:sldId id="322" r:id="rId8"/>
    <p:sldId id="285"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B3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4" d="100"/>
          <a:sy n="84" d="100"/>
        </p:scale>
        <p:origin x="7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8C13F57-0AF9-4B59-A3E2-9F8DB6BF13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5A885-781C-40C6-A168-0D96080F417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C13F57-0AF9-4B59-A3E2-9F8DB6BF13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5A885-781C-40C6-A168-0D96080F417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C13F57-0AF9-4B59-A3E2-9F8DB6BF13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5A885-781C-40C6-A168-0D96080F417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C13F57-0AF9-4B59-A3E2-9F8DB6BF13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5A885-781C-40C6-A168-0D96080F417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8C13F57-0AF9-4B59-A3E2-9F8DB6BF13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CE5A885-781C-40C6-A168-0D96080F417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8C13F57-0AF9-4B59-A3E2-9F8DB6BF13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5A885-781C-40C6-A168-0D96080F417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8C13F57-0AF9-4B59-A3E2-9F8DB6BF13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CE5A885-781C-40C6-A168-0D96080F417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8C13F57-0AF9-4B59-A3E2-9F8DB6BF13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CE5A885-781C-40C6-A168-0D96080F417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C13F57-0AF9-4B59-A3E2-9F8DB6BF13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CE5A885-781C-40C6-A168-0D96080F417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8C13F57-0AF9-4B59-A3E2-9F8DB6BF13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5A885-781C-40C6-A168-0D96080F417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8C13F57-0AF9-4B59-A3E2-9F8DB6BF13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CE5A885-781C-40C6-A168-0D96080F417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13F57-0AF9-4B59-A3E2-9F8DB6BF13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5A885-781C-40C6-A168-0D96080F41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100330" y="3456940"/>
            <a:ext cx="10835640" cy="706755"/>
          </a:xfrm>
          <a:prstGeom prst="rect">
            <a:avLst/>
          </a:prstGeom>
          <a:noFill/>
        </p:spPr>
        <p:txBody>
          <a:bodyPr wrap="square" rtlCol="0">
            <a:spAutoFit/>
          </a:bodyPr>
          <a:lstStyle/>
          <a:p>
            <a:pPr algn="l"/>
            <a:r>
              <a:rPr lang="zh-CN" altLang="en-US" sz="4000" b="1" dirty="0" smtClean="0">
                <a:solidFill>
                  <a:srgbClr val="3DB39E"/>
                </a:solidFill>
                <a:latin typeface="微软雅黑" panose="020B0503020204020204" pitchFamily="34" charset="-122"/>
                <a:ea typeface="微软雅黑" panose="020B0503020204020204" pitchFamily="34" charset="-122"/>
              </a:rPr>
              <a:t>“W公司项目管理系统”迭代实现    </a:t>
            </a:r>
            <a:r>
              <a:rPr lang="zh-CN" altLang="en-US" sz="3200" b="1" dirty="0" smtClean="0">
                <a:solidFill>
                  <a:schemeClr val="bg1"/>
                </a:solidFill>
                <a:latin typeface="微软雅黑" panose="020B0503020204020204" pitchFamily="34" charset="-122"/>
                <a:ea typeface="微软雅黑" panose="020B0503020204020204" pitchFamily="34" charset="-122"/>
              </a:rPr>
              <a:t>后端开发</a:t>
            </a:r>
            <a:r>
              <a:rPr lang="en-US" altLang="zh-CN" sz="3200" b="1" dirty="0" smtClean="0">
                <a:solidFill>
                  <a:schemeClr val="bg1"/>
                </a:solidFill>
                <a:latin typeface="微软雅黑" panose="020B0503020204020204" pitchFamily="34" charset="-122"/>
                <a:ea typeface="微软雅黑" panose="020B0503020204020204" pitchFamily="34" charset="-122"/>
              </a:rPr>
              <a:t>(1)</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451485" y="4297045"/>
            <a:ext cx="7388225" cy="31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3"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4"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5"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7" name="文本框 26"/>
          <p:cNvSpPr txBox="1"/>
          <p:nvPr/>
        </p:nvSpPr>
        <p:spPr>
          <a:xfrm>
            <a:off x="1196340" y="252730"/>
            <a:ext cx="7588885" cy="460375"/>
          </a:xfrm>
          <a:prstGeom prst="rect">
            <a:avLst/>
          </a:prstGeom>
          <a:noFill/>
        </p:spPr>
        <p:txBody>
          <a:bodyPr wrap="square" rtlCol="0">
            <a:spAutoFit/>
            <a:scene3d>
              <a:camera prst="orthographicFront"/>
              <a:lightRig rig="threePt" dir="t"/>
            </a:scene3d>
          </a:bodyPr>
          <a:p>
            <a:pPr algn="l"/>
            <a:r>
              <a:rPr lang="zh-CN" altLang="en-US" sz="24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模块包结构介绍</a:t>
            </a:r>
            <a:endParaRPr lang="zh-CN" altLang="en-US" sz="24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p:cNvPicPr>
            <a:picLocks noChangeAspect="1"/>
          </p:cNvPicPr>
          <p:nvPr/>
        </p:nvPicPr>
        <p:blipFill>
          <a:blip r:embed="rId1"/>
          <a:stretch>
            <a:fillRect/>
          </a:stretch>
        </p:blipFill>
        <p:spPr>
          <a:xfrm>
            <a:off x="681990" y="850900"/>
            <a:ext cx="11124565" cy="52635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3"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4"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5"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6" name="矩形 50"/>
          <p:cNvSpPr>
            <a:spLocks noChangeArrowheads="1"/>
          </p:cNvSpPr>
          <p:nvPr/>
        </p:nvSpPr>
        <p:spPr bwMode="auto">
          <a:xfrm>
            <a:off x="955040" y="1105535"/>
            <a:ext cx="990473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l" eaLnBrk="1" fontAlgn="base" hangingPunct="1">
              <a:lnSpc>
                <a:spcPts val="3000"/>
              </a:lnSpc>
              <a:spcBef>
                <a:spcPct val="0"/>
              </a:spcBef>
              <a:spcAft>
                <a:spcPct val="0"/>
              </a:spcAft>
              <a:buFont typeface="Arial" panose="020B0604020202090204" pitchFamily="34" charset="0"/>
              <a:buNone/>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是描述业务用例实现的对象模型，所以也称</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业务对象模型</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3000"/>
              </a:lnSpc>
              <a:spcBef>
                <a:spcPct val="0"/>
              </a:spcBef>
              <a:spcAft>
                <a:spcPct val="0"/>
              </a:spcAft>
              <a:buFont typeface="Arial" panose="020B0604020202090204" pitchFamily="34" charset="0"/>
              <a:buNone/>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是对业务角色和业务实体之间该如何联系和协作以执行业务的一种抽象。</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3000"/>
              </a:lnSpc>
              <a:spcBef>
                <a:spcPct val="0"/>
              </a:spcBef>
              <a:spcAft>
                <a:spcPct val="0"/>
              </a:spcAft>
              <a:buFont typeface="Arial" panose="020B0604020202090204" pitchFamily="34" charset="0"/>
              <a:buNone/>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领域模型中，各种实体类用于不同业务层次间的交互，并会在层次内实现实体类之间的转化。</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3000"/>
              </a:lnSpc>
              <a:spcBef>
                <a:spcPct val="0"/>
              </a:spcBef>
              <a:spcAft>
                <a:spcPct val="0"/>
              </a:spcAft>
              <a:buFont typeface="Arial" panose="020B0604020202090204" pitchFamily="34" charset="0"/>
              <a:buNone/>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业务分层为：视图层（</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VIEW+ACTION</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），服务层（</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SERVICE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），持久层（</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DAO</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3000"/>
              </a:lnSpc>
              <a:spcBef>
                <a:spcPct val="0"/>
              </a:spcBef>
              <a:spcAft>
                <a:spcPct val="0"/>
              </a:spcAft>
              <a:buFont typeface="Arial" panose="020B0604020202090204" pitchFamily="34" charset="0"/>
              <a:buNone/>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相应各层间实体的传递如下图：</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7" name="文本框 26"/>
          <p:cNvSpPr txBox="1"/>
          <p:nvPr/>
        </p:nvSpPr>
        <p:spPr>
          <a:xfrm>
            <a:off x="1196340" y="252730"/>
            <a:ext cx="7588885" cy="583565"/>
          </a:xfrm>
          <a:prstGeom prst="rect">
            <a:avLst/>
          </a:prstGeom>
          <a:noFill/>
        </p:spPr>
        <p:txBody>
          <a:bodyPr wrap="square" rtlCol="0">
            <a:spAutoFit/>
            <a:scene3d>
              <a:camera prst="orthographicFront"/>
              <a:lightRig rig="threePt" dir="t"/>
            </a:scene3d>
          </a:bodyPr>
          <a:p>
            <a:pPr algn="l"/>
            <a:r>
              <a:rPr lang="zh-CN" altLang="en-US" sz="32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领域模型（</a:t>
            </a:r>
            <a:r>
              <a:rPr lang="en-US" altLang="zh-CN" sz="32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Domain Model</a:t>
            </a:r>
            <a:r>
              <a:rPr lang="zh-CN" altLang="en-US" sz="32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a:t>
            </a:r>
            <a:endParaRPr lang="zh-CN" altLang="en-US" sz="32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endParaRPr>
          </a:p>
        </p:txBody>
      </p:sp>
      <p:pic>
        <p:nvPicPr>
          <p:cNvPr id="28" name="图片 27"/>
          <p:cNvPicPr>
            <a:picLocks noChangeAspect="1"/>
          </p:cNvPicPr>
          <p:nvPr>
            <p:custDataLst>
              <p:tags r:id="rId1"/>
            </p:custDataLst>
          </p:nvPr>
        </p:nvPicPr>
        <p:blipFill>
          <a:blip r:embed="rId2"/>
          <a:stretch>
            <a:fillRect/>
          </a:stretch>
        </p:blipFill>
        <p:spPr>
          <a:xfrm>
            <a:off x="1322070" y="3659505"/>
            <a:ext cx="7667625" cy="1733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3"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4"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5"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6" name="矩形 50"/>
          <p:cNvSpPr>
            <a:spLocks noChangeArrowheads="1"/>
          </p:cNvSpPr>
          <p:nvPr/>
        </p:nvSpPr>
        <p:spPr bwMode="auto">
          <a:xfrm>
            <a:off x="749935" y="951230"/>
            <a:ext cx="1080008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l" eaLnBrk="1" fontAlgn="base" hangingPunct="1">
              <a:lnSpc>
                <a:spcPts val="2300"/>
              </a:lnSpc>
              <a:spcBef>
                <a:spcPct val="0"/>
              </a:spcBef>
              <a:spcAft>
                <a:spcPct val="0"/>
              </a:spcAft>
              <a:buFont typeface="Arial" panose="020B0604020202090204" pitchFamily="34" charset="0"/>
              <a:buNone/>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几个重点概念：</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ORM</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(Object Relational Mapping): 对象关系映射。</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JDBC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(Java Database Connectivity): JAVA数据库连接。</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DAO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(Database Access Object): 数据库访问对象。DAO是为了操作数据库而存在的对象。它将对数据库的操作封装起来（研发人员就不用手写sql语句了），一般都是 CRUD 等基本操作。</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PO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(Persistent Object): 持久化对象。它跟持久层（通常是关系型数据库）的数据结构形成一一对应的映射关系。</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DO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(Data Object): 数据对象。它和数据库中的表结构字段是一一对应的。通过 DAO 层向上传输数据源对象。</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DTO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(Data Transfer Object): 数据传输对象。它是用来做系统核心层和应用层之间传输数据的对象。</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DTO最大的特点是，可以根据需要对数据进行截取。</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与DO相比，DO中的对象是与数据库中记录的对象字段一一对应的。比如Student 的学号、性别、年龄等所有信息。但是DTO可以根据业务需求，只截取学号和性别，满足上层应用层的需求即可。</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BO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(Business Object): 业务对象。是将业务逻辑封装成为一个对象，包括各种DO，以及对其的数据操作。</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VO</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(View Object): , 视图对象。对应于展示页面的对象。核心就是为了匹配前端页面的展示内容，专门做匹配的对象。</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越接近底层，越抽象，复用性越强。</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越接近展示层，越贴近实际业务，复用性越差。</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l" eaLnBrk="1" fontAlgn="base" hangingPunct="1">
              <a:lnSpc>
                <a:spcPts val="2300"/>
              </a:lnSpc>
              <a:spcBef>
                <a:spcPct val="0"/>
              </a:spcBef>
              <a:spcAft>
                <a:spcPct val="0"/>
              </a:spcAft>
              <a:buFont typeface="Arial" panose="020B060402020209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实际研发过程中，可根据具体业务的复杂度做简化。其中最常用的是DO和DTO。</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7" name="文本框 26"/>
          <p:cNvSpPr txBox="1"/>
          <p:nvPr/>
        </p:nvSpPr>
        <p:spPr>
          <a:xfrm>
            <a:off x="1196340" y="252730"/>
            <a:ext cx="7588885" cy="583565"/>
          </a:xfrm>
          <a:prstGeom prst="rect">
            <a:avLst/>
          </a:prstGeom>
          <a:noFill/>
        </p:spPr>
        <p:txBody>
          <a:bodyPr wrap="square" rtlCol="0">
            <a:spAutoFit/>
            <a:scene3d>
              <a:camera prst="orthographicFront"/>
              <a:lightRig rig="threePt" dir="t"/>
            </a:scene3d>
          </a:bodyPr>
          <a:p>
            <a:pPr algn="l"/>
            <a:r>
              <a:rPr lang="zh-CN" altLang="en-US" sz="32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领域模型（</a:t>
            </a:r>
            <a:r>
              <a:rPr lang="en-US" altLang="zh-CN" sz="32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Domain Model</a:t>
            </a:r>
            <a:r>
              <a:rPr lang="zh-CN" altLang="en-US" sz="32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a:t>
            </a:r>
            <a:endParaRPr lang="zh-CN" altLang="en-US" sz="32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3"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4"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5"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6" name="矩形 50"/>
          <p:cNvSpPr>
            <a:spLocks noChangeArrowheads="1"/>
          </p:cNvSpPr>
          <p:nvPr/>
        </p:nvSpPr>
        <p:spPr bwMode="auto">
          <a:xfrm>
            <a:off x="749935" y="951230"/>
            <a:ext cx="122809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lnSpc>
                <a:spcPct val="90000"/>
              </a:lnSpc>
              <a:spcBef>
                <a:spcPts val="1000"/>
              </a:spcBef>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eaLnBrk="0" hangingPunct="0">
              <a:lnSpc>
                <a:spcPct val="90000"/>
              </a:lnSpc>
              <a:spcBef>
                <a:spcPts val="500"/>
              </a:spcBef>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l" eaLnBrk="1" fontAlgn="base" hangingPunct="1">
              <a:lnSpc>
                <a:spcPts val="2300"/>
              </a:lnSpc>
              <a:spcBef>
                <a:spcPct val="0"/>
              </a:spcBef>
              <a:spcAft>
                <a:spcPct val="0"/>
              </a:spcAft>
              <a:buFont typeface="Arial" panose="020B0604020202090204" pitchFamily="34" charset="0"/>
              <a:buNone/>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一个栗子：</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7" name="文本框 26"/>
          <p:cNvSpPr txBox="1"/>
          <p:nvPr/>
        </p:nvSpPr>
        <p:spPr>
          <a:xfrm>
            <a:off x="1196340" y="252730"/>
            <a:ext cx="7588885" cy="460375"/>
          </a:xfrm>
          <a:prstGeom prst="rect">
            <a:avLst/>
          </a:prstGeom>
          <a:noFill/>
        </p:spPr>
        <p:txBody>
          <a:bodyPr wrap="square" rtlCol="0">
            <a:spAutoFit/>
            <a:scene3d>
              <a:camera prst="orthographicFront"/>
              <a:lightRig rig="threePt" dir="t"/>
            </a:scene3d>
          </a:bodyPr>
          <a:p>
            <a:pPr algn="l"/>
            <a:r>
              <a:rPr lang="zh-CN" altLang="en-US" sz="24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领域模型（</a:t>
            </a:r>
            <a:r>
              <a:rPr lang="en-US" altLang="zh-CN" sz="24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Domain Model</a:t>
            </a:r>
            <a:r>
              <a:rPr lang="zh-CN" altLang="en-US" sz="24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a:t>
            </a:r>
            <a:endParaRPr lang="zh-CN" altLang="en-US" sz="24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endParaRPr>
          </a:p>
        </p:txBody>
      </p:sp>
      <p:pic>
        <p:nvPicPr>
          <p:cNvPr id="29" name="图片 28"/>
          <p:cNvPicPr>
            <a:picLocks noChangeAspect="1"/>
          </p:cNvPicPr>
          <p:nvPr/>
        </p:nvPicPr>
        <p:blipFill>
          <a:blip r:embed="rId1"/>
          <a:stretch>
            <a:fillRect/>
          </a:stretch>
        </p:blipFill>
        <p:spPr>
          <a:xfrm>
            <a:off x="1978660" y="951230"/>
            <a:ext cx="7703185" cy="52527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72"/>
          <p:cNvSpPr>
            <a:spLocks noChangeArrowheads="1"/>
          </p:cNvSpPr>
          <p:nvPr/>
        </p:nvSpPr>
        <p:spPr bwMode="auto">
          <a:xfrm rot="5400000">
            <a:off x="175" y="2725"/>
            <a:ext cx="1196185" cy="1196533"/>
          </a:xfrm>
          <a:prstGeom prst="rtTriangle">
            <a:avLst/>
          </a:prstGeom>
          <a:solidFill>
            <a:schemeClr val="accent6">
              <a:lumMod val="50000"/>
            </a:schemeClr>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3" name="直角三角形 73"/>
          <p:cNvSpPr>
            <a:spLocks noChangeArrowheads="1"/>
          </p:cNvSpPr>
          <p:nvPr/>
        </p:nvSpPr>
        <p:spPr bwMode="auto">
          <a:xfrm rot="5400000">
            <a:off x="1775" y="5375"/>
            <a:ext cx="982580" cy="977628"/>
          </a:xfrm>
          <a:prstGeom prst="rtTriangle">
            <a:avLst/>
          </a:prstGeom>
          <a:solidFill>
            <a:srgbClr val="3DB39E"/>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4" name="直角三角形 74"/>
          <p:cNvSpPr>
            <a:spLocks noChangeArrowheads="1"/>
          </p:cNvSpPr>
          <p:nvPr/>
        </p:nvSpPr>
        <p:spPr bwMode="auto">
          <a:xfrm rot="5400000">
            <a:off x="142737" y="145660"/>
            <a:ext cx="707031" cy="703468"/>
          </a:xfrm>
          <a:prstGeom prst="rtTriangle">
            <a:avLst/>
          </a:prstGeom>
          <a:solidFill>
            <a:schemeClr val="accent6">
              <a:lumMod val="60000"/>
              <a:lumOff val="40000"/>
            </a:schemeClr>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5" name="矩形 75"/>
          <p:cNvSpPr>
            <a:spLocks noChangeArrowheads="1"/>
          </p:cNvSpPr>
          <p:nvPr/>
        </p:nvSpPr>
        <p:spPr bwMode="auto">
          <a:xfrm rot="2700000">
            <a:off x="472493" y="44946"/>
            <a:ext cx="151660" cy="998881"/>
          </a:xfrm>
          <a:prstGeom prst="rect">
            <a:avLst/>
          </a:prstGeom>
          <a:solidFill>
            <a:srgbClr val="3DB39E"/>
          </a:solidFill>
          <a:ln>
            <a:noFill/>
          </a:ln>
        </p:spPr>
        <p:txBody>
          <a:bodyPr anchor="ctr"/>
          <a:lstStyle/>
          <a:p>
            <a:pPr algn="ctr" defTabSz="685800" fontAlgn="base">
              <a:spcBef>
                <a:spcPct val="0"/>
              </a:spcBef>
              <a:spcAft>
                <a:spcPct val="0"/>
              </a:spcAft>
              <a:buFont typeface="Arial" panose="020B0604020202090204" pitchFamily="34" charset="0"/>
              <a:buNone/>
            </a:pPr>
            <a:endParaRPr lang="zh-CN" altLang="zh-CN" sz="1300" smtClean="0">
              <a:solidFill>
                <a:srgbClr val="FFFFFF"/>
              </a:solidFill>
              <a:latin typeface="Arial" panose="020B0604020202090204" pitchFamily="34" charset="0"/>
              <a:ea typeface="微软雅黑" panose="020B0503020204020204" pitchFamily="34" charset="-122"/>
              <a:sym typeface="Arial" panose="020B0604020202090204" pitchFamily="34" charset="0"/>
            </a:endParaRPr>
          </a:p>
        </p:txBody>
      </p:sp>
      <p:sp>
        <p:nvSpPr>
          <p:cNvPr id="27" name="文本框 26"/>
          <p:cNvSpPr txBox="1"/>
          <p:nvPr/>
        </p:nvSpPr>
        <p:spPr>
          <a:xfrm>
            <a:off x="1196340" y="252730"/>
            <a:ext cx="7588885" cy="460375"/>
          </a:xfrm>
          <a:prstGeom prst="rect">
            <a:avLst/>
          </a:prstGeom>
          <a:noFill/>
        </p:spPr>
        <p:txBody>
          <a:bodyPr wrap="square" rtlCol="0">
            <a:spAutoFit/>
            <a:scene3d>
              <a:camera prst="orthographicFront"/>
              <a:lightRig rig="threePt" dir="t"/>
            </a:scene3d>
          </a:bodyPr>
          <a:p>
            <a:pPr algn="l"/>
            <a:r>
              <a:rPr lang="zh-CN" altLang="en-US" sz="24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rPr>
              <a:t>接口开发流程</a:t>
            </a:r>
            <a:endParaRPr lang="zh-CN" altLang="en-US" sz="2400" dirty="0">
              <a:solidFill>
                <a:schemeClr val="bg2">
                  <a:lumMod val="25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ea"/>
              <a:sym typeface="+mn-lt"/>
            </a:endParaRPr>
          </a:p>
        </p:txBody>
      </p:sp>
      <p:pic>
        <p:nvPicPr>
          <p:cNvPr id="9" name="图片 8" descr="93DE6050-DED1-47D2-807B-F0224061FDF6"/>
          <p:cNvPicPr>
            <a:picLocks noChangeAspect="1"/>
          </p:cNvPicPr>
          <p:nvPr/>
        </p:nvPicPr>
        <p:blipFill>
          <a:blip r:embed="rId1"/>
          <a:stretch>
            <a:fillRect/>
          </a:stretch>
        </p:blipFill>
        <p:spPr>
          <a:xfrm>
            <a:off x="1196340" y="985520"/>
            <a:ext cx="9030335" cy="5029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536260" y="834737"/>
            <a:ext cx="5188527" cy="5188527"/>
          </a:xfrm>
          <a:prstGeom prst="ellipse">
            <a:avLst/>
          </a:prstGeom>
          <a:solidFill>
            <a:srgbClr val="3DB3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3770608" y="1069085"/>
            <a:ext cx="4719830" cy="4719830"/>
          </a:xfrm>
          <a:prstGeom prst="ellipse">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3989984" y="2633276"/>
            <a:ext cx="4281079" cy="1198880"/>
          </a:xfrm>
          <a:prstGeom prst="rect">
            <a:avLst/>
          </a:prstGeom>
          <a:noFill/>
        </p:spPr>
        <p:txBody>
          <a:bodyPr wrap="square" rtlCol="0">
            <a:spAutoFit/>
          </a:bodyPr>
          <a:lstStyle/>
          <a:p>
            <a:pPr algn="ctr"/>
            <a:r>
              <a:rPr lang="en-US" altLang="zh-CN" sz="7200" b="1" dirty="0" smtClean="0">
                <a:solidFill>
                  <a:schemeClr val="bg1"/>
                </a:solidFill>
                <a:cs typeface="+mn-ea"/>
                <a:sym typeface="+mn-lt"/>
              </a:rPr>
              <a:t>THANKS</a:t>
            </a:r>
            <a:endParaRPr lang="en-US" altLang="zh-CN" sz="7200" b="1" dirty="0" smtClean="0">
              <a:solidFill>
                <a:schemeClr val="bg1"/>
              </a:solidFill>
              <a:cs typeface="+mn-ea"/>
              <a:sym typeface="+mn-lt"/>
            </a:endParaRPr>
          </a:p>
        </p:txBody>
      </p:sp>
      <p:cxnSp>
        <p:nvCxnSpPr>
          <p:cNvPr id="5" name="直接连接符 4"/>
          <p:cNvCxnSpPr/>
          <p:nvPr/>
        </p:nvCxnSpPr>
        <p:spPr>
          <a:xfrm>
            <a:off x="4187423" y="4000829"/>
            <a:ext cx="3886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649819" y="4149066"/>
            <a:ext cx="2961409"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积跬步</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至千里</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tags/tag1.xml><?xml version="1.0" encoding="utf-8"?>
<p:tagLst xmlns:p="http://schemas.openxmlformats.org/presentationml/2006/main">
  <p:tag name="KSO_WM_UNIT_PLACING_PICTURE_USER_VIEWPORT" val="{&quot;height&quot;:2730,&quot;width&quot;:12075}"/>
</p:tagLst>
</file>

<file path=ppt/tags/tag2.xml><?xml version="1.0" encoding="utf-8"?>
<p:tagLst xmlns:p="http://schemas.openxmlformats.org/presentationml/2006/main">
  <p:tag name="COMMONDATA" val="eyJoZGlkIjoiZDYzYjg5ODE5MzU4YjM5OWQ4NDQ1MmUzZTMyZjQ0Mz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Words>
  <Application>WPS 演示</Application>
  <PresentationFormat>宽屏</PresentationFormat>
  <Paragraphs>41</Paragraphs>
  <Slides>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方正书宋_GBK</vt:lpstr>
      <vt:lpstr>Wingdings</vt:lpstr>
      <vt:lpstr>微软雅黑</vt:lpstr>
      <vt:lpstr>汉仪旗黑</vt:lpstr>
      <vt:lpstr>方正兰亭黑_GBK</vt:lpstr>
      <vt:lpstr>冬青黑体简体中文</vt:lpstr>
      <vt:lpstr>Calibri</vt:lpstr>
      <vt:lpstr>Helvetica Neue</vt:lpstr>
      <vt:lpstr>黑体</vt:lpstr>
      <vt:lpstr>宋体</vt:lpstr>
      <vt:lpstr>Arial Unicode MS</vt:lpstr>
      <vt:lpstr>汉仪书宋二KW</vt:lpstr>
      <vt:lpstr>Calibri Light</vt:lpstr>
      <vt:lpstr>汉仪中黑KW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peter</cp:lastModifiedBy>
  <cp:revision>21</cp:revision>
  <dcterms:created xsi:type="dcterms:W3CDTF">2022-06-20T15:43:44Z</dcterms:created>
  <dcterms:modified xsi:type="dcterms:W3CDTF">2022-06-20T15:43:44Z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y fmtid="{D5CDD505-2E9C-101B-9397-08002B2CF9AE}" pid="3" name="ICV">
    <vt:lpwstr>C92B89F68DF3450B8BEC5584BCC9F515</vt:lpwstr>
  </property>
</Properties>
</file>