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06" r:id="rId4"/>
    <p:sldId id="305" r:id="rId5"/>
    <p:sldId id="307" r:id="rId6"/>
    <p:sldId id="285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3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3F57-0AF9-4B59-A3E2-9F8DB6BF1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A885-781C-40C6-A168-0D96080F4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3F57-0AF9-4B59-A3E2-9F8DB6BF1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A885-781C-40C6-A168-0D96080F4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3F57-0AF9-4B59-A3E2-9F8DB6BF1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A885-781C-40C6-A168-0D96080F4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3F57-0AF9-4B59-A3E2-9F8DB6BF1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A885-781C-40C6-A168-0D96080F4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3F57-0AF9-4B59-A3E2-9F8DB6BF1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A885-781C-40C6-A168-0D96080F4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3F57-0AF9-4B59-A3E2-9F8DB6BF1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A885-781C-40C6-A168-0D96080F4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3F57-0AF9-4B59-A3E2-9F8DB6BF1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A885-781C-40C6-A168-0D96080F4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3F57-0AF9-4B59-A3E2-9F8DB6BF1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A885-781C-40C6-A168-0D96080F4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3F57-0AF9-4B59-A3E2-9F8DB6BF1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A885-781C-40C6-A168-0D96080F4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3F57-0AF9-4B59-A3E2-9F8DB6BF1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A885-781C-40C6-A168-0D96080F4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3F57-0AF9-4B59-A3E2-9F8DB6BF1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A885-781C-40C6-A168-0D96080F4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13F57-0AF9-4B59-A3E2-9F8DB6BF1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5A885-781C-40C6-A168-0D96080F41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0293" y="3456875"/>
            <a:ext cx="1077150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b="1" dirty="0" smtClean="0">
                <a:solidFill>
                  <a:srgbClr val="3DB3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“W公司项目管理系统”迭代实现  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后端开发环境搭建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51485" y="4297045"/>
            <a:ext cx="7388225" cy="3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hoto By Volkan Olmez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31" r="51" b="37953"/>
          <a:stretch>
            <a:fillRect/>
          </a:stretch>
        </p:blipFill>
        <p:spPr bwMode="auto">
          <a:xfrm>
            <a:off x="-14570" y="-12606"/>
            <a:ext cx="12206570" cy="2859089"/>
          </a:xfrm>
          <a:custGeom>
            <a:avLst/>
            <a:gdLst>
              <a:gd name="connsiteX0" fmla="*/ 0 w 12192001"/>
              <a:gd name="connsiteY0" fmla="*/ 0 h 2859089"/>
              <a:gd name="connsiteX1" fmla="*/ 12192001 w 12192001"/>
              <a:gd name="connsiteY1" fmla="*/ 0 h 2859089"/>
              <a:gd name="connsiteX2" fmla="*/ 12192001 w 12192001"/>
              <a:gd name="connsiteY2" fmla="*/ 2859089 h 2859089"/>
              <a:gd name="connsiteX3" fmla="*/ 0 w 12192001"/>
              <a:gd name="connsiteY3" fmla="*/ 2859089 h 285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2859089">
                <a:moveTo>
                  <a:pt x="0" y="0"/>
                </a:moveTo>
                <a:lnTo>
                  <a:pt x="12192001" y="0"/>
                </a:lnTo>
                <a:lnTo>
                  <a:pt x="12192001" y="2859089"/>
                </a:lnTo>
                <a:lnTo>
                  <a:pt x="0" y="285908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-14570" y="-16244"/>
            <a:ext cx="12206570" cy="2859089"/>
          </a:xfrm>
          <a:prstGeom prst="rect">
            <a:avLst/>
          </a:prstGeom>
          <a:solidFill>
            <a:schemeClr val="bg2">
              <a:lumMod val="2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73599" y="2132799"/>
            <a:ext cx="2844800" cy="7247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73599" y="2850121"/>
            <a:ext cx="2844800" cy="197879"/>
          </a:xfrm>
          <a:prstGeom prst="rect">
            <a:avLst/>
          </a:prstGeom>
          <a:solidFill>
            <a:srgbClr val="3DB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589779" y="2286518"/>
            <a:ext cx="3012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总体学习路线建议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19"/>
          <p:cNvSpPr>
            <a:spLocks noChangeArrowheads="1"/>
          </p:cNvSpPr>
          <p:nvPr/>
        </p:nvSpPr>
        <p:spPr bwMode="auto">
          <a:xfrm>
            <a:off x="987425" y="3308985"/>
            <a:ext cx="9664065" cy="2218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500"/>
              </a:spcAft>
              <a:buFont typeface="Arial" panose="020B0604020202090204" pitchFamily="34" charset="0"/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根据讲解提示，先把主干走通。过程中会有一知半解的知识点，会有“知其然不知其所以然”的部分，没有关系，记录后继续往前推进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500"/>
              </a:spcAft>
              <a:buFont typeface="Arial" panose="020B0604020202090204" pitchFamily="34" charset="0"/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很多问题在实践中都能得到自然的解答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500"/>
              </a:spcAft>
              <a:buFont typeface="Arial" panose="020B0604020202090204" pitchFamily="34" charset="0"/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在主干走通后，再回过头来抠各个细节，力争把框架吃透，把各个技术点的底层原理弄懂，不满足于做“工具人”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72"/>
          <p:cNvSpPr>
            <a:spLocks noChangeArrowheads="1"/>
          </p:cNvSpPr>
          <p:nvPr/>
        </p:nvSpPr>
        <p:spPr bwMode="auto">
          <a:xfrm rot="5400000">
            <a:off x="175" y="2725"/>
            <a:ext cx="1196185" cy="1196533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" name="直角三角形 73"/>
          <p:cNvSpPr>
            <a:spLocks noChangeArrowheads="1"/>
          </p:cNvSpPr>
          <p:nvPr/>
        </p:nvSpPr>
        <p:spPr bwMode="auto">
          <a:xfrm rot="5400000">
            <a:off x="1775" y="5375"/>
            <a:ext cx="982580" cy="977628"/>
          </a:xfrm>
          <a:prstGeom prst="rtTriangle">
            <a:avLst/>
          </a:prstGeom>
          <a:solidFill>
            <a:srgbClr val="3DB39E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" name="直角三角形 74"/>
          <p:cNvSpPr>
            <a:spLocks noChangeArrowheads="1"/>
          </p:cNvSpPr>
          <p:nvPr/>
        </p:nvSpPr>
        <p:spPr bwMode="auto">
          <a:xfrm rot="5400000">
            <a:off x="142737" y="145660"/>
            <a:ext cx="707031" cy="70346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矩形 75"/>
          <p:cNvSpPr>
            <a:spLocks noChangeArrowheads="1"/>
          </p:cNvSpPr>
          <p:nvPr/>
        </p:nvSpPr>
        <p:spPr bwMode="auto">
          <a:xfrm rot="2700000">
            <a:off x="472493" y="44946"/>
            <a:ext cx="151660" cy="998881"/>
          </a:xfrm>
          <a:prstGeom prst="rect">
            <a:avLst/>
          </a:prstGeom>
          <a:solidFill>
            <a:srgbClr val="3DB39E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8" name="矩形 19"/>
          <p:cNvSpPr>
            <a:spLocks noChangeArrowheads="1"/>
          </p:cNvSpPr>
          <p:nvPr/>
        </p:nvSpPr>
        <p:spPr bwMode="auto">
          <a:xfrm>
            <a:off x="1069975" y="1069340"/>
            <a:ext cx="9377045" cy="2504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500"/>
              </a:spcAft>
              <a:buFont typeface="Arial" panose="020B0604020202090204" pitchFamily="34" charset="0"/>
              <a:buNone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IntelliJ IDEA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开发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IDE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500"/>
              </a:spcAft>
              <a:buFont typeface="Arial" panose="020B0604020202090204" pitchFamily="34" charset="0"/>
              <a:buNone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PostgresSQL :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数据库服务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500"/>
              </a:spcAft>
              <a:buFont typeface="Arial" panose="020B0604020202090204" pitchFamily="34" charset="0"/>
              <a:buNone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DataGrip :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数据库客户端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500"/>
              </a:spcAft>
              <a:buFont typeface="Arial" panose="020B0604020202090204" pitchFamily="34" charset="0"/>
              <a:buNone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 Redis :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缓存键值数据库。在微服务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\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分布式场景中，用于存放上下文数据，代替单体应用中往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session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里放数据的功能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500"/>
              </a:spcAft>
              <a:buFont typeface="Arial" panose="020B0604020202090204" pitchFamily="34" charset="0"/>
              <a:buNone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 Postman : API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接口调试工具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81710" y="547370"/>
            <a:ext cx="804545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需要预先在本机安装的环境及工具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69975" y="3799205"/>
            <a:ext cx="804545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其它需要预先了解的重要概念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矩形 19"/>
          <p:cNvSpPr>
            <a:spLocks noChangeArrowheads="1"/>
          </p:cNvSpPr>
          <p:nvPr/>
        </p:nvSpPr>
        <p:spPr bwMode="auto">
          <a:xfrm>
            <a:off x="1196340" y="4321175"/>
            <a:ext cx="9377045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500"/>
              </a:spcAft>
              <a:buFont typeface="Arial" panose="020B0604020202090204" pitchFamily="34" charset="0"/>
              <a:buNone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 Maven :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依赖包管理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500"/>
              </a:spcAft>
              <a:buFont typeface="Arial" panose="020B0604020202090204" pitchFamily="34" charset="0"/>
              <a:buNone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 JSON :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比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XML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更轻量的数据交换格式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72"/>
          <p:cNvSpPr>
            <a:spLocks noChangeArrowheads="1"/>
          </p:cNvSpPr>
          <p:nvPr/>
        </p:nvSpPr>
        <p:spPr bwMode="auto">
          <a:xfrm rot="5400000">
            <a:off x="175" y="2725"/>
            <a:ext cx="1196185" cy="1196533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" name="直角三角形 73"/>
          <p:cNvSpPr>
            <a:spLocks noChangeArrowheads="1"/>
          </p:cNvSpPr>
          <p:nvPr/>
        </p:nvSpPr>
        <p:spPr bwMode="auto">
          <a:xfrm rot="5400000">
            <a:off x="1775" y="5375"/>
            <a:ext cx="982580" cy="977628"/>
          </a:xfrm>
          <a:prstGeom prst="rtTriangle">
            <a:avLst/>
          </a:prstGeom>
          <a:solidFill>
            <a:srgbClr val="3DB39E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" name="直角三角形 74"/>
          <p:cNvSpPr>
            <a:spLocks noChangeArrowheads="1"/>
          </p:cNvSpPr>
          <p:nvPr/>
        </p:nvSpPr>
        <p:spPr bwMode="auto">
          <a:xfrm rot="5400000">
            <a:off x="142737" y="145660"/>
            <a:ext cx="707031" cy="70346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矩形 75"/>
          <p:cNvSpPr>
            <a:spLocks noChangeArrowheads="1"/>
          </p:cNvSpPr>
          <p:nvPr/>
        </p:nvSpPr>
        <p:spPr bwMode="auto">
          <a:xfrm rot="2700000">
            <a:off x="472493" y="44946"/>
            <a:ext cx="151660" cy="998881"/>
          </a:xfrm>
          <a:prstGeom prst="rect">
            <a:avLst/>
          </a:prstGeom>
          <a:solidFill>
            <a:srgbClr val="3DB39E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8" name="矩形 19"/>
          <p:cNvSpPr>
            <a:spLocks noChangeArrowheads="1"/>
          </p:cNvSpPr>
          <p:nvPr/>
        </p:nvSpPr>
        <p:spPr bwMode="auto">
          <a:xfrm>
            <a:off x="1058545" y="1069340"/>
            <a:ext cx="9377045" cy="4071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500"/>
              </a:spcAft>
              <a:buFont typeface="Arial" panose="020B0604020202090204" pitchFamily="34" charset="0"/>
              <a:buNone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需要在服务环境变量中指定日志路径： af.logging.path=/Users/peter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500"/>
              </a:spcAft>
              <a:buFont typeface="Arial" panose="020B0604020202090204" pitchFamily="34" charset="0"/>
              <a:buNone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在国内阿里云上放了该项目工程需要的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Maven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依赖仓库。需要将该工程的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maven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settings.xml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替换为发过来的版本（内容中已配好了仓库地址等信息）。并且手动指定本地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repository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位置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500"/>
              </a:spcAft>
              <a:buFont typeface="Arial" panose="020B0604020202090204" pitchFamily="34" charset="0"/>
              <a:buNone/>
            </a:pP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500"/>
              </a:spcAft>
              <a:buFont typeface="Arial" panose="020B0604020202090204" pitchFamily="34" charset="0"/>
              <a:buNone/>
            </a:pP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500"/>
              </a:spcAft>
              <a:buFont typeface="Arial" panose="020B0604020202090204" pitchFamily="34" charset="0"/>
              <a:buNone/>
            </a:pP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500"/>
              </a:spcAft>
              <a:buFont typeface="Arial" panose="020B0604020202090204" pitchFamily="34" charset="0"/>
              <a:buNone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编辑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application.yml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文件，根据实际情况配置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redis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信息及数据库信息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500"/>
              </a:spcAft>
              <a:buFont typeface="Arial" panose="020B0604020202090204" pitchFamily="34" charset="0"/>
              <a:buNone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运行StudyApplication启动服务，日志中确认服务已启动。用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Postman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调试一下最简单的“获取全部项目列表”的接口，如果能够正常返回信息，则表示后端环境已全部配置成功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81710" y="547370"/>
            <a:ext cx="804545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GitHub</a:t>
            </a:r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上同步完版本后，在</a:t>
            </a: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IDE</a:t>
            </a:r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中的必要动作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27480" y="2747645"/>
          <a:ext cx="1066165" cy="1066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1" imgW="1524000" imgH="1524000" progId="Package">
                  <p:embed/>
                </p:oleObj>
              </mc:Choice>
              <mc:Fallback>
                <p:oleObj name="" showAsIcon="1" r:id="rId1" imgW="1524000" imgH="152400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27480" y="2747645"/>
                        <a:ext cx="1066165" cy="1066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536260" y="834737"/>
            <a:ext cx="5188527" cy="5188527"/>
          </a:xfrm>
          <a:prstGeom prst="ellipse">
            <a:avLst/>
          </a:prstGeom>
          <a:solidFill>
            <a:srgbClr val="3DB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770608" y="1069085"/>
            <a:ext cx="4719830" cy="4719830"/>
          </a:xfrm>
          <a:prstGeom prst="ellips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89984" y="2633276"/>
            <a:ext cx="428107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chemeClr val="bg1"/>
                </a:solidFill>
                <a:cs typeface="+mn-ea"/>
                <a:sym typeface="+mn-lt"/>
              </a:rPr>
              <a:t>THANKS</a:t>
            </a:r>
            <a:endParaRPr lang="en-US" altLang="zh-CN" sz="72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187423" y="4000829"/>
            <a:ext cx="3886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49819" y="4149066"/>
            <a:ext cx="29614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积跬步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至千里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YzYjg5ODE5MzU4YjM5OWQ4NDQ1MmUzZTMyZjQ0Mz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721</Words>
  <Application>WPS 演示</Application>
  <PresentationFormat>宽屏</PresentationFormat>
  <Paragraphs>35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2" baseType="lpstr">
      <vt:lpstr>Arial</vt:lpstr>
      <vt:lpstr>方正书宋_GBK</vt:lpstr>
      <vt:lpstr>Wingdings</vt:lpstr>
      <vt:lpstr>微软雅黑</vt:lpstr>
      <vt:lpstr>汉仪旗黑</vt:lpstr>
      <vt:lpstr>方正兰亭黑_GBK</vt:lpstr>
      <vt:lpstr>Calibri</vt:lpstr>
      <vt:lpstr>冬青黑体简体中文</vt:lpstr>
      <vt:lpstr>Helvetica Neue</vt:lpstr>
      <vt:lpstr>黑体</vt:lpstr>
      <vt:lpstr>宋体</vt:lpstr>
      <vt:lpstr>Arial Unicode MS</vt:lpstr>
      <vt:lpstr>汉仪书宋二KW</vt:lpstr>
      <vt:lpstr>Calibri Light</vt:lpstr>
      <vt:lpstr>汉仪中黑KW</vt:lpstr>
      <vt:lpstr>Office 主题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peter</cp:lastModifiedBy>
  <cp:revision>18</cp:revision>
  <dcterms:created xsi:type="dcterms:W3CDTF">2022-06-16T12:45:12Z</dcterms:created>
  <dcterms:modified xsi:type="dcterms:W3CDTF">2022-06-16T12:45:12Z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  <property fmtid="{D5CDD505-2E9C-101B-9397-08002B2CF9AE}" pid="3" name="ICV">
    <vt:lpwstr>1C37D67665384ACC981E12EA3BD52CFB</vt:lpwstr>
  </property>
</Properties>
</file>