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4" r:id="rId5"/>
    <p:sldId id="258" r:id="rId6"/>
    <p:sldId id="265" r:id="rId7"/>
    <p:sldId id="259" r:id="rId8"/>
    <p:sldId id="272" r:id="rId9"/>
    <p:sldId id="299" r:id="rId10"/>
    <p:sldId id="300" r:id="rId11"/>
    <p:sldId id="301" r:id="rId12"/>
    <p:sldId id="302" r:id="rId13"/>
    <p:sldId id="303" r:id="rId14"/>
    <p:sldId id="285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B3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84" d="100"/>
          <a:sy n="84" d="100"/>
        </p:scale>
        <p:origin x="7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7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3F57-0AF9-4B59-A3E2-9F8DB6BF13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A885-781C-40C6-A168-0D96080F41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3F57-0AF9-4B59-A3E2-9F8DB6BF13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A885-781C-40C6-A168-0D96080F41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3F57-0AF9-4B59-A3E2-9F8DB6BF13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A885-781C-40C6-A168-0D96080F41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3F57-0AF9-4B59-A3E2-9F8DB6BF13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A885-781C-40C6-A168-0D96080F41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3F57-0AF9-4B59-A3E2-9F8DB6BF13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A885-781C-40C6-A168-0D96080F41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3F57-0AF9-4B59-A3E2-9F8DB6BF13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A885-781C-40C6-A168-0D96080F41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3F57-0AF9-4B59-A3E2-9F8DB6BF13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A885-781C-40C6-A168-0D96080F41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3F57-0AF9-4B59-A3E2-9F8DB6BF13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A885-781C-40C6-A168-0D96080F41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3F57-0AF9-4B59-A3E2-9F8DB6BF13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A885-781C-40C6-A168-0D96080F41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3F57-0AF9-4B59-A3E2-9F8DB6BF13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A885-781C-40C6-A168-0D96080F41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3F57-0AF9-4B59-A3E2-9F8DB6BF13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A885-781C-40C6-A168-0D96080F41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13F57-0AF9-4B59-A3E2-9F8DB6BF13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5A885-781C-40C6-A168-0D96080F417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0293" y="3456875"/>
            <a:ext cx="966533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000" b="1" dirty="0" smtClean="0">
                <a:solidFill>
                  <a:srgbClr val="3DB3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“W公司项目管理系统”迭代实现    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第一讲</a:t>
            </a:r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451485" y="4297045"/>
            <a:ext cx="7388225" cy="31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72"/>
          <p:cNvSpPr>
            <a:spLocks noChangeArrowheads="1"/>
          </p:cNvSpPr>
          <p:nvPr/>
        </p:nvSpPr>
        <p:spPr bwMode="auto">
          <a:xfrm rot="5400000">
            <a:off x="175" y="2725"/>
            <a:ext cx="1196185" cy="1196533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" name="直角三角形 73"/>
          <p:cNvSpPr>
            <a:spLocks noChangeArrowheads="1"/>
          </p:cNvSpPr>
          <p:nvPr/>
        </p:nvSpPr>
        <p:spPr bwMode="auto">
          <a:xfrm rot="5400000">
            <a:off x="1775" y="5375"/>
            <a:ext cx="982580" cy="977628"/>
          </a:xfrm>
          <a:prstGeom prst="rtTriangle">
            <a:avLst/>
          </a:prstGeom>
          <a:solidFill>
            <a:srgbClr val="3DB39E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" name="直角三角形 74"/>
          <p:cNvSpPr>
            <a:spLocks noChangeArrowheads="1"/>
          </p:cNvSpPr>
          <p:nvPr/>
        </p:nvSpPr>
        <p:spPr bwMode="auto">
          <a:xfrm rot="5400000">
            <a:off x="142737" y="145660"/>
            <a:ext cx="707031" cy="70346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" name="矩形 75"/>
          <p:cNvSpPr>
            <a:spLocks noChangeArrowheads="1"/>
          </p:cNvSpPr>
          <p:nvPr/>
        </p:nvSpPr>
        <p:spPr bwMode="auto">
          <a:xfrm rot="2700000">
            <a:off x="472493" y="44946"/>
            <a:ext cx="151660" cy="998881"/>
          </a:xfrm>
          <a:prstGeom prst="rect">
            <a:avLst/>
          </a:prstGeom>
          <a:solidFill>
            <a:srgbClr val="3DB39E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67740" y="86995"/>
            <a:ext cx="804545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 sz="2800" dirty="0"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各模块需求调研</a:t>
            </a:r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—</a:t>
            </a: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项目财务（子模块）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28" name="表格 27"/>
          <p:cNvGraphicFramePr/>
          <p:nvPr>
            <p:custDataLst>
              <p:tags r:id="rId1"/>
            </p:custDataLst>
          </p:nvPr>
        </p:nvGraphicFramePr>
        <p:xfrm>
          <a:off x="688975" y="1122680"/>
          <a:ext cx="835469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245"/>
                <a:gridCol w="1109345"/>
                <a:gridCol w="808355"/>
                <a:gridCol w="4603750"/>
              </a:tblGrid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属性名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数据类型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必填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备注</a:t>
                      </a: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合同总金额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数值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金额数值，保留小数点后</a:t>
                      </a:r>
                      <a:r>
                        <a:rPr lang="en-US" altLang="zh-CN" sz="1200"/>
                        <a:t>2</a:t>
                      </a:r>
                      <a:r>
                        <a:rPr lang="zh-CN" altLang="en-US" sz="1200"/>
                        <a:t>位</a:t>
                      </a: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已收款比例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数值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0-100</a:t>
                      </a:r>
                      <a:r>
                        <a:rPr lang="zh-CN" altLang="en-US" sz="1200"/>
                        <a:t>数值</a:t>
                      </a: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已收款金额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数值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金额数值，保留小数点后</a:t>
                      </a:r>
                      <a:r>
                        <a:rPr lang="en-US" altLang="zh-CN" sz="1200">
                          <a:sym typeface="+mn-ea"/>
                        </a:rPr>
                        <a:t>2</a:t>
                      </a:r>
                      <a:r>
                        <a:rPr lang="zh-CN" altLang="en-US" sz="1200">
                          <a:sym typeface="+mn-ea"/>
                        </a:rPr>
                        <a:t>位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预计下次付款时间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日期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预计下次付款比例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数值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0-100</a:t>
                      </a:r>
                      <a:r>
                        <a:rPr lang="zh-CN" altLang="en-US" sz="1200">
                          <a:sym typeface="+mn-ea"/>
                        </a:rPr>
                        <a:t>数值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下次付款条件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字符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最多</a:t>
                      </a:r>
                      <a:r>
                        <a:rPr lang="en-US" altLang="zh-CN" sz="1200"/>
                        <a:t>2000</a:t>
                      </a:r>
                      <a:r>
                        <a:rPr lang="zh-CN" altLang="en-US" sz="1200"/>
                        <a:t>字</a:t>
                      </a:r>
                      <a:endParaRPr lang="zh-CN" alt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矩形 28"/>
          <p:cNvSpPr/>
          <p:nvPr/>
        </p:nvSpPr>
        <p:spPr>
          <a:xfrm>
            <a:off x="625776" y="4880343"/>
            <a:ext cx="3015799" cy="3371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Bef>
                <a:spcPct val="20000"/>
              </a:spcBef>
            </a:pPr>
            <a:r>
              <a:rPr lang="zh-CN" altLang="en-US" sz="1600" dirty="0">
                <a:solidFill>
                  <a:srgbClr val="445469"/>
                </a:solidFill>
                <a:latin typeface="黑体" panose="02010609060101010101" charset="-122"/>
                <a:ea typeface="黑体" panose="02010609060101010101" charset="-122"/>
                <a:sym typeface="Arial" panose="020B0604020202090204" pitchFamily="34" charset="0"/>
              </a:rPr>
              <a:t>补充需求：</a:t>
            </a:r>
            <a:endParaRPr lang="zh-CN" altLang="en-US" sz="1600" dirty="0">
              <a:solidFill>
                <a:srgbClr val="445469"/>
              </a:solidFill>
              <a:latin typeface="黑体" panose="02010609060101010101" charset="-122"/>
              <a:ea typeface="黑体" panose="02010609060101010101" charset="-122"/>
              <a:sym typeface="Arial" panose="020B060402020209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43585" y="5236845"/>
            <a:ext cx="8420100" cy="780415"/>
          </a:xfrm>
          <a:prstGeom prst="rect">
            <a:avLst/>
          </a:prstGeom>
        </p:spPr>
        <p:txBody>
          <a:bodyPr wrap="square">
            <a:spAutoFit/>
          </a:bodyPr>
          <a:p>
            <a:pPr marL="479425" indent="-479425">
              <a:spcBef>
                <a:spcPct val="20000"/>
              </a:spcBef>
            </a:pPr>
            <a:r>
              <a:rPr lang="zh-CN" altLang="en-US" sz="1400" dirty="0">
                <a:solidFill>
                  <a:srgbClr val="445469"/>
                </a:solidFill>
                <a:sym typeface="Arial" panose="020B0604020202090204" pitchFamily="34" charset="0"/>
              </a:rPr>
              <a:t>（</a:t>
            </a:r>
            <a:r>
              <a:rPr lang="en-US" altLang="zh-CN" sz="1400" dirty="0">
                <a:solidFill>
                  <a:srgbClr val="445469"/>
                </a:solidFill>
                <a:sym typeface="Arial" panose="020B0604020202090204" pitchFamily="34" charset="0"/>
              </a:rPr>
              <a:t>1</a:t>
            </a:r>
            <a:r>
              <a:rPr lang="zh-CN" altLang="en-US" sz="1400" dirty="0">
                <a:solidFill>
                  <a:srgbClr val="445469"/>
                </a:solidFill>
                <a:sym typeface="Arial" panose="020B0604020202090204" pitchFamily="34" charset="0"/>
              </a:rPr>
              <a:t>）该子模块分为</a:t>
            </a:r>
            <a:r>
              <a:rPr lang="en-US" altLang="zh-CN" sz="1400" dirty="0">
                <a:solidFill>
                  <a:srgbClr val="445469"/>
                </a:solidFill>
                <a:sym typeface="Arial" panose="020B0604020202090204" pitchFamily="34" charset="0"/>
              </a:rPr>
              <a:t>“</a:t>
            </a:r>
            <a:r>
              <a:rPr lang="zh-CN" altLang="en-US" sz="1400" dirty="0">
                <a:solidFill>
                  <a:srgbClr val="445469"/>
                </a:solidFill>
                <a:sym typeface="Arial" panose="020B0604020202090204" pitchFamily="34" charset="0"/>
              </a:rPr>
              <a:t>财务概况</a:t>
            </a:r>
            <a:r>
              <a:rPr lang="en-US" altLang="zh-CN" sz="1400" dirty="0">
                <a:solidFill>
                  <a:srgbClr val="445469"/>
                </a:solidFill>
                <a:sym typeface="Arial" panose="020B0604020202090204" pitchFamily="34" charset="0"/>
              </a:rPr>
              <a:t>”</a:t>
            </a:r>
            <a:r>
              <a:rPr lang="zh-CN" altLang="en-US" sz="1400" dirty="0">
                <a:solidFill>
                  <a:srgbClr val="445469"/>
                </a:solidFill>
                <a:sym typeface="Arial" panose="020B0604020202090204" pitchFamily="34" charset="0"/>
              </a:rPr>
              <a:t>和</a:t>
            </a:r>
            <a:r>
              <a:rPr lang="en-US" altLang="zh-CN" sz="1400" dirty="0">
                <a:solidFill>
                  <a:srgbClr val="445469"/>
                </a:solidFill>
                <a:sym typeface="Arial" panose="020B0604020202090204" pitchFamily="34" charset="0"/>
              </a:rPr>
              <a:t>“</a:t>
            </a:r>
            <a:r>
              <a:rPr lang="zh-CN" altLang="en-US" sz="1400" dirty="0">
                <a:solidFill>
                  <a:srgbClr val="445469"/>
                </a:solidFill>
                <a:sym typeface="Arial" panose="020B0604020202090204" pitchFamily="34" charset="0"/>
              </a:rPr>
              <a:t>收款记录</a:t>
            </a:r>
            <a:r>
              <a:rPr lang="en-US" altLang="zh-CN" sz="1400" dirty="0">
                <a:solidFill>
                  <a:srgbClr val="445469"/>
                </a:solidFill>
                <a:sym typeface="Arial" panose="020B0604020202090204" pitchFamily="34" charset="0"/>
              </a:rPr>
              <a:t>”</a:t>
            </a:r>
            <a:r>
              <a:rPr lang="zh-CN" altLang="en-US" sz="1400" dirty="0">
                <a:solidFill>
                  <a:srgbClr val="445469"/>
                </a:solidFill>
                <a:sym typeface="Arial" panose="020B0604020202090204" pitchFamily="34" charset="0"/>
              </a:rPr>
              <a:t>两部分。</a:t>
            </a:r>
            <a:r>
              <a:rPr lang="en-US" altLang="zh-CN" sz="1400" dirty="0">
                <a:solidFill>
                  <a:srgbClr val="445469"/>
                </a:solidFill>
                <a:sym typeface="Arial" panose="020B0604020202090204" pitchFamily="34" charset="0"/>
              </a:rPr>
              <a:t>“</a:t>
            </a:r>
            <a:r>
              <a:rPr lang="zh-CN" altLang="en-US" sz="1400" dirty="0">
                <a:solidFill>
                  <a:srgbClr val="445469"/>
                </a:solidFill>
                <a:sym typeface="Arial" panose="020B0604020202090204" pitchFamily="34" charset="0"/>
              </a:rPr>
              <a:t>财务概况</a:t>
            </a:r>
            <a:r>
              <a:rPr lang="en-US" altLang="zh-CN" sz="1400" dirty="0">
                <a:solidFill>
                  <a:srgbClr val="445469"/>
                </a:solidFill>
                <a:sym typeface="Arial" panose="020B0604020202090204" pitchFamily="34" charset="0"/>
              </a:rPr>
              <a:t>”</a:t>
            </a:r>
            <a:r>
              <a:rPr lang="zh-CN" altLang="en-US" sz="1400" dirty="0">
                <a:solidFill>
                  <a:srgbClr val="445469"/>
                </a:solidFill>
                <a:sym typeface="Arial" panose="020B0604020202090204" pitchFamily="34" charset="0"/>
              </a:rPr>
              <a:t>是该项目的基本财务情况，和项目之间是一对一关系。</a:t>
            </a:r>
            <a:r>
              <a:rPr lang="en-US" altLang="zh-CN" sz="1400" dirty="0">
                <a:solidFill>
                  <a:srgbClr val="445469"/>
                </a:solidFill>
                <a:sym typeface="Arial" panose="020B0604020202090204" pitchFamily="34" charset="0"/>
              </a:rPr>
              <a:t>“</a:t>
            </a:r>
            <a:r>
              <a:rPr lang="zh-CN" altLang="en-US" sz="1400" dirty="0">
                <a:solidFill>
                  <a:srgbClr val="445469"/>
                </a:solidFill>
                <a:sym typeface="Arial" panose="020B0604020202090204" pitchFamily="34" charset="0"/>
              </a:rPr>
              <a:t>收款记录</a:t>
            </a:r>
            <a:r>
              <a:rPr lang="en-US" altLang="zh-CN" sz="1400" dirty="0">
                <a:solidFill>
                  <a:srgbClr val="445469"/>
                </a:solidFill>
                <a:sym typeface="Arial" panose="020B0604020202090204" pitchFamily="34" charset="0"/>
              </a:rPr>
              <a:t>”</a:t>
            </a:r>
            <a:r>
              <a:rPr lang="zh-CN" altLang="en-US" sz="1400" dirty="0">
                <a:solidFill>
                  <a:srgbClr val="445469"/>
                </a:solidFill>
                <a:sym typeface="Arial" panose="020B0604020202090204" pitchFamily="34" charset="0"/>
              </a:rPr>
              <a:t>是该项目的历史到款情况，一个项目往往包含多次收款。</a:t>
            </a:r>
            <a:endParaRPr lang="zh-CN" altLang="en-US" sz="1400" dirty="0">
              <a:solidFill>
                <a:srgbClr val="445469"/>
              </a:solidFill>
              <a:sym typeface="Arial" panose="020B0604020202090204" pitchFamily="34" charset="0"/>
            </a:endParaRPr>
          </a:p>
          <a:p>
            <a:pPr>
              <a:spcBef>
                <a:spcPct val="20000"/>
              </a:spcBef>
            </a:pPr>
            <a:r>
              <a:rPr lang="zh-CN" altLang="en-US" sz="1400" dirty="0">
                <a:solidFill>
                  <a:srgbClr val="445469"/>
                </a:solidFill>
                <a:sym typeface="Arial" panose="020B0604020202090204" pitchFamily="34" charset="0"/>
              </a:rPr>
              <a:t>（</a:t>
            </a:r>
            <a:r>
              <a:rPr lang="en-US" altLang="zh-CN" sz="1400" dirty="0">
                <a:solidFill>
                  <a:srgbClr val="445469"/>
                </a:solidFill>
                <a:sym typeface="Arial" panose="020B0604020202090204" pitchFamily="34" charset="0"/>
              </a:rPr>
              <a:t>2</a:t>
            </a:r>
            <a:r>
              <a:rPr lang="zh-CN" altLang="en-US" sz="1400" dirty="0">
                <a:solidFill>
                  <a:srgbClr val="445469"/>
                </a:solidFill>
                <a:sym typeface="Arial" panose="020B0604020202090204" pitchFamily="34" charset="0"/>
              </a:rPr>
              <a:t>）</a:t>
            </a:r>
            <a:r>
              <a:rPr lang="en-US" altLang="zh-CN" sz="1400" dirty="0">
                <a:solidFill>
                  <a:srgbClr val="445469"/>
                </a:solidFill>
                <a:sym typeface="Arial" panose="020B0604020202090204" pitchFamily="34" charset="0"/>
              </a:rPr>
              <a:t>“</a:t>
            </a:r>
            <a:r>
              <a:rPr lang="zh-CN" altLang="en-US" sz="1400" dirty="0">
                <a:solidFill>
                  <a:srgbClr val="445469"/>
                </a:solidFill>
                <a:sym typeface="Arial" panose="020B0604020202090204" pitchFamily="34" charset="0"/>
              </a:rPr>
              <a:t>收款记录</a:t>
            </a:r>
            <a:r>
              <a:rPr lang="en-US" altLang="zh-CN" sz="1400" dirty="0">
                <a:solidFill>
                  <a:srgbClr val="445469"/>
                </a:solidFill>
                <a:sym typeface="Arial" panose="020B0604020202090204" pitchFamily="34" charset="0"/>
              </a:rPr>
              <a:t>”</a:t>
            </a:r>
            <a:r>
              <a:rPr lang="zh-CN" altLang="en-US" sz="1400" dirty="0">
                <a:solidFill>
                  <a:srgbClr val="445469"/>
                </a:solidFill>
                <a:sym typeface="Arial" panose="020B0604020202090204" pitchFamily="34" charset="0"/>
              </a:rPr>
              <a:t>中的</a:t>
            </a:r>
            <a:r>
              <a:rPr lang="en-US" altLang="zh-CN" sz="1400" dirty="0">
                <a:solidFill>
                  <a:srgbClr val="445469"/>
                </a:solidFill>
                <a:sym typeface="Arial" panose="020B0604020202090204" pitchFamily="34" charset="0"/>
              </a:rPr>
              <a:t>“</a:t>
            </a:r>
            <a:r>
              <a:rPr lang="zh-CN" altLang="en-US" sz="1400" dirty="0">
                <a:solidFill>
                  <a:srgbClr val="445469"/>
                </a:solidFill>
                <a:sym typeface="Arial" panose="020B0604020202090204" pitchFamily="34" charset="0"/>
              </a:rPr>
              <a:t>发生时间</a:t>
            </a:r>
            <a:r>
              <a:rPr lang="en-US" altLang="zh-CN" sz="1400" dirty="0">
                <a:solidFill>
                  <a:srgbClr val="445469"/>
                </a:solidFill>
                <a:sym typeface="Arial" panose="020B0604020202090204" pitchFamily="34" charset="0"/>
              </a:rPr>
              <a:t>”</a:t>
            </a:r>
            <a:r>
              <a:rPr lang="zh-CN" altLang="en-US" sz="1400" dirty="0">
                <a:solidFill>
                  <a:srgbClr val="445469"/>
                </a:solidFill>
                <a:sym typeface="Arial" panose="020B0604020202090204" pitchFamily="34" charset="0"/>
              </a:rPr>
              <a:t>必须早于当前时间。</a:t>
            </a:r>
            <a:endParaRPr lang="zh-CN" altLang="en-US" sz="1400" dirty="0">
              <a:solidFill>
                <a:srgbClr val="445469"/>
              </a:solidFill>
              <a:sym typeface="Arial" panose="020B0604020202090204" pitchFamily="34" charset="0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688975" y="774700"/>
          <a:ext cx="8354695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4695"/>
              </a:tblGrid>
              <a:tr h="33528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/>
                        <a:t>财务概况</a:t>
                      </a: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688975" y="3406140"/>
          <a:ext cx="835469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245"/>
                <a:gridCol w="1109345"/>
                <a:gridCol w="808355"/>
                <a:gridCol w="4603750"/>
              </a:tblGrid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属性名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数据类型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必填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备注</a:t>
                      </a: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款项种类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数值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是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选项：首付款、进度款、验收款、尾款</a:t>
                      </a: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金额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数值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是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金额数值，保留小数点后</a:t>
                      </a:r>
                      <a:r>
                        <a:rPr lang="en-US" altLang="zh-CN" sz="1200">
                          <a:sym typeface="+mn-ea"/>
                        </a:rPr>
                        <a:t>2</a:t>
                      </a:r>
                      <a:r>
                        <a:rPr lang="zh-CN" altLang="en-US" sz="1200">
                          <a:sym typeface="+mn-ea"/>
                        </a:rPr>
                        <a:t>位</a:t>
                      </a: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发生时间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日期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是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备注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字符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最多</a:t>
                      </a:r>
                      <a:r>
                        <a:rPr lang="en-US" altLang="zh-CN" sz="1200"/>
                        <a:t>2000</a:t>
                      </a:r>
                      <a:r>
                        <a:rPr lang="zh-CN" altLang="en-US" sz="1200"/>
                        <a:t>字</a:t>
                      </a:r>
                      <a:endParaRPr lang="zh-CN" alt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688975" y="3081020"/>
          <a:ext cx="8354695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4695"/>
              </a:tblGrid>
              <a:tr h="33528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/>
                        <a:t>收款记录</a:t>
                      </a: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314857" y="1647857"/>
            <a:ext cx="3562286" cy="3562286"/>
            <a:chOff x="3536260" y="834737"/>
            <a:chExt cx="5188527" cy="5188527"/>
          </a:xfrm>
        </p:grpSpPr>
        <p:sp>
          <p:nvSpPr>
            <p:cNvPr id="3" name="椭圆 2"/>
            <p:cNvSpPr/>
            <p:nvPr/>
          </p:nvSpPr>
          <p:spPr>
            <a:xfrm>
              <a:off x="3536260" y="834737"/>
              <a:ext cx="5188527" cy="5188527"/>
            </a:xfrm>
            <a:prstGeom prst="ellipse">
              <a:avLst/>
            </a:prstGeom>
            <a:solidFill>
              <a:srgbClr val="3DB3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736085" y="1069085"/>
              <a:ext cx="4719830" cy="4719830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4072980" y="1120124"/>
              <a:ext cx="4046035" cy="3611617"/>
              <a:chOff x="4072980" y="958921"/>
              <a:chExt cx="4046035" cy="3611617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4470676" y="958921"/>
                <a:ext cx="3250646" cy="271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500" b="1" dirty="0" smtClean="0">
                    <a:solidFill>
                      <a:schemeClr val="bg1"/>
                    </a:solidFill>
                    <a:cs typeface="+mn-ea"/>
                    <a:sym typeface="+mn-lt"/>
                  </a:rPr>
                  <a:t>04</a:t>
                </a:r>
                <a:endParaRPr lang="zh-CN" altLang="en-US" sz="115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072980" y="3612892"/>
                <a:ext cx="4046035" cy="849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3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推进提示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 flipV="1">
                <a:off x="4808987" y="4555381"/>
                <a:ext cx="2642464" cy="1515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72"/>
          <p:cNvSpPr>
            <a:spLocks noChangeArrowheads="1"/>
          </p:cNvSpPr>
          <p:nvPr/>
        </p:nvSpPr>
        <p:spPr bwMode="auto">
          <a:xfrm rot="5400000">
            <a:off x="175" y="2725"/>
            <a:ext cx="1196185" cy="1196533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" name="直角三角形 73"/>
          <p:cNvSpPr>
            <a:spLocks noChangeArrowheads="1"/>
          </p:cNvSpPr>
          <p:nvPr/>
        </p:nvSpPr>
        <p:spPr bwMode="auto">
          <a:xfrm rot="5400000">
            <a:off x="1775" y="5375"/>
            <a:ext cx="982580" cy="977628"/>
          </a:xfrm>
          <a:prstGeom prst="rtTriangle">
            <a:avLst/>
          </a:prstGeom>
          <a:solidFill>
            <a:srgbClr val="3DB39E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" name="直角三角形 74"/>
          <p:cNvSpPr>
            <a:spLocks noChangeArrowheads="1"/>
          </p:cNvSpPr>
          <p:nvPr/>
        </p:nvSpPr>
        <p:spPr bwMode="auto">
          <a:xfrm rot="5400000">
            <a:off x="142737" y="145660"/>
            <a:ext cx="707031" cy="70346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" name="矩形 75"/>
          <p:cNvSpPr>
            <a:spLocks noChangeArrowheads="1"/>
          </p:cNvSpPr>
          <p:nvPr/>
        </p:nvSpPr>
        <p:spPr bwMode="auto">
          <a:xfrm rot="2700000">
            <a:off x="472493" y="44946"/>
            <a:ext cx="151660" cy="998881"/>
          </a:xfrm>
          <a:prstGeom prst="rect">
            <a:avLst/>
          </a:prstGeom>
          <a:solidFill>
            <a:srgbClr val="3DB39E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75055" y="144145"/>
            <a:ext cx="804545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 sz="2800" dirty="0"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推进提示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196340" y="1239520"/>
            <a:ext cx="8420100" cy="768350"/>
          </a:xfrm>
          <a:prstGeom prst="rect">
            <a:avLst/>
          </a:prstGeom>
        </p:spPr>
        <p:txBody>
          <a:bodyPr wrap="square">
            <a:spAutoFit/>
          </a:bodyPr>
          <a:p>
            <a:pPr marL="479425" indent="-479425">
              <a:spcBef>
                <a:spcPct val="20000"/>
              </a:spcBef>
            </a:pPr>
            <a:r>
              <a:rPr lang="en-US" altLang="zh-CN" sz="2000" dirty="0">
                <a:solidFill>
                  <a:srgbClr val="445469"/>
                </a:solidFill>
                <a:sym typeface="Arial" panose="020B0604020202090204" pitchFamily="34" charset="0"/>
              </a:rPr>
              <a:t>1. </a:t>
            </a:r>
            <a:r>
              <a:rPr lang="zh-CN" altLang="en-US" sz="2000" dirty="0">
                <a:solidFill>
                  <a:srgbClr val="445469"/>
                </a:solidFill>
                <a:sym typeface="Arial" panose="020B0604020202090204" pitchFamily="34" charset="0"/>
              </a:rPr>
              <a:t>将</a:t>
            </a:r>
            <a:r>
              <a:rPr lang="en-US" altLang="zh-CN" sz="2000" dirty="0">
                <a:solidFill>
                  <a:srgbClr val="445469"/>
                </a:solidFill>
                <a:sym typeface="Arial" panose="020B0604020202090204" pitchFamily="34" charset="0"/>
              </a:rPr>
              <a:t>Ant Design</a:t>
            </a:r>
            <a:r>
              <a:rPr lang="zh-CN" altLang="en-US" sz="2000" dirty="0">
                <a:solidFill>
                  <a:srgbClr val="445469"/>
                </a:solidFill>
                <a:sym typeface="Arial" panose="020B0604020202090204" pitchFamily="34" charset="0"/>
              </a:rPr>
              <a:t>组件库引入</a:t>
            </a:r>
            <a:r>
              <a:rPr lang="en-US" altLang="zh-CN" sz="2000" dirty="0">
                <a:solidFill>
                  <a:srgbClr val="445469"/>
                </a:solidFill>
                <a:sym typeface="Arial" panose="020B0604020202090204" pitchFamily="34" charset="0"/>
              </a:rPr>
              <a:t>Axure</a:t>
            </a:r>
            <a:r>
              <a:rPr lang="zh-CN" altLang="en-US" sz="2000" dirty="0">
                <a:solidFill>
                  <a:srgbClr val="445469"/>
                </a:solidFill>
                <a:sym typeface="Arial" panose="020B0604020202090204" pitchFamily="34" charset="0"/>
              </a:rPr>
              <a:t>，以便设计出高保真原型。</a:t>
            </a:r>
            <a:endParaRPr lang="zh-CN" altLang="en-US" sz="2000" dirty="0">
              <a:solidFill>
                <a:srgbClr val="445469"/>
              </a:solidFill>
              <a:sym typeface="Arial" panose="020B060402020209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000" dirty="0">
                <a:solidFill>
                  <a:srgbClr val="445469"/>
                </a:solidFill>
                <a:sym typeface="Arial" panose="020B0604020202090204" pitchFamily="34" charset="0"/>
              </a:rPr>
              <a:t>2. </a:t>
            </a:r>
            <a:r>
              <a:rPr lang="zh-CN" altLang="en-US" sz="2000" dirty="0">
                <a:solidFill>
                  <a:srgbClr val="445469"/>
                </a:solidFill>
                <a:sym typeface="Arial" panose="020B0604020202090204" pitchFamily="34" charset="0"/>
              </a:rPr>
              <a:t>基于</a:t>
            </a:r>
            <a:r>
              <a:rPr lang="en-US" altLang="zh-CN" sz="2000" dirty="0">
                <a:solidFill>
                  <a:srgbClr val="445469"/>
                </a:solidFill>
                <a:sym typeface="Arial" panose="020B0604020202090204" pitchFamily="34" charset="0"/>
              </a:rPr>
              <a:t>CRUD</a:t>
            </a:r>
            <a:r>
              <a:rPr lang="zh-CN" altLang="en-US" sz="2000" dirty="0">
                <a:solidFill>
                  <a:srgbClr val="445469"/>
                </a:solidFill>
                <a:sym typeface="Arial" panose="020B0604020202090204" pitchFamily="34" charset="0"/>
              </a:rPr>
              <a:t>基本操作拆分页面结构。</a:t>
            </a:r>
            <a:endParaRPr lang="zh-CN" altLang="en-US" sz="2000" dirty="0">
              <a:solidFill>
                <a:srgbClr val="445469"/>
              </a:solidFill>
              <a:sym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536260" y="834737"/>
            <a:ext cx="5188527" cy="5188527"/>
          </a:xfrm>
          <a:prstGeom prst="ellipse">
            <a:avLst/>
          </a:prstGeom>
          <a:solidFill>
            <a:srgbClr val="3DB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770608" y="1069085"/>
            <a:ext cx="4719830" cy="4719830"/>
          </a:xfrm>
          <a:prstGeom prst="ellipse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89984" y="2633276"/>
            <a:ext cx="42810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 smtClean="0">
                <a:solidFill>
                  <a:schemeClr val="bg1"/>
                </a:solidFill>
                <a:cs typeface="+mn-ea"/>
                <a:sym typeface="+mn-lt"/>
              </a:rPr>
              <a:t>THANKS</a:t>
            </a:r>
            <a:endParaRPr lang="zh-CN" altLang="en-US" sz="8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187423" y="4000829"/>
            <a:ext cx="3886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649819" y="4149066"/>
            <a:ext cx="296140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积跬步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至千里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8133" y="385491"/>
            <a:ext cx="10735733" cy="598311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80845" y="541867"/>
            <a:ext cx="2630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230797" y="1372864"/>
            <a:ext cx="173040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088082" y="1405025"/>
            <a:ext cx="201583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CONTENTS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937225" y="2784764"/>
            <a:ext cx="1877289" cy="1877289"/>
          </a:xfrm>
          <a:prstGeom prst="ellipse">
            <a:avLst/>
          </a:prstGeom>
          <a:solidFill>
            <a:srgbClr val="3DB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670225" y="2784764"/>
            <a:ext cx="1877289" cy="1877289"/>
          </a:xfrm>
          <a:prstGeom prst="ellipse">
            <a:avLst/>
          </a:prstGeom>
          <a:solidFill>
            <a:srgbClr val="3DB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644487" y="2784765"/>
            <a:ext cx="1877289" cy="1877289"/>
          </a:xfrm>
          <a:prstGeom prst="ellipse">
            <a:avLst/>
          </a:prstGeom>
          <a:solidFill>
            <a:srgbClr val="3DB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9377487" y="2784766"/>
            <a:ext cx="1877289" cy="1877289"/>
          </a:xfrm>
          <a:prstGeom prst="ellipse">
            <a:avLst/>
          </a:prstGeom>
          <a:solidFill>
            <a:srgbClr val="3DB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任意多边形 157"/>
          <p:cNvSpPr>
            <a:spLocks noChangeArrowheads="1"/>
          </p:cNvSpPr>
          <p:nvPr/>
        </p:nvSpPr>
        <p:spPr bwMode="auto">
          <a:xfrm>
            <a:off x="1616320" y="3125251"/>
            <a:ext cx="519098" cy="503590"/>
          </a:xfrm>
          <a:custGeom>
            <a:avLst/>
            <a:gdLst>
              <a:gd name="T0" fmla="*/ 262805 w 519288"/>
              <a:gd name="T1" fmla="*/ 111558 h 503774"/>
              <a:gd name="T2" fmla="*/ 439744 w 519288"/>
              <a:gd name="T3" fmla="*/ 276036 h 503774"/>
              <a:gd name="T4" fmla="*/ 439744 w 519288"/>
              <a:gd name="T5" fmla="*/ 484796 h 503774"/>
              <a:gd name="T6" fmla="*/ 433425 w 519288"/>
              <a:gd name="T7" fmla="*/ 503774 h 503774"/>
              <a:gd name="T8" fmla="*/ 414467 w 519288"/>
              <a:gd name="T9" fmla="*/ 503774 h 503774"/>
              <a:gd name="T10" fmla="*/ 319678 w 519288"/>
              <a:gd name="T11" fmla="*/ 503774 h 503774"/>
              <a:gd name="T12" fmla="*/ 313359 w 519288"/>
              <a:gd name="T13" fmla="*/ 503774 h 503774"/>
              <a:gd name="T14" fmla="*/ 307040 w 519288"/>
              <a:gd name="T15" fmla="*/ 497448 h 503774"/>
              <a:gd name="T16" fmla="*/ 307040 w 519288"/>
              <a:gd name="T17" fmla="*/ 396231 h 503774"/>
              <a:gd name="T18" fmla="*/ 212251 w 519288"/>
              <a:gd name="T19" fmla="*/ 396231 h 503774"/>
              <a:gd name="T20" fmla="*/ 212251 w 519288"/>
              <a:gd name="T21" fmla="*/ 497448 h 503774"/>
              <a:gd name="T22" fmla="*/ 212251 w 519288"/>
              <a:gd name="T23" fmla="*/ 503774 h 503774"/>
              <a:gd name="T24" fmla="*/ 199612 w 519288"/>
              <a:gd name="T25" fmla="*/ 503774 h 503774"/>
              <a:gd name="T26" fmla="*/ 104823 w 519288"/>
              <a:gd name="T27" fmla="*/ 503774 h 503774"/>
              <a:gd name="T28" fmla="*/ 92185 w 519288"/>
              <a:gd name="T29" fmla="*/ 503774 h 503774"/>
              <a:gd name="T30" fmla="*/ 79546 w 519288"/>
              <a:gd name="T31" fmla="*/ 484796 h 503774"/>
              <a:gd name="T32" fmla="*/ 79546 w 519288"/>
              <a:gd name="T33" fmla="*/ 276036 h 503774"/>
              <a:gd name="T34" fmla="*/ 259644 w 519288"/>
              <a:gd name="T35" fmla="*/ 0 h 503774"/>
              <a:gd name="T36" fmla="*/ 281809 w 519288"/>
              <a:gd name="T37" fmla="*/ 9516 h 503774"/>
              <a:gd name="T38" fmla="*/ 370468 w 519288"/>
              <a:gd name="T39" fmla="*/ 91992 h 503774"/>
              <a:gd name="T40" fmla="*/ 370468 w 519288"/>
              <a:gd name="T41" fmla="*/ 22205 h 503774"/>
              <a:gd name="T42" fmla="*/ 383134 w 519288"/>
              <a:gd name="T43" fmla="*/ 9516 h 503774"/>
              <a:gd name="T44" fmla="*/ 414798 w 519288"/>
              <a:gd name="T45" fmla="*/ 9516 h 503774"/>
              <a:gd name="T46" fmla="*/ 427463 w 519288"/>
              <a:gd name="T47" fmla="*/ 22205 h 503774"/>
              <a:gd name="T48" fmla="*/ 427463 w 519288"/>
              <a:gd name="T49" fmla="*/ 142746 h 503774"/>
              <a:gd name="T50" fmla="*/ 509789 w 519288"/>
              <a:gd name="T51" fmla="*/ 218877 h 503774"/>
              <a:gd name="T52" fmla="*/ 509789 w 519288"/>
              <a:gd name="T53" fmla="*/ 269631 h 503774"/>
              <a:gd name="T54" fmla="*/ 465460 w 519288"/>
              <a:gd name="T55" fmla="*/ 269631 h 503774"/>
              <a:gd name="T56" fmla="*/ 262810 w 519288"/>
              <a:gd name="T57" fmla="*/ 79303 h 503774"/>
              <a:gd name="T58" fmla="*/ 60161 w 519288"/>
              <a:gd name="T59" fmla="*/ 269631 h 503774"/>
              <a:gd name="T60" fmla="*/ 34830 w 519288"/>
              <a:gd name="T61" fmla="*/ 275975 h 503774"/>
              <a:gd name="T62" fmla="*/ 9499 w 519288"/>
              <a:gd name="T63" fmla="*/ 269631 h 503774"/>
              <a:gd name="T64" fmla="*/ 9499 w 519288"/>
              <a:gd name="T65" fmla="*/ 218877 h 503774"/>
              <a:gd name="T66" fmla="*/ 237479 w 519288"/>
              <a:gd name="T67" fmla="*/ 9516 h 503774"/>
              <a:gd name="T68" fmla="*/ 259644 w 519288"/>
              <a:gd name="T69" fmla="*/ 0 h 50377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519288"/>
              <a:gd name="T106" fmla="*/ 0 h 503774"/>
              <a:gd name="T107" fmla="*/ 519288 w 519288"/>
              <a:gd name="T108" fmla="*/ 503774 h 503774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519288" h="503774">
                <a:moveTo>
                  <a:pt x="262805" y="111558"/>
                </a:moveTo>
                <a:cubicBezTo>
                  <a:pt x="262805" y="111558"/>
                  <a:pt x="262805" y="111558"/>
                  <a:pt x="439744" y="276036"/>
                </a:cubicBezTo>
                <a:cubicBezTo>
                  <a:pt x="439744" y="276036"/>
                  <a:pt x="439744" y="276036"/>
                  <a:pt x="439744" y="484796"/>
                </a:cubicBezTo>
                <a:cubicBezTo>
                  <a:pt x="439744" y="497448"/>
                  <a:pt x="433425" y="503774"/>
                  <a:pt x="433425" y="503774"/>
                </a:cubicBezTo>
                <a:cubicBezTo>
                  <a:pt x="427106" y="503774"/>
                  <a:pt x="420786" y="503774"/>
                  <a:pt x="414467" y="503774"/>
                </a:cubicBezTo>
                <a:cubicBezTo>
                  <a:pt x="414467" y="503774"/>
                  <a:pt x="414467" y="503774"/>
                  <a:pt x="319678" y="503774"/>
                </a:cubicBezTo>
                <a:cubicBezTo>
                  <a:pt x="319678" y="503774"/>
                  <a:pt x="313359" y="503774"/>
                  <a:pt x="313359" y="503774"/>
                </a:cubicBezTo>
                <a:cubicBezTo>
                  <a:pt x="313359" y="503774"/>
                  <a:pt x="307040" y="497448"/>
                  <a:pt x="307040" y="497448"/>
                </a:cubicBezTo>
                <a:cubicBezTo>
                  <a:pt x="307040" y="497448"/>
                  <a:pt x="307040" y="497448"/>
                  <a:pt x="307040" y="396231"/>
                </a:cubicBezTo>
                <a:cubicBezTo>
                  <a:pt x="307040" y="396231"/>
                  <a:pt x="307040" y="396231"/>
                  <a:pt x="212251" y="396231"/>
                </a:cubicBezTo>
                <a:cubicBezTo>
                  <a:pt x="212251" y="396231"/>
                  <a:pt x="212251" y="396231"/>
                  <a:pt x="212251" y="497448"/>
                </a:cubicBezTo>
                <a:cubicBezTo>
                  <a:pt x="212251" y="497448"/>
                  <a:pt x="212251" y="503774"/>
                  <a:pt x="212251" y="503774"/>
                </a:cubicBezTo>
                <a:cubicBezTo>
                  <a:pt x="205931" y="503774"/>
                  <a:pt x="205931" y="503774"/>
                  <a:pt x="199612" y="503774"/>
                </a:cubicBezTo>
                <a:cubicBezTo>
                  <a:pt x="199612" y="503774"/>
                  <a:pt x="199612" y="503774"/>
                  <a:pt x="104823" y="503774"/>
                </a:cubicBezTo>
                <a:cubicBezTo>
                  <a:pt x="98504" y="503774"/>
                  <a:pt x="98504" y="503774"/>
                  <a:pt x="92185" y="503774"/>
                </a:cubicBezTo>
                <a:cubicBezTo>
                  <a:pt x="85865" y="503774"/>
                  <a:pt x="79546" y="497448"/>
                  <a:pt x="79546" y="484796"/>
                </a:cubicBezTo>
                <a:cubicBezTo>
                  <a:pt x="79546" y="484796"/>
                  <a:pt x="79546" y="484796"/>
                  <a:pt x="79546" y="276036"/>
                </a:cubicBezTo>
                <a:lnTo>
                  <a:pt x="262805" y="111558"/>
                </a:lnTo>
                <a:close/>
                <a:moveTo>
                  <a:pt x="259644" y="0"/>
                </a:moveTo>
                <a:cubicBezTo>
                  <a:pt x="267560" y="0"/>
                  <a:pt x="275476" y="3172"/>
                  <a:pt x="281809" y="9516"/>
                </a:cubicBezTo>
                <a:cubicBezTo>
                  <a:pt x="281809" y="9516"/>
                  <a:pt x="281809" y="9516"/>
                  <a:pt x="370468" y="91992"/>
                </a:cubicBezTo>
                <a:cubicBezTo>
                  <a:pt x="370468" y="91992"/>
                  <a:pt x="370468" y="91992"/>
                  <a:pt x="370468" y="22205"/>
                </a:cubicBezTo>
                <a:cubicBezTo>
                  <a:pt x="370468" y="15861"/>
                  <a:pt x="376801" y="9516"/>
                  <a:pt x="383134" y="9516"/>
                </a:cubicBezTo>
                <a:cubicBezTo>
                  <a:pt x="383134" y="9516"/>
                  <a:pt x="383134" y="9516"/>
                  <a:pt x="414798" y="9516"/>
                </a:cubicBezTo>
                <a:cubicBezTo>
                  <a:pt x="421130" y="9516"/>
                  <a:pt x="427463" y="15861"/>
                  <a:pt x="427463" y="22205"/>
                </a:cubicBezTo>
                <a:cubicBezTo>
                  <a:pt x="427463" y="22205"/>
                  <a:pt x="427463" y="22205"/>
                  <a:pt x="427463" y="142746"/>
                </a:cubicBezTo>
                <a:cubicBezTo>
                  <a:pt x="427463" y="142746"/>
                  <a:pt x="427463" y="142746"/>
                  <a:pt x="509789" y="218877"/>
                </a:cubicBezTo>
                <a:cubicBezTo>
                  <a:pt x="522455" y="231565"/>
                  <a:pt x="522455" y="250598"/>
                  <a:pt x="509789" y="269631"/>
                </a:cubicBezTo>
                <a:cubicBezTo>
                  <a:pt x="503457" y="282319"/>
                  <a:pt x="478126" y="282319"/>
                  <a:pt x="465460" y="269631"/>
                </a:cubicBezTo>
                <a:cubicBezTo>
                  <a:pt x="465460" y="269631"/>
                  <a:pt x="465460" y="269631"/>
                  <a:pt x="262810" y="79303"/>
                </a:cubicBezTo>
                <a:cubicBezTo>
                  <a:pt x="262810" y="79303"/>
                  <a:pt x="262810" y="79303"/>
                  <a:pt x="60161" y="269631"/>
                </a:cubicBezTo>
                <a:cubicBezTo>
                  <a:pt x="53828" y="275975"/>
                  <a:pt x="41163" y="275975"/>
                  <a:pt x="34830" y="275975"/>
                </a:cubicBezTo>
                <a:cubicBezTo>
                  <a:pt x="28497" y="275975"/>
                  <a:pt x="15831" y="275975"/>
                  <a:pt x="9499" y="269631"/>
                </a:cubicBezTo>
                <a:cubicBezTo>
                  <a:pt x="-3167" y="250598"/>
                  <a:pt x="-3167" y="231565"/>
                  <a:pt x="9499" y="218877"/>
                </a:cubicBezTo>
                <a:cubicBezTo>
                  <a:pt x="9499" y="218877"/>
                  <a:pt x="9499" y="218877"/>
                  <a:pt x="237479" y="9516"/>
                </a:cubicBezTo>
                <a:cubicBezTo>
                  <a:pt x="243812" y="3172"/>
                  <a:pt x="251728" y="0"/>
                  <a:pt x="2596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3" name="Freeform 129"/>
          <p:cNvSpPr>
            <a:spLocks noChangeAspect="1" noEditPoints="1" noChangeArrowheads="1"/>
          </p:cNvSpPr>
          <p:nvPr/>
        </p:nvSpPr>
        <p:spPr bwMode="auto">
          <a:xfrm>
            <a:off x="4351953" y="3115009"/>
            <a:ext cx="513832" cy="513832"/>
          </a:xfrm>
          <a:custGeom>
            <a:avLst/>
            <a:gdLst>
              <a:gd name="T0" fmla="*/ 1347898219 w 97"/>
              <a:gd name="T1" fmla="*/ 0 h 97"/>
              <a:gd name="T2" fmla="*/ 1404064177 w 97"/>
              <a:gd name="T3" fmla="*/ 0 h 97"/>
              <a:gd name="T4" fmla="*/ 1488305166 w 97"/>
              <a:gd name="T5" fmla="*/ 758195398 h 97"/>
              <a:gd name="T6" fmla="*/ 1375983847 w 97"/>
              <a:gd name="T7" fmla="*/ 926682675 h 97"/>
              <a:gd name="T8" fmla="*/ 1375983847 w 97"/>
              <a:gd name="T9" fmla="*/ 954763005 h 97"/>
              <a:gd name="T10" fmla="*/ 1039009293 w 97"/>
              <a:gd name="T11" fmla="*/ 1123250282 h 97"/>
              <a:gd name="T12" fmla="*/ 645868780 w 97"/>
              <a:gd name="T13" fmla="*/ 1291737559 h 97"/>
              <a:gd name="T14" fmla="*/ 505461832 w 97"/>
              <a:gd name="T15" fmla="*/ 1207496570 h 97"/>
              <a:gd name="T16" fmla="*/ 365054884 w 97"/>
              <a:gd name="T17" fmla="*/ 1263657229 h 97"/>
              <a:gd name="T18" fmla="*/ 28080330 w 97"/>
              <a:gd name="T19" fmla="*/ 1067089622 h 97"/>
              <a:gd name="T20" fmla="*/ 1347898219 w 97"/>
              <a:gd name="T21" fmla="*/ 0 h 97"/>
              <a:gd name="T22" fmla="*/ 1600631784 w 97"/>
              <a:gd name="T23" fmla="*/ 28080330 h 97"/>
              <a:gd name="T24" fmla="*/ 2147483647 w 97"/>
              <a:gd name="T25" fmla="*/ 336974555 h 97"/>
              <a:gd name="T26" fmla="*/ 1712958402 w 97"/>
              <a:gd name="T27" fmla="*/ 758195398 h 97"/>
              <a:gd name="T28" fmla="*/ 1684872773 w 97"/>
              <a:gd name="T29" fmla="*/ 730115068 h 97"/>
              <a:gd name="T30" fmla="*/ 1600631784 w 97"/>
              <a:gd name="T31" fmla="*/ 28080330 h 97"/>
              <a:gd name="T32" fmla="*/ 2147483647 w 97"/>
              <a:gd name="T33" fmla="*/ 477381502 h 97"/>
              <a:gd name="T34" fmla="*/ 1825279721 w 97"/>
              <a:gd name="T35" fmla="*/ 926682675 h 97"/>
              <a:gd name="T36" fmla="*/ 1825279721 w 97"/>
              <a:gd name="T37" fmla="*/ 926682675 h 97"/>
              <a:gd name="T38" fmla="*/ 1656792444 w 97"/>
              <a:gd name="T39" fmla="*/ 1123250282 h 97"/>
              <a:gd name="T40" fmla="*/ 1656792444 w 97"/>
              <a:gd name="T41" fmla="*/ 1263657229 h 97"/>
              <a:gd name="T42" fmla="*/ 1600631784 w 97"/>
              <a:gd name="T43" fmla="*/ 1769119061 h 97"/>
              <a:gd name="T44" fmla="*/ 1684872773 w 97"/>
              <a:gd name="T45" fmla="*/ 1909526009 h 97"/>
              <a:gd name="T46" fmla="*/ 2147483647 w 97"/>
              <a:gd name="T47" fmla="*/ 2106093616 h 97"/>
              <a:gd name="T48" fmla="*/ 2147483647 w 97"/>
              <a:gd name="T49" fmla="*/ 1347898219 h 97"/>
              <a:gd name="T50" fmla="*/ 2147483647 w 97"/>
              <a:gd name="T51" fmla="*/ 477381502 h 97"/>
              <a:gd name="T52" fmla="*/ 2147483647 w 97"/>
              <a:gd name="T53" fmla="*/ 2147483647 h 97"/>
              <a:gd name="T54" fmla="*/ 1375983847 w 97"/>
              <a:gd name="T55" fmla="*/ 2147483647 h 97"/>
              <a:gd name="T56" fmla="*/ 1516385496 w 97"/>
              <a:gd name="T57" fmla="*/ 2147483647 h 97"/>
              <a:gd name="T58" fmla="*/ 1628712114 w 97"/>
              <a:gd name="T59" fmla="*/ 2078013286 h 97"/>
              <a:gd name="T60" fmla="*/ 2147483647 w 97"/>
              <a:gd name="T61" fmla="*/ 2147483647 h 97"/>
              <a:gd name="T62" fmla="*/ 1179410941 w 97"/>
              <a:gd name="T63" fmla="*/ 2147483647 h 97"/>
              <a:gd name="T64" fmla="*/ 28080330 w 97"/>
              <a:gd name="T65" fmla="*/ 1684872773 h 97"/>
              <a:gd name="T66" fmla="*/ 336974555 w 97"/>
              <a:gd name="T67" fmla="*/ 1600631784 h 97"/>
              <a:gd name="T68" fmla="*/ 505461832 w 97"/>
              <a:gd name="T69" fmla="*/ 1656792444 h 97"/>
              <a:gd name="T70" fmla="*/ 589708120 w 97"/>
              <a:gd name="T71" fmla="*/ 1628712114 h 97"/>
              <a:gd name="T72" fmla="*/ 1263657229 w 97"/>
              <a:gd name="T73" fmla="*/ 1965686668 h 97"/>
              <a:gd name="T74" fmla="*/ 1347898219 w 97"/>
              <a:gd name="T75" fmla="*/ 2106093616 h 97"/>
              <a:gd name="T76" fmla="*/ 1179410941 w 97"/>
              <a:gd name="T77" fmla="*/ 2147483647 h 97"/>
              <a:gd name="T78" fmla="*/ 0 w 97"/>
              <a:gd name="T79" fmla="*/ 1488305166 h 97"/>
              <a:gd name="T80" fmla="*/ 224647937 w 97"/>
              <a:gd name="T81" fmla="*/ 1432144507 h 97"/>
              <a:gd name="T82" fmla="*/ 0 w 97"/>
              <a:gd name="T83" fmla="*/ 1263657229 h 97"/>
              <a:gd name="T84" fmla="*/ 0 w 97"/>
              <a:gd name="T85" fmla="*/ 1347898219 h 97"/>
              <a:gd name="T86" fmla="*/ 0 w 97"/>
              <a:gd name="T87" fmla="*/ 1488305166 h 97"/>
              <a:gd name="T88" fmla="*/ 1460224836 w 97"/>
              <a:gd name="T89" fmla="*/ 1123250282 h 97"/>
              <a:gd name="T90" fmla="*/ 1123250282 w 97"/>
              <a:gd name="T91" fmla="*/ 1291737559 h 97"/>
              <a:gd name="T92" fmla="*/ 702029439 w 97"/>
              <a:gd name="T93" fmla="*/ 1460224836 h 97"/>
              <a:gd name="T94" fmla="*/ 702029439 w 97"/>
              <a:gd name="T95" fmla="*/ 1460224836 h 97"/>
              <a:gd name="T96" fmla="*/ 1347898219 w 97"/>
              <a:gd name="T97" fmla="*/ 1769119061 h 97"/>
              <a:gd name="T98" fmla="*/ 1404064177 w 97"/>
              <a:gd name="T99" fmla="*/ 1741038732 h 97"/>
              <a:gd name="T100" fmla="*/ 1460224836 w 97"/>
              <a:gd name="T101" fmla="*/ 1235576900 h 97"/>
              <a:gd name="T102" fmla="*/ 1460224836 w 97"/>
              <a:gd name="T103" fmla="*/ 1123250282 h 9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97"/>
              <a:gd name="T157" fmla="*/ 0 h 97"/>
              <a:gd name="T158" fmla="*/ 97 w 97"/>
              <a:gd name="T159" fmla="*/ 97 h 97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97" h="97">
                <a:moveTo>
                  <a:pt x="48" y="0"/>
                </a:moveTo>
                <a:cubicBezTo>
                  <a:pt x="49" y="0"/>
                  <a:pt x="50" y="0"/>
                  <a:pt x="50" y="0"/>
                </a:cubicBezTo>
                <a:cubicBezTo>
                  <a:pt x="52" y="9"/>
                  <a:pt x="53" y="18"/>
                  <a:pt x="53" y="27"/>
                </a:cubicBezTo>
                <a:cubicBezTo>
                  <a:pt x="51" y="28"/>
                  <a:pt x="49" y="30"/>
                  <a:pt x="49" y="33"/>
                </a:cubicBezTo>
                <a:cubicBezTo>
                  <a:pt x="49" y="33"/>
                  <a:pt x="49" y="34"/>
                  <a:pt x="49" y="34"/>
                </a:cubicBezTo>
                <a:cubicBezTo>
                  <a:pt x="45" y="36"/>
                  <a:pt x="41" y="38"/>
                  <a:pt x="37" y="40"/>
                </a:cubicBezTo>
                <a:cubicBezTo>
                  <a:pt x="33" y="42"/>
                  <a:pt x="28" y="44"/>
                  <a:pt x="23" y="46"/>
                </a:cubicBezTo>
                <a:cubicBezTo>
                  <a:pt x="22" y="44"/>
                  <a:pt x="20" y="43"/>
                  <a:pt x="18" y="43"/>
                </a:cubicBezTo>
                <a:cubicBezTo>
                  <a:pt x="16" y="43"/>
                  <a:pt x="14" y="44"/>
                  <a:pt x="13" y="45"/>
                </a:cubicBezTo>
                <a:cubicBezTo>
                  <a:pt x="9" y="43"/>
                  <a:pt x="5" y="40"/>
                  <a:pt x="1" y="38"/>
                </a:cubicBezTo>
                <a:cubicBezTo>
                  <a:pt x="6" y="16"/>
                  <a:pt x="25" y="0"/>
                  <a:pt x="48" y="0"/>
                </a:cubicBezTo>
                <a:close/>
                <a:moveTo>
                  <a:pt x="57" y="1"/>
                </a:moveTo>
                <a:cubicBezTo>
                  <a:pt x="66" y="2"/>
                  <a:pt x="74" y="6"/>
                  <a:pt x="81" y="12"/>
                </a:cubicBezTo>
                <a:cubicBezTo>
                  <a:pt x="75" y="17"/>
                  <a:pt x="68" y="22"/>
                  <a:pt x="61" y="27"/>
                </a:cubicBezTo>
                <a:cubicBezTo>
                  <a:pt x="61" y="26"/>
                  <a:pt x="60" y="26"/>
                  <a:pt x="60" y="26"/>
                </a:cubicBezTo>
                <a:cubicBezTo>
                  <a:pt x="60" y="17"/>
                  <a:pt x="59" y="9"/>
                  <a:pt x="57" y="1"/>
                </a:cubicBezTo>
                <a:close/>
                <a:moveTo>
                  <a:pt x="86" y="17"/>
                </a:moveTo>
                <a:cubicBezTo>
                  <a:pt x="79" y="23"/>
                  <a:pt x="72" y="28"/>
                  <a:pt x="65" y="33"/>
                </a:cubicBezTo>
                <a:cubicBezTo>
                  <a:pt x="65" y="33"/>
                  <a:pt x="65" y="33"/>
                  <a:pt x="65" y="33"/>
                </a:cubicBezTo>
                <a:cubicBezTo>
                  <a:pt x="65" y="36"/>
                  <a:pt x="62" y="39"/>
                  <a:pt x="59" y="40"/>
                </a:cubicBezTo>
                <a:cubicBezTo>
                  <a:pt x="59" y="42"/>
                  <a:pt x="59" y="43"/>
                  <a:pt x="59" y="45"/>
                </a:cubicBezTo>
                <a:cubicBezTo>
                  <a:pt x="59" y="51"/>
                  <a:pt x="58" y="57"/>
                  <a:pt x="57" y="63"/>
                </a:cubicBezTo>
                <a:cubicBezTo>
                  <a:pt x="59" y="64"/>
                  <a:pt x="60" y="66"/>
                  <a:pt x="60" y="68"/>
                </a:cubicBezTo>
                <a:cubicBezTo>
                  <a:pt x="70" y="71"/>
                  <a:pt x="80" y="73"/>
                  <a:pt x="89" y="75"/>
                </a:cubicBezTo>
                <a:cubicBezTo>
                  <a:pt x="94" y="67"/>
                  <a:pt x="97" y="58"/>
                  <a:pt x="97" y="48"/>
                </a:cubicBezTo>
                <a:cubicBezTo>
                  <a:pt x="97" y="36"/>
                  <a:pt x="93" y="25"/>
                  <a:pt x="86" y="17"/>
                </a:cubicBezTo>
                <a:close/>
                <a:moveTo>
                  <a:pt x="85" y="81"/>
                </a:moveTo>
                <a:cubicBezTo>
                  <a:pt x="76" y="91"/>
                  <a:pt x="63" y="97"/>
                  <a:pt x="49" y="97"/>
                </a:cubicBezTo>
                <a:cubicBezTo>
                  <a:pt x="51" y="90"/>
                  <a:pt x="53" y="83"/>
                  <a:pt x="54" y="77"/>
                </a:cubicBezTo>
                <a:cubicBezTo>
                  <a:pt x="56" y="76"/>
                  <a:pt x="57" y="75"/>
                  <a:pt x="58" y="74"/>
                </a:cubicBezTo>
                <a:cubicBezTo>
                  <a:pt x="67" y="77"/>
                  <a:pt x="76" y="79"/>
                  <a:pt x="85" y="81"/>
                </a:cubicBezTo>
                <a:close/>
                <a:moveTo>
                  <a:pt x="42" y="97"/>
                </a:moveTo>
                <a:cubicBezTo>
                  <a:pt x="22" y="94"/>
                  <a:pt x="6" y="79"/>
                  <a:pt x="1" y="60"/>
                </a:cubicBezTo>
                <a:cubicBezTo>
                  <a:pt x="5" y="59"/>
                  <a:pt x="9" y="58"/>
                  <a:pt x="12" y="57"/>
                </a:cubicBezTo>
                <a:cubicBezTo>
                  <a:pt x="14" y="58"/>
                  <a:pt x="16" y="59"/>
                  <a:pt x="18" y="59"/>
                </a:cubicBezTo>
                <a:cubicBezTo>
                  <a:pt x="19" y="59"/>
                  <a:pt x="20" y="58"/>
                  <a:pt x="21" y="58"/>
                </a:cubicBezTo>
                <a:cubicBezTo>
                  <a:pt x="29" y="62"/>
                  <a:pt x="37" y="66"/>
                  <a:pt x="45" y="70"/>
                </a:cubicBezTo>
                <a:cubicBezTo>
                  <a:pt x="45" y="72"/>
                  <a:pt x="46" y="73"/>
                  <a:pt x="48" y="75"/>
                </a:cubicBezTo>
                <a:cubicBezTo>
                  <a:pt x="46" y="82"/>
                  <a:pt x="44" y="89"/>
                  <a:pt x="42" y="97"/>
                </a:cubicBezTo>
                <a:close/>
                <a:moveTo>
                  <a:pt x="0" y="53"/>
                </a:moveTo>
                <a:cubicBezTo>
                  <a:pt x="3" y="52"/>
                  <a:pt x="5" y="51"/>
                  <a:pt x="8" y="51"/>
                </a:cubicBezTo>
                <a:cubicBezTo>
                  <a:pt x="5" y="49"/>
                  <a:pt x="3" y="47"/>
                  <a:pt x="0" y="45"/>
                </a:cubicBezTo>
                <a:cubicBezTo>
                  <a:pt x="0" y="46"/>
                  <a:pt x="0" y="47"/>
                  <a:pt x="0" y="48"/>
                </a:cubicBezTo>
                <a:cubicBezTo>
                  <a:pt x="0" y="50"/>
                  <a:pt x="0" y="51"/>
                  <a:pt x="0" y="53"/>
                </a:cubicBezTo>
                <a:close/>
                <a:moveTo>
                  <a:pt x="52" y="40"/>
                </a:moveTo>
                <a:cubicBezTo>
                  <a:pt x="48" y="42"/>
                  <a:pt x="44" y="44"/>
                  <a:pt x="40" y="46"/>
                </a:cubicBezTo>
                <a:cubicBezTo>
                  <a:pt x="35" y="48"/>
                  <a:pt x="30" y="50"/>
                  <a:pt x="25" y="52"/>
                </a:cubicBezTo>
                <a:cubicBezTo>
                  <a:pt x="25" y="52"/>
                  <a:pt x="25" y="52"/>
                  <a:pt x="25" y="52"/>
                </a:cubicBezTo>
                <a:cubicBezTo>
                  <a:pt x="33" y="56"/>
                  <a:pt x="40" y="60"/>
                  <a:pt x="48" y="63"/>
                </a:cubicBezTo>
                <a:cubicBezTo>
                  <a:pt x="48" y="63"/>
                  <a:pt x="49" y="62"/>
                  <a:pt x="50" y="62"/>
                </a:cubicBezTo>
                <a:cubicBezTo>
                  <a:pt x="51" y="56"/>
                  <a:pt x="52" y="50"/>
                  <a:pt x="52" y="44"/>
                </a:cubicBezTo>
                <a:cubicBezTo>
                  <a:pt x="52" y="43"/>
                  <a:pt x="52" y="42"/>
                  <a:pt x="52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4" name="任意多边形 146"/>
          <p:cNvSpPr>
            <a:spLocks noChangeArrowheads="1"/>
          </p:cNvSpPr>
          <p:nvPr/>
        </p:nvSpPr>
        <p:spPr bwMode="auto">
          <a:xfrm>
            <a:off x="10040979" y="3173740"/>
            <a:ext cx="550304" cy="412265"/>
          </a:xfrm>
          <a:custGeom>
            <a:avLst/>
            <a:gdLst>
              <a:gd name="T0" fmla="*/ 152941 w 574972"/>
              <a:gd name="T1" fmla="*/ 399844 h 399845"/>
              <a:gd name="T2" fmla="*/ 61228 w 574972"/>
              <a:gd name="T3" fmla="*/ 398217 h 399845"/>
              <a:gd name="T4" fmla="*/ 121790 w 574972"/>
              <a:gd name="T5" fmla="*/ 346388 h 399845"/>
              <a:gd name="T6" fmla="*/ 147415 w 574972"/>
              <a:gd name="T7" fmla="*/ 328444 h 399845"/>
              <a:gd name="T8" fmla="*/ 270881 w 574972"/>
              <a:gd name="T9" fmla="*/ 219691 h 399845"/>
              <a:gd name="T10" fmla="*/ 179168 w 574972"/>
              <a:gd name="T11" fmla="*/ 399845 h 399845"/>
              <a:gd name="T12" fmla="*/ 185489 w 574972"/>
              <a:gd name="T13" fmla="*/ 291396 h 399845"/>
              <a:gd name="T14" fmla="*/ 226257 w 574972"/>
              <a:gd name="T15" fmla="*/ 259235 h 399845"/>
              <a:gd name="T16" fmla="*/ 263531 w 574972"/>
              <a:gd name="T17" fmla="*/ 225912 h 399845"/>
              <a:gd name="T18" fmla="*/ 297108 w 574972"/>
              <a:gd name="T19" fmla="*/ 209429 h 399845"/>
              <a:gd name="T20" fmla="*/ 309758 w 574972"/>
              <a:gd name="T21" fmla="*/ 223349 h 399845"/>
              <a:gd name="T22" fmla="*/ 342372 w 574972"/>
              <a:gd name="T23" fmla="*/ 256672 h 399845"/>
              <a:gd name="T24" fmla="*/ 370328 w 574972"/>
              <a:gd name="T25" fmla="*/ 264362 h 399845"/>
              <a:gd name="T26" fmla="*/ 388821 w 574972"/>
              <a:gd name="T27" fmla="*/ 248907 h 399845"/>
              <a:gd name="T28" fmla="*/ 297108 w 574972"/>
              <a:gd name="T29" fmla="*/ 399844 h 399845"/>
              <a:gd name="T30" fmla="*/ 506761 w 574972"/>
              <a:gd name="T31" fmla="*/ 139370 h 399845"/>
              <a:gd name="T32" fmla="*/ 415048 w 574972"/>
              <a:gd name="T33" fmla="*/ 399844 h 399845"/>
              <a:gd name="T34" fmla="*/ 418375 w 574972"/>
              <a:gd name="T35" fmla="*/ 219183 h 399845"/>
              <a:gd name="T36" fmla="*/ 458488 w 574972"/>
              <a:gd name="T37" fmla="*/ 184898 h 399845"/>
              <a:gd name="T38" fmla="*/ 506761 w 574972"/>
              <a:gd name="T39" fmla="*/ 139370 h 399845"/>
              <a:gd name="T40" fmla="*/ 533039 w 574972"/>
              <a:gd name="T41" fmla="*/ 0 h 399845"/>
              <a:gd name="T42" fmla="*/ 567983 w 574972"/>
              <a:gd name="T43" fmla="*/ 5127 h 399845"/>
              <a:gd name="T44" fmla="*/ 574972 w 574972"/>
              <a:gd name="T45" fmla="*/ 117913 h 399845"/>
              <a:gd name="T46" fmla="*/ 535369 w 574972"/>
              <a:gd name="T47" fmla="*/ 117913 h 399845"/>
              <a:gd name="T48" fmla="*/ 533039 w 574972"/>
              <a:gd name="T49" fmla="*/ 69209 h 399845"/>
              <a:gd name="T50" fmla="*/ 437526 w 574972"/>
              <a:gd name="T51" fmla="*/ 156362 h 399845"/>
              <a:gd name="T52" fmla="*/ 383945 w 574972"/>
              <a:gd name="T53" fmla="*/ 202502 h 399845"/>
              <a:gd name="T54" fmla="*/ 349001 w 574972"/>
              <a:gd name="T55" fmla="*/ 207629 h 399845"/>
              <a:gd name="T56" fmla="*/ 337353 w 574972"/>
              <a:gd name="T57" fmla="*/ 194812 h 399845"/>
              <a:gd name="T58" fmla="*/ 293091 w 574972"/>
              <a:gd name="T59" fmla="*/ 146109 h 399845"/>
              <a:gd name="T60" fmla="*/ 239510 w 574972"/>
              <a:gd name="T61" fmla="*/ 192249 h 399845"/>
              <a:gd name="T62" fmla="*/ 216214 w 574972"/>
              <a:gd name="T63" fmla="*/ 210192 h 399845"/>
              <a:gd name="T64" fmla="*/ 139337 w 574972"/>
              <a:gd name="T65" fmla="*/ 274275 h 399845"/>
              <a:gd name="T66" fmla="*/ 32175 w 574972"/>
              <a:gd name="T67" fmla="*/ 363992 h 399845"/>
              <a:gd name="T68" fmla="*/ 4220 w 574972"/>
              <a:gd name="T69" fmla="*/ 358865 h 399845"/>
              <a:gd name="T70" fmla="*/ 18197 w 574972"/>
              <a:gd name="T71" fmla="*/ 317851 h 399845"/>
              <a:gd name="T72" fmla="*/ 139337 w 574972"/>
              <a:gd name="T73" fmla="*/ 220445 h 399845"/>
              <a:gd name="T74" fmla="*/ 216214 w 574972"/>
              <a:gd name="T75" fmla="*/ 156362 h 399845"/>
              <a:gd name="T76" fmla="*/ 239510 w 574972"/>
              <a:gd name="T77" fmla="*/ 138419 h 399845"/>
              <a:gd name="T78" fmla="*/ 283772 w 574972"/>
              <a:gd name="T79" fmla="*/ 99969 h 399845"/>
              <a:gd name="T80" fmla="*/ 314057 w 574972"/>
              <a:gd name="T81" fmla="*/ 107659 h 399845"/>
              <a:gd name="T82" fmla="*/ 346671 w 574972"/>
              <a:gd name="T83" fmla="*/ 140982 h 399845"/>
              <a:gd name="T84" fmla="*/ 383945 w 574972"/>
              <a:gd name="T85" fmla="*/ 146109 h 399845"/>
              <a:gd name="T86" fmla="*/ 437526 w 574972"/>
              <a:gd name="T87" fmla="*/ 99969 h 399845"/>
              <a:gd name="T88" fmla="*/ 498095 w 574972"/>
              <a:gd name="T89" fmla="*/ 43576 h 399845"/>
              <a:gd name="T90" fmla="*/ 463151 w 574972"/>
              <a:gd name="T91" fmla="*/ 43576 h 399845"/>
              <a:gd name="T92" fmla="*/ 442185 w 574972"/>
              <a:gd name="T93" fmla="*/ 20506 h 399845"/>
              <a:gd name="T94" fmla="*/ 456163 w 574972"/>
              <a:gd name="T95" fmla="*/ 2563 h 399845"/>
              <a:gd name="T96" fmla="*/ 0 w 574972"/>
              <a:gd name="T97" fmla="*/ 0 h 399845"/>
              <a:gd name="T98" fmla="*/ 574972 w 574972"/>
              <a:gd name="T99" fmla="*/ 399845 h 399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T96" t="T97" r="T98" b="T99"/>
            <a:pathLst>
              <a:path w="574972" h="399845">
                <a:moveTo>
                  <a:pt x="152941" y="323694"/>
                </a:moveTo>
                <a:lnTo>
                  <a:pt x="152941" y="399844"/>
                </a:lnTo>
                <a:lnTo>
                  <a:pt x="61228" y="399844"/>
                </a:lnTo>
                <a:lnTo>
                  <a:pt x="61228" y="398217"/>
                </a:lnTo>
                <a:lnTo>
                  <a:pt x="65606" y="394470"/>
                </a:lnTo>
                <a:cubicBezTo>
                  <a:pt x="121790" y="346388"/>
                  <a:pt x="121790" y="346388"/>
                  <a:pt x="121790" y="346388"/>
                </a:cubicBezTo>
                <a:cubicBezTo>
                  <a:pt x="145086" y="328444"/>
                  <a:pt x="145086" y="328444"/>
                  <a:pt x="145086" y="328444"/>
                </a:cubicBezTo>
                <a:cubicBezTo>
                  <a:pt x="147415" y="328444"/>
                  <a:pt x="147415" y="328444"/>
                  <a:pt x="147415" y="328444"/>
                </a:cubicBezTo>
                <a:lnTo>
                  <a:pt x="152941" y="323694"/>
                </a:lnTo>
                <a:close/>
                <a:moveTo>
                  <a:pt x="270881" y="219691"/>
                </a:moveTo>
                <a:lnTo>
                  <a:pt x="270881" y="399845"/>
                </a:lnTo>
                <a:lnTo>
                  <a:pt x="179168" y="399845"/>
                </a:lnTo>
                <a:lnTo>
                  <a:pt x="179168" y="296830"/>
                </a:lnTo>
                <a:lnTo>
                  <a:pt x="185489" y="291396"/>
                </a:lnTo>
                <a:cubicBezTo>
                  <a:pt x="216939" y="264361"/>
                  <a:pt x="216939" y="264361"/>
                  <a:pt x="216939" y="264361"/>
                </a:cubicBezTo>
                <a:cubicBezTo>
                  <a:pt x="226257" y="259235"/>
                  <a:pt x="226257" y="259235"/>
                  <a:pt x="226257" y="259235"/>
                </a:cubicBezTo>
                <a:cubicBezTo>
                  <a:pt x="240235" y="246418"/>
                  <a:pt x="240235" y="246418"/>
                  <a:pt x="240235" y="246418"/>
                </a:cubicBezTo>
                <a:cubicBezTo>
                  <a:pt x="263531" y="225912"/>
                  <a:pt x="263531" y="225912"/>
                  <a:pt x="263531" y="225912"/>
                </a:cubicBezTo>
                <a:lnTo>
                  <a:pt x="270881" y="219691"/>
                </a:lnTo>
                <a:close/>
                <a:moveTo>
                  <a:pt x="297108" y="209429"/>
                </a:moveTo>
                <a:lnTo>
                  <a:pt x="300913" y="213616"/>
                </a:lnTo>
                <a:cubicBezTo>
                  <a:pt x="309758" y="223349"/>
                  <a:pt x="309758" y="223349"/>
                  <a:pt x="309758" y="223349"/>
                </a:cubicBezTo>
                <a:cubicBezTo>
                  <a:pt x="333054" y="248982"/>
                  <a:pt x="333054" y="248982"/>
                  <a:pt x="333054" y="248982"/>
                </a:cubicBezTo>
                <a:cubicBezTo>
                  <a:pt x="342372" y="256672"/>
                  <a:pt x="342372" y="256672"/>
                  <a:pt x="342372" y="256672"/>
                </a:cubicBezTo>
                <a:cubicBezTo>
                  <a:pt x="344702" y="261799"/>
                  <a:pt x="344702" y="261799"/>
                  <a:pt x="344702" y="261799"/>
                </a:cubicBezTo>
                <a:cubicBezTo>
                  <a:pt x="351691" y="269489"/>
                  <a:pt x="363339" y="269489"/>
                  <a:pt x="370328" y="264362"/>
                </a:cubicBezTo>
                <a:cubicBezTo>
                  <a:pt x="379646" y="256672"/>
                  <a:pt x="379646" y="256672"/>
                  <a:pt x="379646" y="256672"/>
                </a:cubicBezTo>
                <a:lnTo>
                  <a:pt x="388821" y="248907"/>
                </a:lnTo>
                <a:lnTo>
                  <a:pt x="388821" y="399844"/>
                </a:lnTo>
                <a:lnTo>
                  <a:pt x="297108" y="399844"/>
                </a:lnTo>
                <a:lnTo>
                  <a:pt x="297108" y="209429"/>
                </a:lnTo>
                <a:close/>
                <a:moveTo>
                  <a:pt x="506761" y="139370"/>
                </a:moveTo>
                <a:lnTo>
                  <a:pt x="506761" y="399844"/>
                </a:lnTo>
                <a:lnTo>
                  <a:pt x="415048" y="399844"/>
                </a:lnTo>
                <a:lnTo>
                  <a:pt x="415048" y="222112"/>
                </a:lnTo>
                <a:lnTo>
                  <a:pt x="418375" y="219183"/>
                </a:lnTo>
                <a:cubicBezTo>
                  <a:pt x="428203" y="210532"/>
                  <a:pt x="428203" y="210532"/>
                  <a:pt x="428203" y="210532"/>
                </a:cubicBezTo>
                <a:cubicBezTo>
                  <a:pt x="458488" y="184898"/>
                  <a:pt x="458488" y="184898"/>
                  <a:pt x="458488" y="184898"/>
                </a:cubicBezTo>
                <a:cubicBezTo>
                  <a:pt x="474795" y="169518"/>
                  <a:pt x="487025" y="157984"/>
                  <a:pt x="496198" y="149332"/>
                </a:cubicBezTo>
                <a:lnTo>
                  <a:pt x="506761" y="139370"/>
                </a:lnTo>
                <a:close/>
                <a:moveTo>
                  <a:pt x="463151" y="0"/>
                </a:moveTo>
                <a:cubicBezTo>
                  <a:pt x="463151" y="0"/>
                  <a:pt x="463151" y="0"/>
                  <a:pt x="533039" y="0"/>
                </a:cubicBezTo>
                <a:cubicBezTo>
                  <a:pt x="533039" y="0"/>
                  <a:pt x="533039" y="0"/>
                  <a:pt x="554006" y="0"/>
                </a:cubicBezTo>
                <a:cubicBezTo>
                  <a:pt x="558665" y="0"/>
                  <a:pt x="563324" y="2563"/>
                  <a:pt x="567983" y="5127"/>
                </a:cubicBezTo>
                <a:cubicBezTo>
                  <a:pt x="572643" y="10253"/>
                  <a:pt x="574972" y="15380"/>
                  <a:pt x="574972" y="20506"/>
                </a:cubicBezTo>
                <a:lnTo>
                  <a:pt x="574972" y="117913"/>
                </a:lnTo>
                <a:cubicBezTo>
                  <a:pt x="574972" y="128166"/>
                  <a:pt x="565654" y="138419"/>
                  <a:pt x="554006" y="138419"/>
                </a:cubicBezTo>
                <a:cubicBezTo>
                  <a:pt x="542358" y="138419"/>
                  <a:pt x="535369" y="128166"/>
                  <a:pt x="535369" y="117913"/>
                </a:cubicBezTo>
                <a:cubicBezTo>
                  <a:pt x="535369" y="117913"/>
                  <a:pt x="535369" y="117913"/>
                  <a:pt x="535369" y="66646"/>
                </a:cubicBezTo>
                <a:cubicBezTo>
                  <a:pt x="535369" y="66646"/>
                  <a:pt x="535369" y="66646"/>
                  <a:pt x="533039" y="69209"/>
                </a:cubicBezTo>
                <a:cubicBezTo>
                  <a:pt x="533039" y="69209"/>
                  <a:pt x="533039" y="69209"/>
                  <a:pt x="467811" y="130729"/>
                </a:cubicBezTo>
                <a:cubicBezTo>
                  <a:pt x="467811" y="130729"/>
                  <a:pt x="467811" y="130729"/>
                  <a:pt x="437526" y="156362"/>
                </a:cubicBezTo>
                <a:cubicBezTo>
                  <a:pt x="437526" y="156362"/>
                  <a:pt x="437526" y="156362"/>
                  <a:pt x="414230" y="176869"/>
                </a:cubicBezTo>
                <a:cubicBezTo>
                  <a:pt x="414230" y="176869"/>
                  <a:pt x="414230" y="176869"/>
                  <a:pt x="383945" y="202502"/>
                </a:cubicBezTo>
                <a:cubicBezTo>
                  <a:pt x="383945" y="202502"/>
                  <a:pt x="383945" y="202502"/>
                  <a:pt x="374627" y="210192"/>
                </a:cubicBezTo>
                <a:cubicBezTo>
                  <a:pt x="367638" y="215319"/>
                  <a:pt x="355990" y="215319"/>
                  <a:pt x="349001" y="207629"/>
                </a:cubicBezTo>
                <a:cubicBezTo>
                  <a:pt x="349001" y="207629"/>
                  <a:pt x="349001" y="207629"/>
                  <a:pt x="346671" y="202502"/>
                </a:cubicBezTo>
                <a:cubicBezTo>
                  <a:pt x="346671" y="202502"/>
                  <a:pt x="346671" y="202502"/>
                  <a:pt x="337353" y="194812"/>
                </a:cubicBezTo>
                <a:cubicBezTo>
                  <a:pt x="337353" y="194812"/>
                  <a:pt x="337353" y="194812"/>
                  <a:pt x="314057" y="169179"/>
                </a:cubicBezTo>
                <a:cubicBezTo>
                  <a:pt x="314057" y="169179"/>
                  <a:pt x="314057" y="169179"/>
                  <a:pt x="293091" y="146109"/>
                </a:cubicBezTo>
                <a:cubicBezTo>
                  <a:pt x="293091" y="146109"/>
                  <a:pt x="293091" y="146109"/>
                  <a:pt x="262806" y="171742"/>
                </a:cubicBezTo>
                <a:cubicBezTo>
                  <a:pt x="262806" y="171742"/>
                  <a:pt x="262806" y="171742"/>
                  <a:pt x="239510" y="192249"/>
                </a:cubicBezTo>
                <a:cubicBezTo>
                  <a:pt x="239510" y="192249"/>
                  <a:pt x="239510" y="192249"/>
                  <a:pt x="225532" y="205065"/>
                </a:cubicBezTo>
                <a:cubicBezTo>
                  <a:pt x="225532" y="205065"/>
                  <a:pt x="225532" y="205065"/>
                  <a:pt x="216214" y="210192"/>
                </a:cubicBezTo>
                <a:cubicBezTo>
                  <a:pt x="216214" y="210192"/>
                  <a:pt x="216214" y="210192"/>
                  <a:pt x="141666" y="274275"/>
                </a:cubicBezTo>
                <a:cubicBezTo>
                  <a:pt x="141666" y="274275"/>
                  <a:pt x="141666" y="274275"/>
                  <a:pt x="139337" y="274275"/>
                </a:cubicBezTo>
                <a:cubicBezTo>
                  <a:pt x="139337" y="274275"/>
                  <a:pt x="139337" y="274275"/>
                  <a:pt x="116041" y="292218"/>
                </a:cubicBezTo>
                <a:cubicBezTo>
                  <a:pt x="116041" y="292218"/>
                  <a:pt x="116041" y="292218"/>
                  <a:pt x="32175" y="363992"/>
                </a:cubicBezTo>
                <a:cubicBezTo>
                  <a:pt x="29845" y="366555"/>
                  <a:pt x="25186" y="366555"/>
                  <a:pt x="22856" y="366555"/>
                </a:cubicBezTo>
                <a:cubicBezTo>
                  <a:pt x="15868" y="369118"/>
                  <a:pt x="8879" y="366555"/>
                  <a:pt x="4220" y="358865"/>
                </a:cubicBezTo>
                <a:cubicBezTo>
                  <a:pt x="-2769" y="348612"/>
                  <a:pt x="-440" y="335795"/>
                  <a:pt x="6549" y="328105"/>
                </a:cubicBezTo>
                <a:cubicBezTo>
                  <a:pt x="6549" y="328105"/>
                  <a:pt x="6549" y="328105"/>
                  <a:pt x="18197" y="317851"/>
                </a:cubicBezTo>
                <a:cubicBezTo>
                  <a:pt x="18197" y="317851"/>
                  <a:pt x="18197" y="317851"/>
                  <a:pt x="116041" y="238389"/>
                </a:cubicBezTo>
                <a:cubicBezTo>
                  <a:pt x="116041" y="238389"/>
                  <a:pt x="116041" y="238389"/>
                  <a:pt x="139337" y="220445"/>
                </a:cubicBezTo>
                <a:cubicBezTo>
                  <a:pt x="139337" y="220445"/>
                  <a:pt x="139337" y="220445"/>
                  <a:pt x="141666" y="217882"/>
                </a:cubicBezTo>
                <a:cubicBezTo>
                  <a:pt x="141666" y="217882"/>
                  <a:pt x="141666" y="217882"/>
                  <a:pt x="216214" y="156362"/>
                </a:cubicBezTo>
                <a:cubicBezTo>
                  <a:pt x="216214" y="156362"/>
                  <a:pt x="216214" y="156362"/>
                  <a:pt x="223203" y="148672"/>
                </a:cubicBezTo>
                <a:cubicBezTo>
                  <a:pt x="223203" y="148672"/>
                  <a:pt x="223203" y="148672"/>
                  <a:pt x="239510" y="138419"/>
                </a:cubicBezTo>
                <a:cubicBezTo>
                  <a:pt x="239510" y="138419"/>
                  <a:pt x="239510" y="138419"/>
                  <a:pt x="262806" y="117913"/>
                </a:cubicBezTo>
                <a:cubicBezTo>
                  <a:pt x="262806" y="117913"/>
                  <a:pt x="262806" y="117913"/>
                  <a:pt x="283772" y="99969"/>
                </a:cubicBezTo>
                <a:cubicBezTo>
                  <a:pt x="293091" y="92279"/>
                  <a:pt x="302409" y="94843"/>
                  <a:pt x="309398" y="102533"/>
                </a:cubicBezTo>
                <a:cubicBezTo>
                  <a:pt x="309398" y="102533"/>
                  <a:pt x="309398" y="102533"/>
                  <a:pt x="314057" y="107659"/>
                </a:cubicBezTo>
                <a:cubicBezTo>
                  <a:pt x="314057" y="107659"/>
                  <a:pt x="314057" y="107659"/>
                  <a:pt x="337353" y="133292"/>
                </a:cubicBezTo>
                <a:cubicBezTo>
                  <a:pt x="337353" y="133292"/>
                  <a:pt x="337353" y="133292"/>
                  <a:pt x="346671" y="140982"/>
                </a:cubicBezTo>
                <a:cubicBezTo>
                  <a:pt x="346671" y="140982"/>
                  <a:pt x="346671" y="140982"/>
                  <a:pt x="365308" y="161489"/>
                </a:cubicBezTo>
                <a:cubicBezTo>
                  <a:pt x="365308" y="161489"/>
                  <a:pt x="365308" y="161489"/>
                  <a:pt x="383945" y="146109"/>
                </a:cubicBezTo>
                <a:cubicBezTo>
                  <a:pt x="383945" y="146109"/>
                  <a:pt x="383945" y="146109"/>
                  <a:pt x="414230" y="120476"/>
                </a:cubicBezTo>
                <a:cubicBezTo>
                  <a:pt x="414230" y="120476"/>
                  <a:pt x="414230" y="120476"/>
                  <a:pt x="437526" y="99969"/>
                </a:cubicBezTo>
                <a:cubicBezTo>
                  <a:pt x="437526" y="99969"/>
                  <a:pt x="437526" y="99969"/>
                  <a:pt x="477129" y="61520"/>
                </a:cubicBezTo>
                <a:cubicBezTo>
                  <a:pt x="477129" y="61520"/>
                  <a:pt x="477129" y="61520"/>
                  <a:pt x="498095" y="43576"/>
                </a:cubicBezTo>
                <a:cubicBezTo>
                  <a:pt x="498095" y="43576"/>
                  <a:pt x="498095" y="43576"/>
                  <a:pt x="486447" y="43576"/>
                </a:cubicBezTo>
                <a:cubicBezTo>
                  <a:pt x="486447" y="43576"/>
                  <a:pt x="486447" y="43576"/>
                  <a:pt x="463151" y="43576"/>
                </a:cubicBezTo>
                <a:cubicBezTo>
                  <a:pt x="460822" y="43576"/>
                  <a:pt x="458492" y="43576"/>
                  <a:pt x="456163" y="41013"/>
                </a:cubicBezTo>
                <a:cubicBezTo>
                  <a:pt x="449174" y="38450"/>
                  <a:pt x="442185" y="30760"/>
                  <a:pt x="442185" y="20506"/>
                </a:cubicBezTo>
                <a:cubicBezTo>
                  <a:pt x="442185" y="12816"/>
                  <a:pt x="446844" y="5127"/>
                  <a:pt x="453833" y="2563"/>
                </a:cubicBezTo>
                <a:cubicBezTo>
                  <a:pt x="453833" y="2563"/>
                  <a:pt x="456163" y="2563"/>
                  <a:pt x="456163" y="2563"/>
                </a:cubicBezTo>
                <a:cubicBezTo>
                  <a:pt x="458492" y="0"/>
                  <a:pt x="460822" y="0"/>
                  <a:pt x="4631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5" name="Freeform 203"/>
          <p:cNvSpPr>
            <a:spLocks noChangeAspect="1" noEditPoints="1" noChangeArrowheads="1"/>
          </p:cNvSpPr>
          <p:nvPr/>
        </p:nvSpPr>
        <p:spPr bwMode="auto">
          <a:xfrm>
            <a:off x="7338490" y="3145406"/>
            <a:ext cx="489282" cy="468932"/>
          </a:xfrm>
          <a:custGeom>
            <a:avLst/>
            <a:gdLst>
              <a:gd name="T0" fmla="*/ 315922254 w 218"/>
              <a:gd name="T1" fmla="*/ 154371789 h 209"/>
              <a:gd name="T2" fmla="*/ 129239802 w 218"/>
              <a:gd name="T3" fmla="*/ 154371789 h 209"/>
              <a:gd name="T4" fmla="*/ 93340278 w 218"/>
              <a:gd name="T5" fmla="*/ 204631579 h 209"/>
              <a:gd name="T6" fmla="*/ 129239802 w 218"/>
              <a:gd name="T7" fmla="*/ 254891368 h 209"/>
              <a:gd name="T8" fmla="*/ 315922254 w 218"/>
              <a:gd name="T9" fmla="*/ 254891368 h 209"/>
              <a:gd name="T10" fmla="*/ 315922254 w 218"/>
              <a:gd name="T11" fmla="*/ 154371789 h 209"/>
              <a:gd name="T12" fmla="*/ 315922254 w 218"/>
              <a:gd name="T13" fmla="*/ 154371789 h 209"/>
              <a:gd name="T14" fmla="*/ 452341203 w 218"/>
              <a:gd name="T15" fmla="*/ 254891368 h 209"/>
              <a:gd name="T16" fmla="*/ 671332658 w 218"/>
              <a:gd name="T17" fmla="*/ 254891368 h 209"/>
              <a:gd name="T18" fmla="*/ 696462514 w 218"/>
              <a:gd name="T19" fmla="*/ 254891368 h 209"/>
              <a:gd name="T20" fmla="*/ 707234076 w 218"/>
              <a:gd name="T21" fmla="*/ 272842105 h 209"/>
              <a:gd name="T22" fmla="*/ 764672936 w 218"/>
              <a:gd name="T23" fmla="*/ 366182526 h 209"/>
              <a:gd name="T24" fmla="*/ 782623645 w 218"/>
              <a:gd name="T25" fmla="*/ 391312421 h 209"/>
              <a:gd name="T26" fmla="*/ 764672936 w 218"/>
              <a:gd name="T27" fmla="*/ 409263158 h 209"/>
              <a:gd name="T28" fmla="*/ 707234076 w 218"/>
              <a:gd name="T29" fmla="*/ 502603579 h 209"/>
              <a:gd name="T30" fmla="*/ 696462514 w 218"/>
              <a:gd name="T31" fmla="*/ 527733474 h 209"/>
              <a:gd name="T32" fmla="*/ 671332658 w 218"/>
              <a:gd name="T33" fmla="*/ 527733474 h 209"/>
              <a:gd name="T34" fmla="*/ 452341203 w 218"/>
              <a:gd name="T35" fmla="*/ 527733474 h 209"/>
              <a:gd name="T36" fmla="*/ 452341203 w 218"/>
              <a:gd name="T37" fmla="*/ 646205684 h 209"/>
              <a:gd name="T38" fmla="*/ 646202801 w 218"/>
              <a:gd name="T39" fmla="*/ 646205684 h 209"/>
              <a:gd name="T40" fmla="*/ 646202801 w 218"/>
              <a:gd name="T41" fmla="*/ 750315789 h 209"/>
              <a:gd name="T42" fmla="*/ 143599991 w 218"/>
              <a:gd name="T43" fmla="*/ 750315789 h 209"/>
              <a:gd name="T44" fmla="*/ 143599991 w 218"/>
              <a:gd name="T45" fmla="*/ 646205684 h 209"/>
              <a:gd name="T46" fmla="*/ 323101401 w 218"/>
              <a:gd name="T47" fmla="*/ 646205684 h 209"/>
              <a:gd name="T48" fmla="*/ 323101401 w 218"/>
              <a:gd name="T49" fmla="*/ 341052632 h 209"/>
              <a:gd name="T50" fmla="*/ 104109946 w 218"/>
              <a:gd name="T51" fmla="*/ 341052632 h 209"/>
              <a:gd name="T52" fmla="*/ 78980090 w 218"/>
              <a:gd name="T53" fmla="*/ 341052632 h 209"/>
              <a:gd name="T54" fmla="*/ 68210422 w 218"/>
              <a:gd name="T55" fmla="*/ 315922737 h 209"/>
              <a:gd name="T56" fmla="*/ 10769668 w 218"/>
              <a:gd name="T57" fmla="*/ 222582316 h 209"/>
              <a:gd name="T58" fmla="*/ 0 w 218"/>
              <a:gd name="T59" fmla="*/ 204631579 h 209"/>
              <a:gd name="T60" fmla="*/ 10769668 w 218"/>
              <a:gd name="T61" fmla="*/ 179501684 h 209"/>
              <a:gd name="T62" fmla="*/ 68210422 w 218"/>
              <a:gd name="T63" fmla="*/ 86161263 h 209"/>
              <a:gd name="T64" fmla="*/ 78980090 w 218"/>
              <a:gd name="T65" fmla="*/ 68210526 h 209"/>
              <a:gd name="T66" fmla="*/ 104109946 w 218"/>
              <a:gd name="T67" fmla="*/ 68210526 h 209"/>
              <a:gd name="T68" fmla="*/ 323101401 w 218"/>
              <a:gd name="T69" fmla="*/ 68210526 h 209"/>
              <a:gd name="T70" fmla="*/ 323101401 w 218"/>
              <a:gd name="T71" fmla="*/ 53850316 h 209"/>
              <a:gd name="T72" fmla="*/ 391311823 w 218"/>
              <a:gd name="T73" fmla="*/ 0 h 209"/>
              <a:gd name="T74" fmla="*/ 452341203 w 218"/>
              <a:gd name="T75" fmla="*/ 53850316 h 209"/>
              <a:gd name="T76" fmla="*/ 452341203 w 218"/>
              <a:gd name="T77" fmla="*/ 254891368 h 209"/>
              <a:gd name="T78" fmla="*/ 452341203 w 218"/>
              <a:gd name="T79" fmla="*/ 254891368 h 209"/>
              <a:gd name="T80" fmla="*/ 653383843 w 218"/>
              <a:gd name="T81" fmla="*/ 333873474 h 209"/>
              <a:gd name="T82" fmla="*/ 459522245 w 218"/>
              <a:gd name="T83" fmla="*/ 333873474 h 209"/>
              <a:gd name="T84" fmla="*/ 459522245 w 218"/>
              <a:gd name="T85" fmla="*/ 441574105 h 209"/>
              <a:gd name="T86" fmla="*/ 653383843 w 218"/>
              <a:gd name="T87" fmla="*/ 441574105 h 209"/>
              <a:gd name="T88" fmla="*/ 689283367 w 218"/>
              <a:gd name="T89" fmla="*/ 391312421 h 209"/>
              <a:gd name="T90" fmla="*/ 653383843 w 218"/>
              <a:gd name="T91" fmla="*/ 333873474 h 209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218"/>
              <a:gd name="T139" fmla="*/ 0 h 209"/>
              <a:gd name="T140" fmla="*/ 218 w 218"/>
              <a:gd name="T141" fmla="*/ 209 h 209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218" h="209">
                <a:moveTo>
                  <a:pt x="88" y="43"/>
                </a:moveTo>
                <a:lnTo>
                  <a:pt x="36" y="43"/>
                </a:lnTo>
                <a:lnTo>
                  <a:pt x="26" y="57"/>
                </a:lnTo>
                <a:lnTo>
                  <a:pt x="36" y="71"/>
                </a:lnTo>
                <a:lnTo>
                  <a:pt x="88" y="71"/>
                </a:lnTo>
                <a:lnTo>
                  <a:pt x="88" y="43"/>
                </a:lnTo>
                <a:close/>
                <a:moveTo>
                  <a:pt x="126" y="71"/>
                </a:moveTo>
                <a:lnTo>
                  <a:pt x="187" y="71"/>
                </a:lnTo>
                <a:lnTo>
                  <a:pt x="194" y="71"/>
                </a:lnTo>
                <a:lnTo>
                  <a:pt x="197" y="76"/>
                </a:lnTo>
                <a:lnTo>
                  <a:pt x="213" y="102"/>
                </a:lnTo>
                <a:lnTo>
                  <a:pt x="218" y="109"/>
                </a:lnTo>
                <a:lnTo>
                  <a:pt x="213" y="114"/>
                </a:lnTo>
                <a:lnTo>
                  <a:pt x="197" y="140"/>
                </a:lnTo>
                <a:lnTo>
                  <a:pt x="194" y="147"/>
                </a:lnTo>
                <a:lnTo>
                  <a:pt x="187" y="147"/>
                </a:lnTo>
                <a:lnTo>
                  <a:pt x="126" y="147"/>
                </a:lnTo>
                <a:lnTo>
                  <a:pt x="126" y="180"/>
                </a:lnTo>
                <a:lnTo>
                  <a:pt x="180" y="180"/>
                </a:lnTo>
                <a:lnTo>
                  <a:pt x="180" y="209"/>
                </a:lnTo>
                <a:lnTo>
                  <a:pt x="40" y="209"/>
                </a:lnTo>
                <a:lnTo>
                  <a:pt x="40" y="180"/>
                </a:lnTo>
                <a:lnTo>
                  <a:pt x="90" y="180"/>
                </a:lnTo>
                <a:lnTo>
                  <a:pt x="90" y="95"/>
                </a:lnTo>
                <a:lnTo>
                  <a:pt x="29" y="95"/>
                </a:lnTo>
                <a:lnTo>
                  <a:pt x="22" y="95"/>
                </a:lnTo>
                <a:lnTo>
                  <a:pt x="19" y="88"/>
                </a:lnTo>
                <a:lnTo>
                  <a:pt x="3" y="62"/>
                </a:lnTo>
                <a:lnTo>
                  <a:pt x="0" y="57"/>
                </a:lnTo>
                <a:lnTo>
                  <a:pt x="3" y="50"/>
                </a:lnTo>
                <a:lnTo>
                  <a:pt x="19" y="24"/>
                </a:lnTo>
                <a:lnTo>
                  <a:pt x="22" y="19"/>
                </a:lnTo>
                <a:lnTo>
                  <a:pt x="29" y="19"/>
                </a:lnTo>
                <a:lnTo>
                  <a:pt x="90" y="19"/>
                </a:lnTo>
                <a:lnTo>
                  <a:pt x="90" y="15"/>
                </a:lnTo>
                <a:lnTo>
                  <a:pt x="109" y="0"/>
                </a:lnTo>
                <a:lnTo>
                  <a:pt x="126" y="15"/>
                </a:lnTo>
                <a:lnTo>
                  <a:pt x="126" y="71"/>
                </a:lnTo>
                <a:close/>
                <a:moveTo>
                  <a:pt x="182" y="93"/>
                </a:moveTo>
                <a:lnTo>
                  <a:pt x="128" y="93"/>
                </a:lnTo>
                <a:lnTo>
                  <a:pt x="128" y="123"/>
                </a:lnTo>
                <a:lnTo>
                  <a:pt x="182" y="123"/>
                </a:lnTo>
                <a:lnTo>
                  <a:pt x="192" y="109"/>
                </a:lnTo>
                <a:lnTo>
                  <a:pt x="182" y="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121920" tIns="60960" rIns="121920" bIns="60960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67511" y="3769273"/>
            <a:ext cx="20167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cs typeface="+mn-ea"/>
                <a:sym typeface="+mn-lt"/>
              </a:rPr>
              <a:t>项目背景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600511" y="3769273"/>
            <a:ext cx="20167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cs typeface="+mn-ea"/>
                <a:sym typeface="+mn-lt"/>
              </a:rPr>
              <a:t>项目模块结构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574773" y="3769273"/>
            <a:ext cx="20167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cs typeface="+mn-ea"/>
                <a:sym typeface="+mn-lt"/>
              </a:rPr>
              <a:t>各模块需求调研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307773" y="3756470"/>
            <a:ext cx="20167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推进提示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338352" y="1647857"/>
            <a:ext cx="3562286" cy="3562286"/>
            <a:chOff x="3536260" y="834737"/>
            <a:chExt cx="5188527" cy="5188527"/>
          </a:xfrm>
        </p:grpSpPr>
        <p:sp>
          <p:nvSpPr>
            <p:cNvPr id="3" name="椭圆 2"/>
            <p:cNvSpPr/>
            <p:nvPr/>
          </p:nvSpPr>
          <p:spPr>
            <a:xfrm>
              <a:off x="3536260" y="834737"/>
              <a:ext cx="5188527" cy="5188527"/>
            </a:xfrm>
            <a:prstGeom prst="ellipse">
              <a:avLst/>
            </a:prstGeom>
            <a:solidFill>
              <a:srgbClr val="3DB3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736085" y="1069085"/>
              <a:ext cx="4719830" cy="4719830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4072980" y="1120124"/>
              <a:ext cx="4046035" cy="3727260"/>
              <a:chOff x="4072980" y="958921"/>
              <a:chExt cx="4046035" cy="3727260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4470676" y="958921"/>
                <a:ext cx="3250646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500" b="1" dirty="0" smtClean="0">
                    <a:solidFill>
                      <a:schemeClr val="bg1"/>
                    </a:solidFill>
                    <a:cs typeface="+mn-ea"/>
                    <a:sym typeface="+mn-lt"/>
                  </a:rPr>
                  <a:t>01</a:t>
                </a:r>
                <a:endParaRPr lang="zh-CN" altLang="en-US" sz="115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072980" y="3721256"/>
                <a:ext cx="4046035" cy="845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3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项目背景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 flipV="1">
                <a:off x="4775691" y="4671024"/>
                <a:ext cx="2642464" cy="1515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hoto By Volkan Olmez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31" r="51" b="37953"/>
          <a:stretch>
            <a:fillRect/>
          </a:stretch>
        </p:blipFill>
        <p:spPr bwMode="auto">
          <a:xfrm>
            <a:off x="-14570" y="-12606"/>
            <a:ext cx="12206570" cy="2859089"/>
          </a:xfrm>
          <a:custGeom>
            <a:avLst/>
            <a:gdLst>
              <a:gd name="connsiteX0" fmla="*/ 0 w 12192001"/>
              <a:gd name="connsiteY0" fmla="*/ 0 h 2859089"/>
              <a:gd name="connsiteX1" fmla="*/ 12192001 w 12192001"/>
              <a:gd name="connsiteY1" fmla="*/ 0 h 2859089"/>
              <a:gd name="connsiteX2" fmla="*/ 12192001 w 12192001"/>
              <a:gd name="connsiteY2" fmla="*/ 2859089 h 2859089"/>
              <a:gd name="connsiteX3" fmla="*/ 0 w 12192001"/>
              <a:gd name="connsiteY3" fmla="*/ 2859089 h 285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1" h="2859089">
                <a:moveTo>
                  <a:pt x="0" y="0"/>
                </a:moveTo>
                <a:lnTo>
                  <a:pt x="12192001" y="0"/>
                </a:lnTo>
                <a:lnTo>
                  <a:pt x="12192001" y="2859089"/>
                </a:lnTo>
                <a:lnTo>
                  <a:pt x="0" y="285908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-14570" y="-16244"/>
            <a:ext cx="12206570" cy="2859089"/>
          </a:xfrm>
          <a:prstGeom prst="rect">
            <a:avLst/>
          </a:prstGeom>
          <a:solidFill>
            <a:schemeClr val="bg2">
              <a:lumMod val="2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673599" y="2132799"/>
            <a:ext cx="2844800" cy="72470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673599" y="2850121"/>
            <a:ext cx="2844800" cy="197879"/>
          </a:xfrm>
          <a:prstGeom prst="rect">
            <a:avLst/>
          </a:prstGeom>
          <a:solidFill>
            <a:srgbClr val="3DB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589779" y="2286518"/>
            <a:ext cx="30124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19"/>
          <p:cNvSpPr>
            <a:spLocks noChangeArrowheads="1"/>
          </p:cNvSpPr>
          <p:nvPr/>
        </p:nvSpPr>
        <p:spPr bwMode="auto">
          <a:xfrm>
            <a:off x="367369" y="3274581"/>
            <a:ext cx="8401779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ts val="500"/>
              </a:spcAft>
              <a:buFont typeface="Arial" panose="020B0604020202090204" pitchFamily="34" charset="0"/>
              <a:buNone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公司是一家软件开发与服务供应商。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ts val="500"/>
              </a:spcAft>
              <a:buFont typeface="Arial" panose="020B0604020202090204" pitchFamily="34" charset="0"/>
              <a:buNone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公司内部需要一套项目管理系统，用于维护公司日常运营的多个项目的详细数据。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ts val="500"/>
              </a:spcAft>
              <a:buFont typeface="Arial" panose="020B0604020202090204" pitchFamily="34" charset="0"/>
              <a:buNone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使用该项目管理系统的主要有以下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种职位人员：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ts val="500"/>
              </a:spcAft>
              <a:buFont typeface="Arial" panose="020B0604020202090204" pitchFamily="34" charset="0"/>
              <a:buNone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）项目经理。其主要职责是维护项目信息，更新项目动态。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ts val="500"/>
              </a:spcAft>
              <a:buFont typeface="Arial" panose="020B0604020202090204" pitchFamily="34" charset="0"/>
              <a:buNone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）财务专员。其主要职责是维护该项目的财务信息（如合同到款情况等）。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ts val="500"/>
              </a:spcAft>
              <a:buFont typeface="Arial" panose="020B0604020202090204" pitchFamily="34" charset="0"/>
              <a:buNone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）管理层。可以监管查看所有项目数据。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314857" y="1647857"/>
            <a:ext cx="3562286" cy="3562286"/>
            <a:chOff x="3536260" y="834737"/>
            <a:chExt cx="5188527" cy="5188527"/>
          </a:xfrm>
        </p:grpSpPr>
        <p:sp>
          <p:nvSpPr>
            <p:cNvPr id="3" name="椭圆 2"/>
            <p:cNvSpPr/>
            <p:nvPr/>
          </p:nvSpPr>
          <p:spPr>
            <a:xfrm>
              <a:off x="3536260" y="834737"/>
              <a:ext cx="5188527" cy="5188527"/>
            </a:xfrm>
            <a:prstGeom prst="ellipse">
              <a:avLst/>
            </a:prstGeom>
            <a:solidFill>
              <a:srgbClr val="3DB3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736085" y="1069085"/>
              <a:ext cx="4719830" cy="4719830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4072980" y="1120124"/>
              <a:ext cx="4046035" cy="3673515"/>
              <a:chOff x="4072980" y="958921"/>
              <a:chExt cx="4046035" cy="3673515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4470676" y="958921"/>
                <a:ext cx="3250646" cy="271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500" b="1" dirty="0" smtClean="0">
                    <a:solidFill>
                      <a:schemeClr val="bg1"/>
                    </a:solidFill>
                    <a:cs typeface="+mn-ea"/>
                    <a:sym typeface="+mn-lt"/>
                  </a:rPr>
                  <a:t>02</a:t>
                </a:r>
                <a:endParaRPr lang="zh-CN" altLang="en-US" sz="115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072980" y="3671275"/>
                <a:ext cx="4046035" cy="849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3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项目模块结构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>
                <a:off x="4343640" y="4625020"/>
                <a:ext cx="3504400" cy="741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72"/>
          <p:cNvSpPr>
            <a:spLocks noChangeArrowheads="1"/>
          </p:cNvSpPr>
          <p:nvPr/>
        </p:nvSpPr>
        <p:spPr bwMode="auto">
          <a:xfrm rot="5400000">
            <a:off x="175" y="2725"/>
            <a:ext cx="1196185" cy="1196533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" name="直角三角形 73"/>
          <p:cNvSpPr>
            <a:spLocks noChangeArrowheads="1"/>
          </p:cNvSpPr>
          <p:nvPr/>
        </p:nvSpPr>
        <p:spPr bwMode="auto">
          <a:xfrm rot="5400000">
            <a:off x="1775" y="5375"/>
            <a:ext cx="982580" cy="977628"/>
          </a:xfrm>
          <a:prstGeom prst="rtTriangle">
            <a:avLst/>
          </a:prstGeom>
          <a:solidFill>
            <a:srgbClr val="3DB39E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" name="直角三角形 74"/>
          <p:cNvSpPr>
            <a:spLocks noChangeArrowheads="1"/>
          </p:cNvSpPr>
          <p:nvPr/>
        </p:nvSpPr>
        <p:spPr bwMode="auto">
          <a:xfrm rot="5400000">
            <a:off x="142737" y="145660"/>
            <a:ext cx="707031" cy="70346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" name="矩形 75"/>
          <p:cNvSpPr>
            <a:spLocks noChangeArrowheads="1"/>
          </p:cNvSpPr>
          <p:nvPr/>
        </p:nvSpPr>
        <p:spPr bwMode="auto">
          <a:xfrm rot="2700000">
            <a:off x="472493" y="44946"/>
            <a:ext cx="151660" cy="998881"/>
          </a:xfrm>
          <a:prstGeom prst="rect">
            <a:avLst/>
          </a:prstGeom>
          <a:solidFill>
            <a:srgbClr val="3DB39E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" name="矩形 50"/>
          <p:cNvSpPr>
            <a:spLocks noChangeArrowheads="1"/>
          </p:cNvSpPr>
          <p:nvPr/>
        </p:nvSpPr>
        <p:spPr bwMode="auto">
          <a:xfrm>
            <a:off x="1387475" y="2314575"/>
            <a:ext cx="300990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项目基本信息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（主）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7" name="组合 40"/>
          <p:cNvGrpSpPr/>
          <p:nvPr/>
        </p:nvGrpSpPr>
        <p:grpSpPr bwMode="auto">
          <a:xfrm>
            <a:off x="4982976" y="1591856"/>
            <a:ext cx="2298700" cy="2289175"/>
            <a:chOff x="0" y="0"/>
            <a:chExt cx="2882188" cy="2872143"/>
          </a:xfrm>
          <a:solidFill>
            <a:srgbClr val="92D050"/>
          </a:solidFill>
        </p:grpSpPr>
        <p:sp>
          <p:nvSpPr>
            <p:cNvPr id="8" name="新月形 41"/>
            <p:cNvSpPr>
              <a:spLocks noChangeArrowheads="1"/>
            </p:cNvSpPr>
            <p:nvPr/>
          </p:nvSpPr>
          <p:spPr bwMode="auto">
            <a:xfrm rot="20751297">
              <a:off x="0" y="201607"/>
              <a:ext cx="1331655" cy="2663312"/>
            </a:xfrm>
            <a:prstGeom prst="moon">
              <a:avLst>
                <a:gd name="adj" fmla="val 15190"/>
              </a:avLst>
            </a:prstGeom>
            <a:grpFill/>
            <a:ln w="12700" cap="flat" cmpd="sng">
              <a:solidFill>
                <a:schemeClr val="bg1"/>
              </a:solidFill>
              <a:bevel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buNone/>
                <a:defRPr/>
              </a:pPr>
              <a:endParaRPr lang="zh-CN" altLang="zh-CN" b="1" i="1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9" name="新月形 42"/>
            <p:cNvSpPr>
              <a:spLocks noChangeArrowheads="1"/>
            </p:cNvSpPr>
            <p:nvPr/>
          </p:nvSpPr>
          <p:spPr bwMode="auto">
            <a:xfrm rot="4551297">
              <a:off x="681991" y="-665827"/>
              <a:ext cx="1331655" cy="2663310"/>
            </a:xfrm>
            <a:prstGeom prst="moon">
              <a:avLst>
                <a:gd name="adj" fmla="val 15190"/>
              </a:avLst>
            </a:prstGeom>
            <a:grpFill/>
            <a:ln w="12700" cap="flat" cmpd="sng">
              <a:solidFill>
                <a:schemeClr val="bg1"/>
              </a:solidFill>
              <a:bevel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buNone/>
                <a:defRPr/>
              </a:pPr>
              <a:endParaRPr lang="zh-CN" altLang="zh-CN" b="1" i="1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0" name="新月形 43"/>
            <p:cNvSpPr>
              <a:spLocks noChangeArrowheads="1"/>
            </p:cNvSpPr>
            <p:nvPr/>
          </p:nvSpPr>
          <p:spPr bwMode="auto">
            <a:xfrm rot="9951297">
              <a:off x="1550533" y="16873"/>
              <a:ext cx="1331655" cy="2663311"/>
            </a:xfrm>
            <a:prstGeom prst="moon">
              <a:avLst>
                <a:gd name="adj" fmla="val 15190"/>
              </a:avLst>
            </a:prstGeom>
            <a:grpFill/>
            <a:ln w="12700" cap="flat" cmpd="sng">
              <a:solidFill>
                <a:schemeClr val="bg1"/>
              </a:solidFill>
              <a:bevel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buNone/>
                <a:defRPr/>
              </a:pPr>
              <a:endParaRPr lang="zh-CN" altLang="zh-CN" b="1" i="1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1" name="新月形 44"/>
            <p:cNvSpPr>
              <a:spLocks noChangeArrowheads="1"/>
            </p:cNvSpPr>
            <p:nvPr/>
          </p:nvSpPr>
          <p:spPr bwMode="auto">
            <a:xfrm rot="15351297">
              <a:off x="879962" y="874661"/>
              <a:ext cx="1331655" cy="2663310"/>
            </a:xfrm>
            <a:prstGeom prst="moon">
              <a:avLst>
                <a:gd name="adj" fmla="val 15190"/>
              </a:avLst>
            </a:prstGeom>
            <a:grpFill/>
            <a:ln w="12700" cap="flat" cmpd="sng">
              <a:solidFill>
                <a:schemeClr val="bg1"/>
              </a:solidFill>
              <a:bevel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buNone/>
                <a:defRPr/>
              </a:pPr>
              <a:endParaRPr lang="zh-CN" altLang="zh-CN" b="1" i="1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45"/>
          <p:cNvGrpSpPr/>
          <p:nvPr/>
        </p:nvGrpSpPr>
        <p:grpSpPr bwMode="auto">
          <a:xfrm>
            <a:off x="1736725" y="1528763"/>
            <a:ext cx="2297113" cy="2289175"/>
            <a:chOff x="0" y="0"/>
            <a:chExt cx="2882188" cy="2872143"/>
          </a:xfrm>
          <a:solidFill>
            <a:srgbClr val="3DB39E"/>
          </a:solidFill>
        </p:grpSpPr>
        <p:sp>
          <p:nvSpPr>
            <p:cNvPr id="13" name="新月形 46"/>
            <p:cNvSpPr>
              <a:spLocks noChangeArrowheads="1"/>
            </p:cNvSpPr>
            <p:nvPr/>
          </p:nvSpPr>
          <p:spPr bwMode="auto">
            <a:xfrm rot="20751297">
              <a:off x="0" y="201607"/>
              <a:ext cx="1331655" cy="2663312"/>
            </a:xfrm>
            <a:prstGeom prst="moon">
              <a:avLst>
                <a:gd name="adj" fmla="val 15190"/>
              </a:avLst>
            </a:prstGeom>
            <a:grpFill/>
            <a:ln w="12700" cap="flat" cmpd="sng">
              <a:solidFill>
                <a:schemeClr val="bg1"/>
              </a:solidFill>
              <a:bevel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buNone/>
                <a:defRPr/>
              </a:pPr>
              <a:endParaRPr lang="zh-CN" altLang="zh-CN" b="1" i="1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4" name="新月形 47"/>
            <p:cNvSpPr>
              <a:spLocks noChangeArrowheads="1"/>
            </p:cNvSpPr>
            <p:nvPr/>
          </p:nvSpPr>
          <p:spPr bwMode="auto">
            <a:xfrm rot="4551297">
              <a:off x="681991" y="-665827"/>
              <a:ext cx="1331655" cy="2663310"/>
            </a:xfrm>
            <a:prstGeom prst="moon">
              <a:avLst>
                <a:gd name="adj" fmla="val 15190"/>
              </a:avLst>
            </a:prstGeom>
            <a:grpFill/>
            <a:ln w="12700" cap="flat" cmpd="sng">
              <a:solidFill>
                <a:schemeClr val="bg1"/>
              </a:solidFill>
              <a:bevel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buNone/>
                <a:defRPr/>
              </a:pPr>
              <a:endParaRPr lang="zh-CN" altLang="zh-CN" b="1" i="1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5" name="新月形 48"/>
            <p:cNvSpPr>
              <a:spLocks noChangeArrowheads="1"/>
            </p:cNvSpPr>
            <p:nvPr/>
          </p:nvSpPr>
          <p:spPr bwMode="auto">
            <a:xfrm rot="9951297">
              <a:off x="1550533" y="16873"/>
              <a:ext cx="1331655" cy="2663310"/>
            </a:xfrm>
            <a:prstGeom prst="moon">
              <a:avLst>
                <a:gd name="adj" fmla="val 15190"/>
              </a:avLst>
            </a:prstGeom>
            <a:grpFill/>
            <a:ln w="12700" cap="flat" cmpd="sng">
              <a:solidFill>
                <a:schemeClr val="bg1"/>
              </a:solidFill>
              <a:bevel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buNone/>
                <a:defRPr/>
              </a:pPr>
              <a:endParaRPr lang="zh-CN" altLang="zh-CN" b="1" i="1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6" name="新月形 49"/>
            <p:cNvSpPr>
              <a:spLocks noChangeArrowheads="1"/>
            </p:cNvSpPr>
            <p:nvPr/>
          </p:nvSpPr>
          <p:spPr bwMode="auto">
            <a:xfrm rot="15351297">
              <a:off x="879962" y="874661"/>
              <a:ext cx="1331655" cy="2663310"/>
            </a:xfrm>
            <a:prstGeom prst="moon">
              <a:avLst>
                <a:gd name="adj" fmla="val 15190"/>
              </a:avLst>
            </a:prstGeom>
            <a:grpFill/>
            <a:ln w="12700" cap="flat" cmpd="sng">
              <a:solidFill>
                <a:schemeClr val="bg1"/>
              </a:solidFill>
              <a:bevel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buNone/>
                <a:defRPr/>
              </a:pPr>
              <a:endParaRPr lang="zh-CN" altLang="zh-CN" b="1" i="1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组合 50"/>
          <p:cNvGrpSpPr/>
          <p:nvPr/>
        </p:nvGrpSpPr>
        <p:grpSpPr bwMode="auto">
          <a:xfrm>
            <a:off x="8159750" y="1528763"/>
            <a:ext cx="2298700" cy="2289175"/>
            <a:chOff x="0" y="0"/>
            <a:chExt cx="2882188" cy="2872143"/>
          </a:xfrm>
          <a:solidFill>
            <a:srgbClr val="3DB39E"/>
          </a:solidFill>
        </p:grpSpPr>
        <p:sp>
          <p:nvSpPr>
            <p:cNvPr id="18" name="新月形 51"/>
            <p:cNvSpPr>
              <a:spLocks noChangeArrowheads="1"/>
            </p:cNvSpPr>
            <p:nvPr/>
          </p:nvSpPr>
          <p:spPr bwMode="auto">
            <a:xfrm rot="20751297">
              <a:off x="0" y="201607"/>
              <a:ext cx="1331655" cy="2663312"/>
            </a:xfrm>
            <a:prstGeom prst="moon">
              <a:avLst>
                <a:gd name="adj" fmla="val 15190"/>
              </a:avLst>
            </a:prstGeom>
            <a:grpFill/>
            <a:ln w="12700" cap="flat" cmpd="sng">
              <a:solidFill>
                <a:schemeClr val="bg1"/>
              </a:solidFill>
              <a:bevel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buNone/>
                <a:defRPr/>
              </a:pPr>
              <a:endParaRPr lang="zh-CN" altLang="zh-CN" b="1" i="1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9" name="新月形 52"/>
            <p:cNvSpPr>
              <a:spLocks noChangeArrowheads="1"/>
            </p:cNvSpPr>
            <p:nvPr/>
          </p:nvSpPr>
          <p:spPr bwMode="auto">
            <a:xfrm rot="4551297">
              <a:off x="681991" y="-665827"/>
              <a:ext cx="1331655" cy="2663310"/>
            </a:xfrm>
            <a:prstGeom prst="moon">
              <a:avLst>
                <a:gd name="adj" fmla="val 15190"/>
              </a:avLst>
            </a:prstGeom>
            <a:grpFill/>
            <a:ln w="12700" cap="flat" cmpd="sng">
              <a:solidFill>
                <a:schemeClr val="bg1"/>
              </a:solidFill>
              <a:bevel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buNone/>
                <a:defRPr/>
              </a:pPr>
              <a:endParaRPr lang="zh-CN" altLang="zh-CN" b="1" i="1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0" name="新月形 53"/>
            <p:cNvSpPr>
              <a:spLocks noChangeArrowheads="1"/>
            </p:cNvSpPr>
            <p:nvPr/>
          </p:nvSpPr>
          <p:spPr bwMode="auto">
            <a:xfrm rot="9951297">
              <a:off x="1550533" y="16873"/>
              <a:ext cx="1331655" cy="2663311"/>
            </a:xfrm>
            <a:prstGeom prst="moon">
              <a:avLst>
                <a:gd name="adj" fmla="val 15190"/>
              </a:avLst>
            </a:prstGeom>
            <a:grpFill/>
            <a:ln w="12700" cap="flat" cmpd="sng">
              <a:solidFill>
                <a:schemeClr val="bg1"/>
              </a:solidFill>
              <a:bevel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buNone/>
                <a:defRPr/>
              </a:pPr>
              <a:endParaRPr lang="zh-CN" altLang="zh-CN" b="1" i="1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1" name="新月形 54"/>
            <p:cNvSpPr>
              <a:spLocks noChangeArrowheads="1"/>
            </p:cNvSpPr>
            <p:nvPr/>
          </p:nvSpPr>
          <p:spPr bwMode="auto">
            <a:xfrm rot="15351297">
              <a:off x="879962" y="874661"/>
              <a:ext cx="1331655" cy="2663310"/>
            </a:xfrm>
            <a:prstGeom prst="moon">
              <a:avLst>
                <a:gd name="adj" fmla="val 15190"/>
              </a:avLst>
            </a:prstGeom>
            <a:grpFill/>
            <a:ln w="12700" cap="flat" cmpd="sng">
              <a:solidFill>
                <a:schemeClr val="bg1"/>
              </a:solidFill>
              <a:bevel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buNone/>
                <a:defRPr/>
              </a:pPr>
              <a:endParaRPr lang="zh-CN" altLang="zh-CN" b="1" i="1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2" name="矩形 50"/>
          <p:cNvSpPr>
            <a:spLocks noChangeArrowheads="1"/>
          </p:cNvSpPr>
          <p:nvPr/>
        </p:nvSpPr>
        <p:spPr bwMode="auto">
          <a:xfrm>
            <a:off x="7859710" y="2314727"/>
            <a:ext cx="300990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项目财务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（子）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50"/>
          <p:cNvSpPr>
            <a:spLocks noChangeArrowheads="1"/>
          </p:cNvSpPr>
          <p:nvPr/>
        </p:nvSpPr>
        <p:spPr bwMode="auto">
          <a:xfrm>
            <a:off x="4629185" y="2314727"/>
            <a:ext cx="300990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项目动态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（子）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矩形 47"/>
          <p:cNvSpPr>
            <a:spLocks noChangeArrowheads="1"/>
          </p:cNvSpPr>
          <p:nvPr/>
        </p:nvSpPr>
        <p:spPr bwMode="auto">
          <a:xfrm>
            <a:off x="1657350" y="4124325"/>
            <a:ext cx="2470785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algn="l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此为主模块。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l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维护各个项目的详情属性信息。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矩形 47"/>
          <p:cNvSpPr>
            <a:spLocks noChangeArrowheads="1"/>
          </p:cNvSpPr>
          <p:nvPr/>
        </p:nvSpPr>
        <p:spPr bwMode="auto">
          <a:xfrm>
            <a:off x="4739640" y="4124325"/>
            <a:ext cx="2828925" cy="1172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algn="l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此为子模块。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l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项目一旦有新的进展，都会产生一条动态。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l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一个项目可能有多个动态信息。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矩形 47"/>
          <p:cNvSpPr>
            <a:spLocks noChangeArrowheads="1"/>
          </p:cNvSpPr>
          <p:nvPr/>
        </p:nvSpPr>
        <p:spPr bwMode="auto">
          <a:xfrm>
            <a:off x="8184408" y="4166602"/>
            <a:ext cx="2095731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algn="l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此为子模块。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l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维护项目的财务信息，以及合同到款情况。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196568" y="137955"/>
            <a:ext cx="277788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项目模块结构</a:t>
            </a:r>
            <a:endParaRPr lang="zh-CN" altLang="en-US" sz="3200" dirty="0"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305332" y="1647857"/>
            <a:ext cx="3562286" cy="3562286"/>
            <a:chOff x="3536260" y="834737"/>
            <a:chExt cx="5188527" cy="5188527"/>
          </a:xfrm>
        </p:grpSpPr>
        <p:sp>
          <p:nvSpPr>
            <p:cNvPr id="3" name="椭圆 2"/>
            <p:cNvSpPr/>
            <p:nvPr/>
          </p:nvSpPr>
          <p:spPr>
            <a:xfrm>
              <a:off x="3536260" y="834737"/>
              <a:ext cx="5188527" cy="5188527"/>
            </a:xfrm>
            <a:prstGeom prst="ellipse">
              <a:avLst/>
            </a:prstGeom>
            <a:solidFill>
              <a:srgbClr val="3DB3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736085" y="1069085"/>
              <a:ext cx="4719830" cy="4719830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3849160" y="1120124"/>
              <a:ext cx="4494030" cy="4051080"/>
              <a:chOff x="3849160" y="958921"/>
              <a:chExt cx="4494030" cy="4051080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4470676" y="958921"/>
                <a:ext cx="3250646" cy="271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500" b="1" dirty="0" smtClean="0">
                    <a:solidFill>
                      <a:schemeClr val="bg1"/>
                    </a:solidFill>
                    <a:cs typeface="+mn-ea"/>
                    <a:sym typeface="+mn-lt"/>
                  </a:rPr>
                  <a:t>03</a:t>
                </a:r>
                <a:endParaRPr lang="zh-CN" altLang="en-US" sz="115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3849160" y="3442245"/>
                <a:ext cx="4494030" cy="1567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3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各模块需求调研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>
                <a:off x="4071724" y="4348991"/>
                <a:ext cx="4049159" cy="647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72"/>
          <p:cNvSpPr>
            <a:spLocks noChangeArrowheads="1"/>
          </p:cNvSpPr>
          <p:nvPr/>
        </p:nvSpPr>
        <p:spPr bwMode="auto">
          <a:xfrm rot="5400000">
            <a:off x="175" y="2725"/>
            <a:ext cx="1196185" cy="1196533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" name="直角三角形 73"/>
          <p:cNvSpPr>
            <a:spLocks noChangeArrowheads="1"/>
          </p:cNvSpPr>
          <p:nvPr/>
        </p:nvSpPr>
        <p:spPr bwMode="auto">
          <a:xfrm rot="5400000">
            <a:off x="1775" y="5375"/>
            <a:ext cx="982580" cy="977628"/>
          </a:xfrm>
          <a:prstGeom prst="rtTriangle">
            <a:avLst/>
          </a:prstGeom>
          <a:solidFill>
            <a:srgbClr val="3DB39E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" name="直角三角形 74"/>
          <p:cNvSpPr>
            <a:spLocks noChangeArrowheads="1"/>
          </p:cNvSpPr>
          <p:nvPr/>
        </p:nvSpPr>
        <p:spPr bwMode="auto">
          <a:xfrm rot="5400000">
            <a:off x="142737" y="145660"/>
            <a:ext cx="707031" cy="70346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" name="矩形 75"/>
          <p:cNvSpPr>
            <a:spLocks noChangeArrowheads="1"/>
          </p:cNvSpPr>
          <p:nvPr/>
        </p:nvSpPr>
        <p:spPr bwMode="auto">
          <a:xfrm rot="2700000">
            <a:off x="472493" y="44946"/>
            <a:ext cx="151660" cy="998881"/>
          </a:xfrm>
          <a:prstGeom prst="rect">
            <a:avLst/>
          </a:prstGeom>
          <a:solidFill>
            <a:srgbClr val="3DB39E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56640" y="99695"/>
            <a:ext cx="804545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 sz="2800" dirty="0"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各模块需求调研</a:t>
            </a:r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—</a:t>
            </a: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项目基本信息（主模块）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28" name="表格 27"/>
          <p:cNvGraphicFramePr/>
          <p:nvPr>
            <p:custDataLst>
              <p:tags r:id="rId1"/>
            </p:custDataLst>
          </p:nvPr>
        </p:nvGraphicFramePr>
        <p:xfrm>
          <a:off x="695325" y="810260"/>
          <a:ext cx="9670415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320"/>
                <a:gridCol w="1155700"/>
                <a:gridCol w="701040"/>
                <a:gridCol w="1315720"/>
                <a:gridCol w="5334635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属性名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数据类型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必填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列表页面显示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备注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项目名称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字符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是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是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最多</a:t>
                      </a:r>
                      <a:r>
                        <a:rPr lang="en-US" altLang="zh-CN" sz="1400"/>
                        <a:t>200</a:t>
                      </a:r>
                      <a:r>
                        <a:rPr lang="zh-CN" altLang="en-US" sz="1400"/>
                        <a:t>字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客户名称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字符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是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是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最多</a:t>
                      </a:r>
                      <a:r>
                        <a:rPr lang="en-US" altLang="zh-CN" sz="1400">
                          <a:sym typeface="+mn-ea"/>
                        </a:rPr>
                        <a:t>200</a:t>
                      </a:r>
                      <a:r>
                        <a:rPr lang="zh-CN" altLang="en-US" sz="1400">
                          <a:sym typeface="+mn-ea"/>
                        </a:rPr>
                        <a:t>字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签约时间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日期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合同编号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字符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最多</a:t>
                      </a:r>
                      <a:r>
                        <a:rPr lang="en-US" altLang="zh-CN" sz="1400"/>
                        <a:t>50</a:t>
                      </a:r>
                      <a:r>
                        <a:rPr lang="zh-CN" altLang="en-US" sz="1400"/>
                        <a:t>字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合同性质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选项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选项：新购、增购、年费、单次服务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销售经理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字符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是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最多</a:t>
                      </a:r>
                      <a:r>
                        <a:rPr lang="en-US" altLang="zh-CN" sz="1400"/>
                        <a:t>50</a:t>
                      </a:r>
                      <a:r>
                        <a:rPr lang="zh-CN" altLang="en-US" sz="1400"/>
                        <a:t>字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开始时间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日期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优先级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选项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是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是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选项：战略、重要、常规、小项目。默认</a:t>
                      </a:r>
                      <a:r>
                        <a:rPr lang="en-US" altLang="zh-CN" sz="1400"/>
                        <a:t>“</a:t>
                      </a:r>
                      <a:r>
                        <a:rPr lang="zh-CN" altLang="en-US" sz="1400"/>
                        <a:t>常规</a:t>
                      </a:r>
                      <a:r>
                        <a:rPr lang="en-US" altLang="zh-CN" sz="1400"/>
                        <a:t>”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项目状态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选项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是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是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选项：正常、提前、滞后、严重滞后。默认</a:t>
                      </a:r>
                      <a:r>
                        <a:rPr lang="en-US" altLang="zh-CN" sz="1400"/>
                        <a:t>“</a:t>
                      </a:r>
                      <a:r>
                        <a:rPr lang="zh-CN" altLang="en-US" sz="1400"/>
                        <a:t>正常</a:t>
                      </a:r>
                      <a:r>
                        <a:rPr lang="en-US" altLang="zh-CN" sz="1400"/>
                        <a:t>”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结算状态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选项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是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是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选项：进行中、已验收、已完结。默认</a:t>
                      </a:r>
                      <a:r>
                        <a:rPr lang="en-US" altLang="zh-CN" sz="1400"/>
                        <a:t>“</a:t>
                      </a:r>
                      <a:r>
                        <a:rPr lang="zh-CN" altLang="en-US" sz="1400"/>
                        <a:t>进行中</a:t>
                      </a:r>
                      <a:r>
                        <a:rPr lang="en-US" altLang="zh-CN" sz="1400"/>
                        <a:t>”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备注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字符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最多</a:t>
                      </a:r>
                      <a:r>
                        <a:rPr lang="en-US" altLang="zh-CN" sz="1400"/>
                        <a:t>2000</a:t>
                      </a:r>
                      <a:r>
                        <a:rPr lang="zh-CN" altLang="en-US" sz="1400"/>
                        <a:t>字</a:t>
                      </a: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矩形 28"/>
          <p:cNvSpPr/>
          <p:nvPr/>
        </p:nvSpPr>
        <p:spPr>
          <a:xfrm>
            <a:off x="657526" y="4626343"/>
            <a:ext cx="3015799" cy="3371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Bef>
                <a:spcPct val="20000"/>
              </a:spcBef>
            </a:pPr>
            <a:r>
              <a:rPr lang="zh-CN" altLang="en-US" sz="1600" dirty="0">
                <a:solidFill>
                  <a:srgbClr val="445469"/>
                </a:solidFill>
                <a:latin typeface="黑体" panose="02010609060101010101" charset="-122"/>
                <a:ea typeface="黑体" panose="02010609060101010101" charset="-122"/>
                <a:sym typeface="Arial" panose="020B0604020202090204" pitchFamily="34" charset="0"/>
              </a:rPr>
              <a:t>补充需求：</a:t>
            </a:r>
            <a:endParaRPr lang="zh-CN" altLang="en-US" sz="1600" dirty="0">
              <a:solidFill>
                <a:srgbClr val="445469"/>
              </a:solidFill>
              <a:latin typeface="黑体" panose="02010609060101010101" charset="-122"/>
              <a:ea typeface="黑体" panose="02010609060101010101" charset="-122"/>
              <a:sym typeface="Arial" panose="020B060402020209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75335" y="4982845"/>
            <a:ext cx="8420100" cy="56515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Bef>
                <a:spcPct val="20000"/>
              </a:spcBef>
            </a:pPr>
            <a:r>
              <a:rPr lang="zh-CN" altLang="en-US" sz="1400" dirty="0">
                <a:solidFill>
                  <a:srgbClr val="445469"/>
                </a:solidFill>
                <a:sym typeface="Arial" panose="020B0604020202090204" pitchFamily="34" charset="0"/>
              </a:rPr>
              <a:t>（</a:t>
            </a:r>
            <a:r>
              <a:rPr lang="en-US" altLang="zh-CN" sz="1400" dirty="0">
                <a:solidFill>
                  <a:srgbClr val="445469"/>
                </a:solidFill>
                <a:sym typeface="Arial" panose="020B0604020202090204" pitchFamily="34" charset="0"/>
              </a:rPr>
              <a:t>1</a:t>
            </a:r>
            <a:r>
              <a:rPr lang="zh-CN" altLang="en-US" sz="1400" dirty="0">
                <a:solidFill>
                  <a:srgbClr val="445469"/>
                </a:solidFill>
                <a:sym typeface="Arial" panose="020B0604020202090204" pitchFamily="34" charset="0"/>
              </a:rPr>
              <a:t>）</a:t>
            </a:r>
            <a:r>
              <a:rPr lang="en-US" altLang="zh-CN" sz="1400" dirty="0">
                <a:solidFill>
                  <a:srgbClr val="445469"/>
                </a:solidFill>
                <a:sym typeface="Arial" panose="020B0604020202090204" pitchFamily="34" charset="0"/>
              </a:rPr>
              <a:t>“</a:t>
            </a:r>
            <a:r>
              <a:rPr lang="zh-CN" altLang="en-US" sz="1400" dirty="0">
                <a:solidFill>
                  <a:srgbClr val="445469"/>
                </a:solidFill>
                <a:sym typeface="Arial" panose="020B0604020202090204" pitchFamily="34" charset="0"/>
              </a:rPr>
              <a:t>合同编号</a:t>
            </a:r>
            <a:r>
              <a:rPr lang="en-US" altLang="zh-CN" sz="1400" dirty="0">
                <a:solidFill>
                  <a:srgbClr val="445469"/>
                </a:solidFill>
                <a:sym typeface="Arial" panose="020B0604020202090204" pitchFamily="34" charset="0"/>
              </a:rPr>
              <a:t>”</a:t>
            </a:r>
            <a:r>
              <a:rPr lang="zh-CN" altLang="en-US" sz="1400" dirty="0">
                <a:solidFill>
                  <a:srgbClr val="445469"/>
                </a:solidFill>
                <a:sym typeface="Arial" panose="020B0604020202090204" pitchFamily="34" charset="0"/>
              </a:rPr>
              <a:t>、</a:t>
            </a:r>
            <a:r>
              <a:rPr lang="en-US" altLang="zh-CN" sz="1400" dirty="0">
                <a:solidFill>
                  <a:srgbClr val="445469"/>
                </a:solidFill>
                <a:sym typeface="Arial" panose="020B0604020202090204" pitchFamily="34" charset="0"/>
              </a:rPr>
              <a:t>“</a:t>
            </a:r>
            <a:r>
              <a:rPr lang="zh-CN" altLang="en-US" sz="1400" dirty="0">
                <a:solidFill>
                  <a:srgbClr val="445469"/>
                </a:solidFill>
                <a:sym typeface="Arial" panose="020B0604020202090204" pitchFamily="34" charset="0"/>
              </a:rPr>
              <a:t>合同性质</a:t>
            </a:r>
            <a:r>
              <a:rPr lang="en-US" altLang="zh-CN" sz="1400" dirty="0">
                <a:solidFill>
                  <a:srgbClr val="445469"/>
                </a:solidFill>
                <a:sym typeface="Arial" panose="020B0604020202090204" pitchFamily="34" charset="0"/>
              </a:rPr>
              <a:t>”</a:t>
            </a:r>
            <a:r>
              <a:rPr lang="zh-CN" altLang="en-US" sz="1400" dirty="0">
                <a:solidFill>
                  <a:srgbClr val="445469"/>
                </a:solidFill>
                <a:sym typeface="Arial" panose="020B0604020202090204" pitchFamily="34" charset="0"/>
              </a:rPr>
              <a:t>默认非必填。但一旦</a:t>
            </a:r>
            <a:r>
              <a:rPr lang="en-US" altLang="zh-CN" sz="1400" dirty="0">
                <a:solidFill>
                  <a:srgbClr val="445469"/>
                </a:solidFill>
                <a:sym typeface="Arial" panose="020B0604020202090204" pitchFamily="34" charset="0"/>
              </a:rPr>
              <a:t>“</a:t>
            </a:r>
            <a:r>
              <a:rPr lang="zh-CN" altLang="en-US" sz="1400" dirty="0">
                <a:solidFill>
                  <a:srgbClr val="445469"/>
                </a:solidFill>
                <a:sym typeface="Arial" panose="020B0604020202090204" pitchFamily="34" charset="0"/>
              </a:rPr>
              <a:t>签约时间</a:t>
            </a:r>
            <a:r>
              <a:rPr lang="en-US" altLang="zh-CN" sz="1400" dirty="0">
                <a:solidFill>
                  <a:srgbClr val="445469"/>
                </a:solidFill>
                <a:sym typeface="Arial" panose="020B0604020202090204" pitchFamily="34" charset="0"/>
              </a:rPr>
              <a:t>”</a:t>
            </a:r>
            <a:r>
              <a:rPr lang="zh-CN" altLang="en-US" sz="1400" dirty="0">
                <a:solidFill>
                  <a:srgbClr val="445469"/>
                </a:solidFill>
                <a:sym typeface="Arial" panose="020B0604020202090204" pitchFamily="34" charset="0"/>
              </a:rPr>
              <a:t>不为空，则这两个属性必填。</a:t>
            </a:r>
            <a:endParaRPr lang="zh-CN" altLang="en-US" sz="1400" dirty="0">
              <a:solidFill>
                <a:srgbClr val="445469"/>
              </a:solidFill>
              <a:sym typeface="Arial" panose="020B0604020202090204" pitchFamily="34" charset="0"/>
            </a:endParaRPr>
          </a:p>
          <a:p>
            <a:pPr>
              <a:spcBef>
                <a:spcPct val="20000"/>
              </a:spcBef>
            </a:pPr>
            <a:r>
              <a:rPr lang="zh-CN" altLang="en-US" sz="1400" dirty="0">
                <a:solidFill>
                  <a:srgbClr val="445469"/>
                </a:solidFill>
                <a:sym typeface="Arial" panose="020B0604020202090204" pitchFamily="34" charset="0"/>
              </a:rPr>
              <a:t>（</a:t>
            </a:r>
            <a:r>
              <a:rPr lang="en-US" altLang="zh-CN" sz="1400" dirty="0">
                <a:solidFill>
                  <a:srgbClr val="445469"/>
                </a:solidFill>
                <a:sym typeface="Arial" panose="020B0604020202090204" pitchFamily="34" charset="0"/>
              </a:rPr>
              <a:t>2</a:t>
            </a:r>
            <a:r>
              <a:rPr lang="zh-CN" altLang="en-US" sz="1400" dirty="0">
                <a:solidFill>
                  <a:srgbClr val="445469"/>
                </a:solidFill>
                <a:sym typeface="Arial" panose="020B0604020202090204" pitchFamily="34" charset="0"/>
              </a:rPr>
              <a:t>）</a:t>
            </a:r>
            <a:r>
              <a:rPr lang="en-US" altLang="zh-CN" sz="1400" dirty="0">
                <a:solidFill>
                  <a:srgbClr val="445469"/>
                </a:solidFill>
                <a:sym typeface="Arial" panose="020B0604020202090204" pitchFamily="34" charset="0"/>
              </a:rPr>
              <a:t>“</a:t>
            </a:r>
            <a:r>
              <a:rPr lang="zh-CN" altLang="en-US" sz="1400" dirty="0">
                <a:solidFill>
                  <a:srgbClr val="445469"/>
                </a:solidFill>
                <a:sym typeface="Arial" panose="020B0604020202090204" pitchFamily="34" charset="0"/>
              </a:rPr>
              <a:t>签约时间</a:t>
            </a:r>
            <a:r>
              <a:rPr lang="en-US" altLang="zh-CN" sz="1400" dirty="0">
                <a:solidFill>
                  <a:srgbClr val="445469"/>
                </a:solidFill>
                <a:sym typeface="Arial" panose="020B0604020202090204" pitchFamily="34" charset="0"/>
              </a:rPr>
              <a:t>”</a:t>
            </a:r>
            <a:r>
              <a:rPr lang="zh-CN" altLang="en-US" sz="1400" dirty="0">
                <a:solidFill>
                  <a:srgbClr val="445469"/>
                </a:solidFill>
                <a:sym typeface="Arial" panose="020B0604020202090204" pitchFamily="34" charset="0"/>
              </a:rPr>
              <a:t>、</a:t>
            </a:r>
            <a:r>
              <a:rPr lang="en-US" altLang="zh-CN" sz="1400" dirty="0">
                <a:solidFill>
                  <a:srgbClr val="445469"/>
                </a:solidFill>
                <a:sym typeface="Arial" panose="020B0604020202090204" pitchFamily="34" charset="0"/>
              </a:rPr>
              <a:t>“</a:t>
            </a:r>
            <a:r>
              <a:rPr lang="zh-CN" altLang="en-US" sz="1400" dirty="0">
                <a:solidFill>
                  <a:srgbClr val="445469"/>
                </a:solidFill>
                <a:sym typeface="Arial" panose="020B0604020202090204" pitchFamily="34" charset="0"/>
              </a:rPr>
              <a:t>开始时间</a:t>
            </a:r>
            <a:r>
              <a:rPr lang="en-US" altLang="zh-CN" sz="1400" dirty="0">
                <a:solidFill>
                  <a:srgbClr val="445469"/>
                </a:solidFill>
                <a:sym typeface="Arial" panose="020B0604020202090204" pitchFamily="34" charset="0"/>
              </a:rPr>
              <a:t>”</a:t>
            </a:r>
            <a:r>
              <a:rPr lang="zh-CN" altLang="en-US" sz="1400" dirty="0">
                <a:solidFill>
                  <a:srgbClr val="445469"/>
                </a:solidFill>
                <a:sym typeface="Arial" panose="020B0604020202090204" pitchFamily="34" charset="0"/>
              </a:rPr>
              <a:t>精确到</a:t>
            </a:r>
            <a:r>
              <a:rPr lang="en-US" altLang="zh-CN" sz="1400" dirty="0">
                <a:solidFill>
                  <a:srgbClr val="445469"/>
                </a:solidFill>
                <a:sym typeface="Arial" panose="020B0604020202090204" pitchFamily="34" charset="0"/>
              </a:rPr>
              <a:t>“</a:t>
            </a:r>
            <a:r>
              <a:rPr lang="zh-CN" altLang="en-US" sz="1400" dirty="0">
                <a:solidFill>
                  <a:srgbClr val="445469"/>
                </a:solidFill>
                <a:sym typeface="Arial" panose="020B0604020202090204" pitchFamily="34" charset="0"/>
              </a:rPr>
              <a:t>日</a:t>
            </a:r>
            <a:r>
              <a:rPr lang="en-US" altLang="zh-CN" sz="1400" dirty="0">
                <a:solidFill>
                  <a:srgbClr val="445469"/>
                </a:solidFill>
                <a:sym typeface="Arial" panose="020B0604020202090204" pitchFamily="34" charset="0"/>
              </a:rPr>
              <a:t>”</a:t>
            </a:r>
            <a:r>
              <a:rPr lang="zh-CN" altLang="en-US" sz="1400" dirty="0">
                <a:solidFill>
                  <a:srgbClr val="445469"/>
                </a:solidFill>
                <a:sym typeface="Arial" panose="020B0604020202090204" pitchFamily="34" charset="0"/>
              </a:rPr>
              <a:t>，且只能选择当前时间之前的日期。</a:t>
            </a:r>
            <a:endParaRPr lang="zh-CN" altLang="en-US" sz="1400" dirty="0">
              <a:solidFill>
                <a:srgbClr val="445469"/>
              </a:solidFill>
              <a:sym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72"/>
          <p:cNvSpPr>
            <a:spLocks noChangeArrowheads="1"/>
          </p:cNvSpPr>
          <p:nvPr/>
        </p:nvSpPr>
        <p:spPr bwMode="auto">
          <a:xfrm rot="5400000">
            <a:off x="175" y="2725"/>
            <a:ext cx="1196185" cy="1196533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" name="直角三角形 73"/>
          <p:cNvSpPr>
            <a:spLocks noChangeArrowheads="1"/>
          </p:cNvSpPr>
          <p:nvPr/>
        </p:nvSpPr>
        <p:spPr bwMode="auto">
          <a:xfrm rot="5400000">
            <a:off x="1775" y="5375"/>
            <a:ext cx="982580" cy="977628"/>
          </a:xfrm>
          <a:prstGeom prst="rtTriangle">
            <a:avLst/>
          </a:prstGeom>
          <a:solidFill>
            <a:srgbClr val="3DB39E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" name="直角三角形 74"/>
          <p:cNvSpPr>
            <a:spLocks noChangeArrowheads="1"/>
          </p:cNvSpPr>
          <p:nvPr/>
        </p:nvSpPr>
        <p:spPr bwMode="auto">
          <a:xfrm rot="5400000">
            <a:off x="142737" y="145660"/>
            <a:ext cx="707031" cy="70346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" name="矩形 75"/>
          <p:cNvSpPr>
            <a:spLocks noChangeArrowheads="1"/>
          </p:cNvSpPr>
          <p:nvPr/>
        </p:nvSpPr>
        <p:spPr bwMode="auto">
          <a:xfrm rot="2700000">
            <a:off x="472493" y="44946"/>
            <a:ext cx="151660" cy="998881"/>
          </a:xfrm>
          <a:prstGeom prst="rect">
            <a:avLst/>
          </a:prstGeom>
          <a:solidFill>
            <a:srgbClr val="3DB39E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99490" y="194945"/>
            <a:ext cx="804545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 sz="2800" dirty="0"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各模块需求调研</a:t>
            </a:r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—</a:t>
            </a: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项目动态（子模块）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28" name="表格 27"/>
          <p:cNvGraphicFramePr/>
          <p:nvPr>
            <p:custDataLst>
              <p:tags r:id="rId1"/>
            </p:custDataLst>
          </p:nvPr>
        </p:nvGraphicFramePr>
        <p:xfrm>
          <a:off x="809625" y="1000760"/>
          <a:ext cx="8354695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315"/>
                <a:gridCol w="1068705"/>
                <a:gridCol w="701040"/>
                <a:gridCol w="5334635"/>
              </a:tblGrid>
              <a:tr h="335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属性名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数据类型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必填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备注</a:t>
                      </a:r>
                      <a:endParaRPr lang="zh-CN" altLang="en-US" sz="16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发生时间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时间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是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页面展现时精确到</a:t>
                      </a:r>
                      <a:r>
                        <a:rPr lang="en-US" altLang="zh-CN" sz="1600"/>
                        <a:t>“</a:t>
                      </a:r>
                      <a:r>
                        <a:rPr lang="zh-CN" altLang="en-US" sz="1600"/>
                        <a:t>分钟</a:t>
                      </a:r>
                      <a:r>
                        <a:rPr lang="en-US" altLang="zh-CN" sz="1600"/>
                        <a:t>”</a:t>
                      </a:r>
                      <a:endParaRPr lang="en-US" altLang="zh-CN" sz="16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联系方式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选项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是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选项：主动联系、主动拜访、客户来电、客户来访、其它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客户联系人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字符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最多</a:t>
                      </a:r>
                      <a:r>
                        <a:rPr lang="en-US" altLang="zh-CN" sz="1600">
                          <a:sym typeface="+mn-ea"/>
                        </a:rPr>
                        <a:t>50</a:t>
                      </a:r>
                      <a:r>
                        <a:rPr lang="zh-CN" altLang="en-US" sz="1600">
                          <a:sym typeface="+mn-ea"/>
                        </a:rPr>
                        <a:t>字</a:t>
                      </a:r>
                      <a:endParaRPr lang="zh-CN" altLang="en-US" sz="16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经办人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字符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是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最多</a:t>
                      </a:r>
                      <a:r>
                        <a:rPr lang="en-US" altLang="zh-CN" sz="1600"/>
                        <a:t>50</a:t>
                      </a:r>
                      <a:r>
                        <a:rPr lang="zh-CN" altLang="en-US" sz="1600"/>
                        <a:t>字</a:t>
                      </a:r>
                      <a:endParaRPr lang="zh-CN" altLang="en-US" sz="16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动态内容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字符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最多</a:t>
                      </a:r>
                      <a:r>
                        <a:rPr lang="en-US" altLang="zh-CN" sz="1600"/>
                        <a:t>2000</a:t>
                      </a:r>
                      <a:r>
                        <a:rPr lang="zh-CN" altLang="en-US" sz="1600"/>
                        <a:t>字</a:t>
                      </a:r>
                      <a:endParaRPr lang="zh-CN" altLang="en-US" sz="16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矩形 28"/>
          <p:cNvSpPr/>
          <p:nvPr/>
        </p:nvSpPr>
        <p:spPr>
          <a:xfrm>
            <a:off x="759126" y="3286493"/>
            <a:ext cx="3015799" cy="3371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Bef>
                <a:spcPct val="20000"/>
              </a:spcBef>
            </a:pPr>
            <a:r>
              <a:rPr lang="zh-CN" altLang="en-US" sz="1600" dirty="0">
                <a:solidFill>
                  <a:srgbClr val="445469"/>
                </a:solidFill>
                <a:latin typeface="黑体" panose="02010609060101010101" charset="-122"/>
                <a:ea typeface="黑体" panose="02010609060101010101" charset="-122"/>
                <a:sym typeface="Arial" panose="020B0604020202090204" pitchFamily="34" charset="0"/>
              </a:rPr>
              <a:t>补充需求：</a:t>
            </a:r>
            <a:endParaRPr lang="zh-CN" altLang="en-US" sz="1600" dirty="0">
              <a:solidFill>
                <a:srgbClr val="445469"/>
              </a:solidFill>
              <a:latin typeface="黑体" panose="02010609060101010101" charset="-122"/>
              <a:ea typeface="黑体" panose="02010609060101010101" charset="-122"/>
              <a:sym typeface="Arial" panose="020B060402020209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76935" y="3642995"/>
            <a:ext cx="8420100" cy="8235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Bef>
                <a:spcPct val="20000"/>
              </a:spcBef>
            </a:pPr>
            <a:r>
              <a:rPr lang="zh-CN" altLang="en-US" sz="1400" dirty="0">
                <a:solidFill>
                  <a:srgbClr val="445469"/>
                </a:solidFill>
                <a:sym typeface="Arial" panose="020B0604020202090204" pitchFamily="34" charset="0"/>
              </a:rPr>
              <a:t>（</a:t>
            </a:r>
            <a:r>
              <a:rPr lang="en-US" altLang="zh-CN" sz="1400" dirty="0">
                <a:solidFill>
                  <a:srgbClr val="445469"/>
                </a:solidFill>
                <a:sym typeface="Arial" panose="020B0604020202090204" pitchFamily="34" charset="0"/>
              </a:rPr>
              <a:t>1</a:t>
            </a:r>
            <a:r>
              <a:rPr lang="zh-CN" altLang="en-US" sz="1400" dirty="0">
                <a:solidFill>
                  <a:srgbClr val="445469"/>
                </a:solidFill>
                <a:sym typeface="Arial" panose="020B0604020202090204" pitchFamily="34" charset="0"/>
              </a:rPr>
              <a:t>）一个项目往往包含多个动态，在页面中希望以直观的时间轴形式展现。</a:t>
            </a:r>
            <a:endParaRPr lang="zh-CN" altLang="en-US" sz="1400" dirty="0">
              <a:solidFill>
                <a:srgbClr val="445469"/>
              </a:solidFill>
              <a:sym typeface="Arial" panose="020B0604020202090204" pitchFamily="34" charset="0"/>
            </a:endParaRPr>
          </a:p>
          <a:p>
            <a:pPr>
              <a:spcBef>
                <a:spcPct val="20000"/>
              </a:spcBef>
            </a:pPr>
            <a:r>
              <a:rPr lang="zh-CN" altLang="en-US" sz="1400" dirty="0">
                <a:solidFill>
                  <a:srgbClr val="445469"/>
                </a:solidFill>
                <a:sym typeface="Arial" panose="020B0604020202090204" pitchFamily="34" charset="0"/>
              </a:rPr>
              <a:t>（</a:t>
            </a:r>
            <a:r>
              <a:rPr lang="en-US" altLang="zh-CN" sz="1400" dirty="0">
                <a:solidFill>
                  <a:srgbClr val="445469"/>
                </a:solidFill>
                <a:sym typeface="Arial" panose="020B0604020202090204" pitchFamily="34" charset="0"/>
              </a:rPr>
              <a:t>2</a:t>
            </a:r>
            <a:r>
              <a:rPr lang="zh-CN" altLang="en-US" sz="1400" dirty="0">
                <a:solidFill>
                  <a:srgbClr val="445469"/>
                </a:solidFill>
                <a:sym typeface="Arial" panose="020B0604020202090204" pitchFamily="34" charset="0"/>
              </a:rPr>
              <a:t>）</a:t>
            </a:r>
            <a:r>
              <a:rPr lang="en-US" altLang="zh-CN" sz="1400" dirty="0">
                <a:solidFill>
                  <a:srgbClr val="445469"/>
                </a:solidFill>
                <a:sym typeface="Arial" panose="020B0604020202090204" pitchFamily="34" charset="0"/>
              </a:rPr>
              <a:t>“</a:t>
            </a:r>
            <a:r>
              <a:rPr lang="zh-CN" altLang="en-US" sz="1400" dirty="0">
                <a:solidFill>
                  <a:srgbClr val="445469"/>
                </a:solidFill>
                <a:sym typeface="Arial" panose="020B0604020202090204" pitchFamily="34" charset="0"/>
              </a:rPr>
              <a:t>发生时间</a:t>
            </a:r>
            <a:r>
              <a:rPr lang="en-US" altLang="zh-CN" sz="1400" dirty="0">
                <a:solidFill>
                  <a:srgbClr val="445469"/>
                </a:solidFill>
                <a:sym typeface="Arial" panose="020B0604020202090204" pitchFamily="34" charset="0"/>
              </a:rPr>
              <a:t>”</a:t>
            </a:r>
            <a:r>
              <a:rPr lang="zh-CN" altLang="en-US" sz="1400" dirty="0">
                <a:solidFill>
                  <a:srgbClr val="445469"/>
                </a:solidFill>
                <a:sym typeface="Arial" panose="020B0604020202090204" pitchFamily="34" charset="0"/>
              </a:rPr>
              <a:t>必须早于当前时间。</a:t>
            </a:r>
            <a:endParaRPr lang="zh-CN" altLang="en-US" sz="1400" dirty="0">
              <a:solidFill>
                <a:srgbClr val="445469"/>
              </a:solidFill>
              <a:sym typeface="Arial" panose="020B0604020202090204" pitchFamily="34" charset="0"/>
            </a:endParaRPr>
          </a:p>
          <a:p>
            <a:pPr>
              <a:spcBef>
                <a:spcPct val="20000"/>
              </a:spcBef>
            </a:pPr>
            <a:r>
              <a:rPr lang="zh-CN" altLang="en-US" sz="1400" dirty="0">
                <a:solidFill>
                  <a:srgbClr val="445469"/>
                </a:solidFill>
                <a:sym typeface="Arial" panose="020B0604020202090204" pitchFamily="34" charset="0"/>
              </a:rPr>
              <a:t>（</a:t>
            </a:r>
            <a:r>
              <a:rPr lang="en-US" altLang="zh-CN" sz="1400" dirty="0">
                <a:solidFill>
                  <a:srgbClr val="445469"/>
                </a:solidFill>
                <a:sym typeface="Arial" panose="020B0604020202090204" pitchFamily="34" charset="0"/>
              </a:rPr>
              <a:t>3</a:t>
            </a:r>
            <a:r>
              <a:rPr lang="zh-CN" altLang="en-US" sz="1400" dirty="0">
                <a:solidFill>
                  <a:srgbClr val="445469"/>
                </a:solidFill>
                <a:sym typeface="Arial" panose="020B0604020202090204" pitchFamily="34" charset="0"/>
              </a:rPr>
              <a:t>）一条项目动态被创建后，在</a:t>
            </a:r>
            <a:r>
              <a:rPr lang="en-US" altLang="zh-CN" sz="1400" dirty="0">
                <a:solidFill>
                  <a:srgbClr val="445469"/>
                </a:solidFill>
                <a:sym typeface="Arial" panose="020B0604020202090204" pitchFamily="34" charset="0"/>
              </a:rPr>
              <a:t>24</a:t>
            </a:r>
            <a:r>
              <a:rPr lang="zh-CN" altLang="en-US" sz="1400" dirty="0">
                <a:solidFill>
                  <a:srgbClr val="445469"/>
                </a:solidFill>
                <a:sym typeface="Arial" panose="020B0604020202090204" pitchFamily="34" charset="0"/>
              </a:rPr>
              <a:t>小时内允许编辑</a:t>
            </a:r>
            <a:r>
              <a:rPr lang="en-US" altLang="zh-CN" sz="1400" dirty="0">
                <a:solidFill>
                  <a:srgbClr val="445469"/>
                </a:solidFill>
                <a:sym typeface="Arial" panose="020B0604020202090204" pitchFamily="34" charset="0"/>
              </a:rPr>
              <a:t>/</a:t>
            </a:r>
            <a:r>
              <a:rPr lang="zh-CN" altLang="en-US" sz="1400" dirty="0">
                <a:solidFill>
                  <a:srgbClr val="445469"/>
                </a:solidFill>
                <a:sym typeface="Arial" panose="020B0604020202090204" pitchFamily="34" charset="0"/>
              </a:rPr>
              <a:t>删除，超过</a:t>
            </a:r>
            <a:r>
              <a:rPr lang="en-US" altLang="zh-CN" sz="1400" dirty="0">
                <a:solidFill>
                  <a:srgbClr val="445469"/>
                </a:solidFill>
                <a:sym typeface="Arial" panose="020B0604020202090204" pitchFamily="34" charset="0"/>
              </a:rPr>
              <a:t>24</a:t>
            </a:r>
            <a:r>
              <a:rPr lang="zh-CN" altLang="en-US" sz="1400" dirty="0">
                <a:solidFill>
                  <a:srgbClr val="445469"/>
                </a:solidFill>
                <a:sym typeface="Arial" panose="020B0604020202090204" pitchFamily="34" charset="0"/>
              </a:rPr>
              <a:t>小时则只能查看。</a:t>
            </a:r>
            <a:endParaRPr lang="zh-CN" altLang="en-US" sz="1400" dirty="0">
              <a:solidFill>
                <a:srgbClr val="445469"/>
              </a:solidFill>
              <a:sym typeface="Arial" panose="020B060402020209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a703eea0-0917-441b-9a87-7862862e3659}"/>
  <p:tag name="TABLE_ENDDRAG_ORIGIN_RECT" val="761*252"/>
  <p:tag name="TABLE_ENDDRAG_RECT" val="54*58*761*252"/>
</p:tagLst>
</file>

<file path=ppt/tags/tag2.xml><?xml version="1.0" encoding="utf-8"?>
<p:tagLst xmlns:p="http://schemas.openxmlformats.org/presentationml/2006/main">
  <p:tag name="KSO_WM_UNIT_TABLE_BEAUTIFY" val="smartTable{a703eea0-0917-441b-9a87-7862862e3659}"/>
  <p:tag name="TABLE_ENDDRAG_ORIGIN_RECT" val="761*252"/>
  <p:tag name="TABLE_ENDDRAG_RECT" val="54*58*761*252"/>
</p:tagLst>
</file>

<file path=ppt/tags/tag3.xml><?xml version="1.0" encoding="utf-8"?>
<p:tagLst xmlns:p="http://schemas.openxmlformats.org/presentationml/2006/main">
  <p:tag name="KSO_WM_UNIT_TABLE_BEAUTIFY" val="smartTable{a703eea0-0917-441b-9a87-7862862e3659}"/>
  <p:tag name="TABLE_ENDDRAG_ORIGIN_RECT" val="657*106"/>
  <p:tag name="TABLE_ENDDRAG_RECT" val="59*100*657*106"/>
</p:tagLst>
</file>

<file path=ppt/tags/tag4.xml><?xml version="1.0" encoding="utf-8"?>
<p:tagLst xmlns:p="http://schemas.openxmlformats.org/presentationml/2006/main">
  <p:tag name="KSO_WM_UNIT_TABLE_BEAUTIFY" val="smartTable{33086606-6caa-4415-9b5e-c3b71c31b7e5}"/>
  <p:tag name="TABLE_ENDDRAG_ORIGIN_RECT" val="761*252"/>
  <p:tag name="TABLE_ENDDRAG_RECT" val="54*58*761*252"/>
</p:tagLst>
</file>

<file path=ppt/tags/tag5.xml><?xml version="1.0" encoding="utf-8"?>
<p:tagLst xmlns:p="http://schemas.openxmlformats.org/presentationml/2006/main">
  <p:tag name="KSO_WM_UNIT_TABLE_BEAUTIFY" val="smartTable{41602643-ac57-478e-8cd4-16d03c027e0e}"/>
  <p:tag name="TABLE_ENDDRAG_ORIGIN_RECT" val="657*106"/>
  <p:tag name="TABLE_ENDDRAG_RECT" val="59*100*657*106"/>
</p:tagLst>
</file>

<file path=ppt/tags/tag6.xml><?xml version="1.0" encoding="utf-8"?>
<p:tagLst xmlns:p="http://schemas.openxmlformats.org/presentationml/2006/main">
  <p:tag name="KSO_WM_UNIT_TABLE_BEAUTIFY" val="smartTable{33086606-6caa-4415-9b5e-c3b71c31b7e5}"/>
  <p:tag name="TABLE_ENDDRAG_ORIGIN_RECT" val="761*252"/>
  <p:tag name="TABLE_ENDDRAG_RECT" val="54*58*761*252"/>
</p:tagLst>
</file>

<file path=ppt/tags/tag7.xml><?xml version="1.0" encoding="utf-8"?>
<p:tagLst xmlns:p="http://schemas.openxmlformats.org/presentationml/2006/main">
  <p:tag name="COMMONDATA" val="eyJoZGlkIjoiZDYzYjg5ODE5MzU4YjM5OWQ4NDQ1MmUzZTMyZjQ0MzI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1280</Words>
  <Application>WPS 演示</Application>
  <PresentationFormat>宽屏</PresentationFormat>
  <Paragraphs>311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9" baseType="lpstr">
      <vt:lpstr>Arial</vt:lpstr>
      <vt:lpstr>方正书宋_GBK</vt:lpstr>
      <vt:lpstr>Wingdings</vt:lpstr>
      <vt:lpstr>微软雅黑</vt:lpstr>
      <vt:lpstr>汉仪旗黑</vt:lpstr>
      <vt:lpstr>方正兰亭黑_GBK</vt:lpstr>
      <vt:lpstr>Calibri</vt:lpstr>
      <vt:lpstr>冬青黑体简体中文</vt:lpstr>
      <vt:lpstr>Helvetica Neue</vt:lpstr>
      <vt:lpstr>黑体</vt:lpstr>
      <vt:lpstr>宋体</vt:lpstr>
      <vt:lpstr>Arial Unicode MS</vt:lpstr>
      <vt:lpstr>汉仪书宋二KW</vt:lpstr>
      <vt:lpstr>Calibri Light</vt:lpstr>
      <vt:lpstr>汉仪中黑KW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peter</cp:lastModifiedBy>
  <cp:revision>14</cp:revision>
  <dcterms:created xsi:type="dcterms:W3CDTF">2022-06-16T12:46:07Z</dcterms:created>
  <dcterms:modified xsi:type="dcterms:W3CDTF">2022-06-16T12:46:07Z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2052-3.8.0.6081</vt:lpwstr>
  </property>
  <property fmtid="{D5CDD505-2E9C-101B-9397-08002B2CF9AE}" pid="3" name="ICV">
    <vt:lpwstr>1C37D67665384ACC981E12EA3BD52CFB</vt:lpwstr>
  </property>
</Properties>
</file>