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80092-B2B8-0A4D-FAC4-52BD101B4348}" v="212" dt="2023-09-21T07:35:12.292"/>
    <p1510:client id="{7DBE7323-263A-4221-9A10-93F189137BCF}" v="439" dt="2023-09-21T07:34:53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0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3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4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51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5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3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8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EEDF-6291-4D07-AACD-26DC6F4E3DD8}" type="datetimeFigureOut">
              <a:rPr lang="hu-HU" smtClean="0"/>
              <a:t>2023. 09. 21.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arl_Concelman#cite_note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88831" y="1052025"/>
            <a:ext cx="9144000" cy="2387600"/>
          </a:xfrm>
        </p:spPr>
        <p:txBody>
          <a:bodyPr/>
          <a:lstStyle/>
          <a:p>
            <a:r>
              <a:rPr lang="hu-HU" sz="5000" b="1" dirty="0">
                <a:ea typeface="+mj-lt"/>
                <a:cs typeface="+mj-lt"/>
              </a:rPr>
              <a:t>Vezetékes és vezeték nélküli átviteli közegek</a:t>
            </a:r>
            <a:endParaRPr lang="hu-HU" sz="5000" dirty="0">
              <a:cs typeface="Calibri Light"/>
            </a:endParaRPr>
          </a:p>
          <a:p>
            <a:endParaRPr lang="hu-HU" sz="2000" b="1" dirty="0">
              <a:cs typeface="Calibri Light"/>
            </a:endParaRPr>
          </a:p>
          <a:p>
            <a:endParaRPr lang="hu-HU" dirty="0"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Készítette: Péter Dávid, Szekeres Rafael Alex, Varga Szilárd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46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262757-91BF-1C97-5731-F0430781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212725"/>
            <a:ext cx="10515600" cy="1325563"/>
          </a:xfrm>
        </p:spPr>
        <p:txBody>
          <a:bodyPr/>
          <a:lstStyle/>
          <a:p>
            <a:r>
              <a:rPr lang="hu-HU">
                <a:cs typeface="Calibri Light"/>
              </a:rPr>
              <a:t>Szélessávú koaxiális kábelek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FBD283-FECC-FB26-FBD7-018E4892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403595"/>
            <a:ext cx="10515600" cy="494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Times New Roman"/>
                <a:cs typeface="Times New Roman"/>
              </a:rPr>
              <a:t>A koaxiális kábelrendszer a </a:t>
            </a:r>
            <a:r>
              <a:rPr lang="hu-HU" err="1">
                <a:latin typeface="Times New Roman"/>
                <a:cs typeface="Times New Roman"/>
              </a:rPr>
              <a:t>kábeltelevíziózás</a:t>
            </a:r>
            <a:r>
              <a:rPr lang="hu-HU">
                <a:latin typeface="Times New Roman"/>
                <a:cs typeface="Times New Roman"/>
              </a:rPr>
              <a:t> szabványos kábelein keresztüli analóg átvitelt teszi lehetővé.</a:t>
            </a:r>
          </a:p>
          <a:p>
            <a:r>
              <a:rPr lang="hu-HU">
                <a:latin typeface="Times New Roman"/>
                <a:cs typeface="Times New Roman"/>
              </a:rPr>
              <a:t>A kábelek közel 100 km-es távolságig 300 MHz-es jelek átvitelére alkalmasak.</a:t>
            </a:r>
          </a:p>
          <a:p>
            <a:r>
              <a:rPr lang="hu-HU">
                <a:latin typeface="Times New Roman"/>
                <a:cs typeface="Times New Roman"/>
              </a:rPr>
              <a:t> Egy 300 MHz-es kábel tipikusan 150 </a:t>
            </a:r>
            <a:r>
              <a:rPr lang="hu-HU" err="1">
                <a:latin typeface="Times New Roman"/>
                <a:cs typeface="Times New Roman"/>
              </a:rPr>
              <a:t>Mbit</a:t>
            </a:r>
            <a:r>
              <a:rPr lang="hu-HU">
                <a:latin typeface="Times New Roman"/>
                <a:cs typeface="Times New Roman"/>
              </a:rPr>
              <a:t>/s-os adatátvitelt tesz lehetővé, ami egy csatorna számára túlzottan nagy sávszélesség, ezért általában több csatornára osztják.</a:t>
            </a:r>
            <a:endParaRPr lang="hu-H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378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73F21-BA1F-E98B-4E0A-C12EC9AA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42912"/>
            <a:ext cx="10515600" cy="808037"/>
          </a:xfrm>
        </p:spPr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259D36-AE0D-63DD-EBFD-DAFE36C4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958118"/>
            <a:ext cx="10515600" cy="5382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Times New Roman"/>
                <a:cs typeface="Times New Roman"/>
              </a:rPr>
              <a:t>A szélessávú rendszerekben analóg erősítőkre van szükség, ezek az erősítők a jelet csak az egyik irányba tudják továbbítani, ezért csak szimplex adatátvitelt képesek megvalósítani.</a:t>
            </a:r>
          </a:p>
          <a:p>
            <a:r>
              <a:rPr lang="hu-HU">
                <a:latin typeface="Times New Roman"/>
                <a:cs typeface="Times New Roman"/>
              </a:rPr>
              <a:t>A probléma megoldására kétféle szélessávú rendszert fejlesztettek ki: a</a:t>
            </a:r>
            <a:r>
              <a:rPr lang="hu-HU" i="1">
                <a:latin typeface="Times New Roman"/>
                <a:cs typeface="Times New Roman"/>
              </a:rPr>
              <a:t> </a:t>
            </a:r>
            <a:r>
              <a:rPr lang="hu-HU">
                <a:latin typeface="Times New Roman"/>
                <a:cs typeface="Times New Roman"/>
              </a:rPr>
              <a:t>kétkábeles</a:t>
            </a:r>
            <a:r>
              <a:rPr lang="hu-HU" b="1">
                <a:latin typeface="Times New Roman"/>
                <a:cs typeface="Times New Roman"/>
              </a:rPr>
              <a:t> </a:t>
            </a:r>
            <a:r>
              <a:rPr lang="hu-HU">
                <a:latin typeface="Times New Roman"/>
                <a:cs typeface="Times New Roman"/>
              </a:rPr>
              <a:t>és az egykábeles</a:t>
            </a:r>
            <a:r>
              <a:rPr lang="hu-HU" b="1">
                <a:latin typeface="Times New Roman"/>
                <a:cs typeface="Times New Roman"/>
              </a:rPr>
              <a:t> </a:t>
            </a:r>
            <a:r>
              <a:rPr lang="hu-HU">
                <a:latin typeface="Times New Roman"/>
                <a:cs typeface="Times New Roman"/>
              </a:rPr>
              <a:t>rendszert</a:t>
            </a:r>
            <a:r>
              <a:rPr lang="hu-HU" i="1">
                <a:latin typeface="Times New Roman"/>
                <a:cs typeface="Times New Roman"/>
              </a:rPr>
              <a:t>.</a:t>
            </a:r>
          </a:p>
          <a:p>
            <a:r>
              <a:rPr lang="hu-HU">
                <a:latin typeface="Times New Roman"/>
                <a:cs typeface="Times New Roman"/>
              </a:rPr>
              <a:t>A kétkábeles rendszerben két azonos kábel fut egymás mellett. A két kábelen ellentétes irányú az adatforgalom.</a:t>
            </a:r>
            <a:endParaRPr lang="hu-HU" i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92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B543A-2E52-87B8-CDBA-DA62DE9E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 koaxiális kábel története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39056-ED3F-4281-E6C2-514E8FD2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Calibri"/>
                <a:cs typeface="Calibri"/>
              </a:rPr>
              <a:t>Oliver </a:t>
            </a:r>
            <a:r>
              <a:rPr lang="hu-HU" dirty="0" err="1">
                <a:solidFill>
                  <a:srgbClr val="000000"/>
                </a:solidFill>
                <a:latin typeface="Calibri"/>
                <a:cs typeface="Calibri"/>
              </a:rPr>
              <a:t>Heaviside</a:t>
            </a:r>
            <a:r>
              <a:rPr lang="hu-HU" dirty="0">
                <a:solidFill>
                  <a:srgbClr val="000000"/>
                </a:solidFill>
                <a:latin typeface="Calibri"/>
                <a:cs typeface="Calibri"/>
              </a:rPr>
              <a:t> fejlesztette ki. </a:t>
            </a:r>
          </a:p>
          <a:p>
            <a:pPr marL="457200" indent="-457200"/>
            <a:r>
              <a:rPr lang="hu-HU" dirty="0">
                <a:solidFill>
                  <a:srgbClr val="000000"/>
                </a:solidFill>
                <a:latin typeface="Calibri"/>
                <a:cs typeface="Calibri"/>
              </a:rPr>
              <a:t>1880</a:t>
            </a:r>
          </a:p>
          <a:p>
            <a:r>
              <a:rPr lang="hu-HU" dirty="0">
                <a:solidFill>
                  <a:srgbClr val="000000"/>
                </a:solidFill>
                <a:latin typeface="Calibri"/>
                <a:cs typeface="Calibri"/>
              </a:rPr>
              <a:t>Született: 1850. május 18</a:t>
            </a:r>
          </a:p>
          <a:p>
            <a:r>
              <a:rPr lang="hu-HU" dirty="0">
                <a:solidFill>
                  <a:srgbClr val="000000"/>
                </a:solidFill>
                <a:latin typeface="Calibri"/>
                <a:cs typeface="Calibri"/>
              </a:rPr>
              <a:t>Meghalt: 1925. február 3.</a:t>
            </a:r>
            <a:endParaRPr lang="hu-HU" dirty="0"/>
          </a:p>
          <a:p>
            <a:endParaRPr lang="hu-HU" dirty="0">
              <a:cs typeface="Calibri"/>
            </a:endParaRPr>
          </a:p>
        </p:txBody>
      </p:sp>
      <p:pic>
        <p:nvPicPr>
          <p:cNvPr id="4" name="Kép 3" descr="A képen ruházat, Emberi arc, szöveg, személy látható&#10;&#10;Automatikusan generált leírás">
            <a:extLst>
              <a:ext uri="{FF2B5EF4-FFF2-40B4-BE49-F238E27FC236}">
                <a16:creationId xmlns:a16="http://schemas.microsoft.com/office/drawing/2014/main" id="{57BC781E-7475-0334-BF78-44B49ABA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024" y="831953"/>
            <a:ext cx="3575538" cy="47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5D0A0-988C-7549-2A69-9144D22D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 koaxiális kábel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173599-19ED-A9F9-90A7-0006FD0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rgbClr val="58585B"/>
                </a:solidFill>
                <a:latin typeface="Times New Roman"/>
                <a:cs typeface="Times New Roman"/>
              </a:rPr>
              <a:t>A koaxiális kábel - vagy röviden </a:t>
            </a:r>
            <a:r>
              <a:rPr lang="hu-HU" sz="2400" dirty="0" err="1">
                <a:solidFill>
                  <a:srgbClr val="58585B"/>
                </a:solidFill>
                <a:latin typeface="Times New Roman"/>
                <a:cs typeface="Times New Roman"/>
              </a:rPr>
              <a:t>koax</a:t>
            </a:r>
            <a:r>
              <a:rPr lang="hu-HU" sz="2400" dirty="0">
                <a:solidFill>
                  <a:srgbClr val="58585B"/>
                </a:solidFill>
                <a:latin typeface="Times New Roman"/>
                <a:cs typeface="Times New Roman"/>
              </a:rPr>
              <a:t> - elnevezés a vezeték szerkezetéből származik, mivel két vezető egy közös tengelyen (</a:t>
            </a:r>
            <a:r>
              <a:rPr lang="hu-HU" sz="2400" dirty="0" err="1">
                <a:solidFill>
                  <a:srgbClr val="58585B"/>
                </a:solidFill>
                <a:latin typeface="Times New Roman"/>
                <a:cs typeface="Times New Roman"/>
              </a:rPr>
              <a:t>axis</a:t>
            </a:r>
            <a:r>
              <a:rPr lang="hu-HU" sz="2400" dirty="0">
                <a:solidFill>
                  <a:srgbClr val="58585B"/>
                </a:solidFill>
                <a:latin typeface="Times New Roman"/>
                <a:cs typeface="Times New Roman"/>
              </a:rPr>
              <a:t>) osztozik.</a:t>
            </a:r>
            <a:endParaRPr lang="hu-HU" sz="2400" dirty="0">
              <a:solidFill>
                <a:srgbClr val="202124"/>
              </a:solidFill>
              <a:latin typeface="Times New Roman"/>
              <a:cs typeface="Times New Roman"/>
            </a:endParaRPr>
          </a:p>
          <a:p>
            <a:r>
              <a:rPr lang="hu-HU" sz="2400" dirty="0">
                <a:solidFill>
                  <a:srgbClr val="202124"/>
                </a:solidFill>
                <a:latin typeface="Times New Roman"/>
                <a:cs typeface="Times New Roman"/>
              </a:rPr>
              <a:t>Olyan vezetéktípus, ami egy belső vezető érből, dielektrikumból, fémhálóból és külső szigetelésből áll</a:t>
            </a:r>
            <a:endParaRPr lang="hu-HU"/>
          </a:p>
          <a:p>
            <a:r>
              <a:rPr lang="hu-HU" sz="2400" dirty="0">
                <a:solidFill>
                  <a:srgbClr val="202124"/>
                </a:solidFill>
                <a:latin typeface="Times New Roman"/>
                <a:cs typeface="Times New Roman"/>
              </a:rPr>
              <a:t>Mára eléggé elavult, de néhány helyen még használjuk</a:t>
            </a:r>
          </a:p>
          <a:p>
            <a:r>
              <a:rPr lang="hu-HU" sz="2400" dirty="0">
                <a:solidFill>
                  <a:srgbClr val="202124"/>
                </a:solidFill>
                <a:latin typeface="Times New Roman"/>
                <a:cs typeface="Times New Roman"/>
              </a:rPr>
              <a:t>Fémháló -) elektromos árnyékolás</a:t>
            </a:r>
          </a:p>
          <a:p>
            <a:endParaRPr lang="hu-HU" sz="2400" dirty="0">
              <a:solidFill>
                <a:srgbClr val="58585B"/>
              </a:solidFill>
              <a:latin typeface="Times New Roman"/>
              <a:cs typeface="Arial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668EC6-747F-D1F8-A5BF-32CF9E55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3" y="4469319"/>
            <a:ext cx="6366294" cy="17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88EB3-B931-5D1A-47D1-763607A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 koaxiális kábel csatlakozói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330F46-F6EC-8BFE-2229-24BBCBCB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BNC</a:t>
            </a:r>
          </a:p>
          <a:p>
            <a:r>
              <a:rPr lang="hu-HU" dirty="0">
                <a:cs typeface="Calibri"/>
              </a:rPr>
              <a:t>F </a:t>
            </a:r>
            <a:r>
              <a:rPr lang="hu-HU" dirty="0" err="1">
                <a:cs typeface="Calibri"/>
              </a:rPr>
              <a:t>type</a:t>
            </a:r>
          </a:p>
          <a:p>
            <a:r>
              <a:rPr lang="hu-HU" dirty="0">
                <a:cs typeface="Calibri"/>
              </a:rPr>
              <a:t>N </a:t>
            </a:r>
            <a:r>
              <a:rPr lang="hu-HU" dirty="0" err="1">
                <a:cs typeface="Calibri"/>
              </a:rPr>
              <a:t>type</a:t>
            </a:r>
          </a:p>
        </p:txBody>
      </p:sp>
      <p:pic>
        <p:nvPicPr>
          <p:cNvPr id="4" name="Kép 3" descr="A képen Háztartási vasáru, rögzítő, fém, henger látható&#10;&#10;Automatikusan generált leírás">
            <a:extLst>
              <a:ext uri="{FF2B5EF4-FFF2-40B4-BE49-F238E27FC236}">
                <a16:creationId xmlns:a16="http://schemas.microsoft.com/office/drawing/2014/main" id="{91264730-538A-B185-920A-CCF5D57F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382" y="1696353"/>
            <a:ext cx="5029199" cy="24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16E52-1D8C-FBC6-8C07-B7ED6A80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 koaxiális kábel csatlakozói (BNC)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A94C2B-9855-7ED5-DA13-25035381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Paul Neill </a:t>
            </a:r>
            <a:r>
              <a:rPr lang="hu-HU" sz="24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hu-HU" sz="2400" err="1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September</a:t>
            </a:r>
            <a:r>
              <a:rPr lang="hu-HU" sz="24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 6, 1882 – </a:t>
            </a:r>
            <a:r>
              <a:rPr lang="hu-HU" sz="2400" err="1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October</a:t>
            </a:r>
            <a:r>
              <a:rPr lang="hu-HU" sz="24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 1968)</a:t>
            </a:r>
            <a:r>
              <a:rPr lang="hu-HU" sz="2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 és Carl </a:t>
            </a:r>
            <a:r>
              <a:rPr lang="hu-HU" sz="2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Concelman</a:t>
            </a:r>
            <a:r>
              <a:rPr lang="hu-HU" sz="24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(December 23, 1912 – August 1975)</a:t>
            </a:r>
            <a:r>
              <a:rPr lang="hu-HU" sz="2400" baseline="30000" dirty="0">
                <a:solidFill>
                  <a:srgbClr val="3366CC"/>
                </a:solidFill>
                <a:latin typeface="Times New Roman"/>
                <a:ea typeface="+mn-lt"/>
                <a:cs typeface="+mn-lt"/>
                <a:hlinkClick r:id="rId2"/>
              </a:rPr>
              <a:t>[</a:t>
            </a:r>
            <a:r>
              <a:rPr lang="hu-HU" sz="2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 fejlesztette ki</a:t>
            </a:r>
          </a:p>
          <a:p>
            <a:r>
              <a:rPr lang="hu-HU" sz="2400" dirty="0">
                <a:solidFill>
                  <a:srgbClr val="000000"/>
                </a:solidFill>
                <a:latin typeface="Times New Roman"/>
                <a:cs typeface="Calibri"/>
              </a:rPr>
              <a:t>1940</a:t>
            </a:r>
          </a:p>
          <a:p>
            <a:r>
              <a:rPr lang="hu-HU" sz="2400" dirty="0">
                <a:solidFill>
                  <a:srgbClr val="000000"/>
                </a:solidFill>
                <a:latin typeface="Times New Roman"/>
                <a:cs typeface="Calibri"/>
              </a:rPr>
              <a:t>Tv, Rádió, rádió frekvenciás eszközökhöz</a:t>
            </a:r>
          </a:p>
        </p:txBody>
      </p:sp>
      <p:pic>
        <p:nvPicPr>
          <p:cNvPr id="4" name="Kép 3" descr="A képen összekötő, Háztartási vasáru, kábel, ezüst látható&#10;&#10;Automatikusan generált leírás">
            <a:extLst>
              <a:ext uri="{FF2B5EF4-FFF2-40B4-BE49-F238E27FC236}">
                <a16:creationId xmlns:a16="http://schemas.microsoft.com/office/drawing/2014/main" id="{F4B975C2-B498-1C1A-B5B4-C1AB3E64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66" y="2667989"/>
            <a:ext cx="4358855" cy="30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F9C1E9-A721-78CB-35C7-B87F844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 koaxiális kábel csatlakozói (F)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450A69-2B48-704A-8FBD-C0C2E2E1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4" y="208441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Eric E. Winston, </a:t>
            </a:r>
            <a:r>
              <a:rPr lang="hu-HU" dirty="0" err="1"/>
              <a:t>Jerrold</a:t>
            </a:r>
            <a:r>
              <a:rPr lang="hu-HU" dirty="0"/>
              <a:t> Electronics</a:t>
            </a:r>
            <a:endParaRPr lang="hu-HU" dirty="0">
              <a:cs typeface="Calibri"/>
            </a:endParaRPr>
          </a:p>
          <a:p>
            <a:r>
              <a:rPr lang="hu-HU" dirty="0">
                <a:cs typeface="Calibri"/>
              </a:rPr>
              <a:t>1950 körül</a:t>
            </a:r>
          </a:p>
          <a:p>
            <a:r>
              <a:rPr lang="hu-HU" dirty="0">
                <a:cs typeface="Calibri"/>
              </a:rPr>
              <a:t>Általában napelemekhez, tv-khez használjuk</a:t>
            </a:r>
          </a:p>
          <a:p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  <p:pic>
        <p:nvPicPr>
          <p:cNvPr id="4" name="Kép 3" descr="A képen fém, összekötő, Háztartási vasáru, rögzítő látható&#10;&#10;Automatikusan generált leírás">
            <a:extLst>
              <a:ext uri="{FF2B5EF4-FFF2-40B4-BE49-F238E27FC236}">
                <a16:creationId xmlns:a16="http://schemas.microsoft.com/office/drawing/2014/main" id="{9FA0B750-F6B3-BE2E-F239-FD482F9F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443" y="2292650"/>
            <a:ext cx="4205377" cy="3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1AEE0C-4A39-EBB9-22E5-BB4576B9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A koaxiális kábel csatlakozói (N)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234E28-EDED-2129-1DC5-F3C12E06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Paul Neill fejlesztette ki 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September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 6, 1882 – </a:t>
            </a: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October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 1968)</a:t>
            </a:r>
            <a:endParaRPr lang="hu-HU" dirty="0">
              <a:solidFill>
                <a:srgbClr val="000000"/>
              </a:solidFill>
              <a:cs typeface="Calibri"/>
            </a:endParaRPr>
          </a:p>
          <a:p>
            <a:r>
              <a:rPr lang="hu-HU" dirty="0">
                <a:cs typeface="Calibri"/>
              </a:rPr>
              <a:t>1940 körül</a:t>
            </a:r>
          </a:p>
          <a:p>
            <a:r>
              <a:rPr lang="hu-HU" dirty="0" err="1">
                <a:cs typeface="Calibri"/>
              </a:rPr>
              <a:t>Koax</a:t>
            </a:r>
            <a:r>
              <a:rPr lang="hu-HU" dirty="0">
                <a:cs typeface="Calibri"/>
              </a:rPr>
              <a:t> kábelek összekötése </a:t>
            </a:r>
          </a:p>
          <a:p>
            <a:endParaRPr lang="hu-HU" dirty="0">
              <a:cs typeface="Calibri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09CC72F-37E2-FE15-549E-2B4F34FD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17" y="3433583"/>
            <a:ext cx="4025480" cy="25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4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Szélesvásznú</PresentationFormat>
  <Paragraphs>0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Vezetékes és vezeték nélküli átviteli közegek  </vt:lpstr>
      <vt:lpstr>Szélessávú koaxiális kábelek</vt:lpstr>
      <vt:lpstr>PowerPoint-bemutató</vt:lpstr>
      <vt:lpstr>A koaxiális kábel története</vt:lpstr>
      <vt:lpstr>A koaxiális kábel</vt:lpstr>
      <vt:lpstr>A koaxiális kábel csatlakozói</vt:lpstr>
      <vt:lpstr>A koaxiális kábel csatlakozói (BNC)</vt:lpstr>
      <vt:lpstr>A koaxiális kábel csatlakozói (F)</vt:lpstr>
      <vt:lpstr>A koaxiális kábel csatlakozói (N)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Dávid</dc:creator>
  <cp:lastModifiedBy>Péter Dávid</cp:lastModifiedBy>
  <cp:revision>329</cp:revision>
  <dcterms:created xsi:type="dcterms:W3CDTF">2023-09-20T10:15:32Z</dcterms:created>
  <dcterms:modified xsi:type="dcterms:W3CDTF">2023-09-21T07:36:14Z</dcterms:modified>
</cp:coreProperties>
</file>