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70916-D4CC-6CEF-11CC-7AF2D9F68D20}" v="468" dt="2023-09-25T11:18:02.215"/>
    <p1510:client id="{13AA8008-9D89-9461-6F08-5F1930938101}" v="649" dt="2023-09-25T11:18:05.307"/>
    <p1510:client id="{27580092-B2B8-0A4D-FAC4-52BD101B4348}" v="212" dt="2023-09-21T07:35:12.292"/>
    <p1510:client id="{7DBE7323-263A-4221-9A10-93F189137BCF}" v="439" dt="2023-09-21T07:34:53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700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3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48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32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51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78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55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8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3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8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EEDF-6291-4D07-AACD-26DC6F4E3DD8}" type="datetimeFigureOut">
              <a:rPr lang="hu-HU" smtClean="0"/>
              <a:t>2023. 09. 25.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6108-D540-4CC1-BFCB-90149DF3D9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arl_Concelman#cite_note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88831" y="1052025"/>
            <a:ext cx="9144000" cy="2387600"/>
          </a:xfrm>
        </p:spPr>
        <p:txBody>
          <a:bodyPr/>
          <a:lstStyle/>
          <a:p>
            <a:r>
              <a:rPr lang="hu-HU" sz="5000" b="1">
                <a:ea typeface="+mj-lt"/>
                <a:cs typeface="+mj-lt"/>
              </a:rPr>
              <a:t>Vezetékes és vezeték nélküli átviteli közegek</a:t>
            </a:r>
            <a:endParaRPr lang="hu-HU" sz="5000">
              <a:cs typeface="Calibri Light"/>
            </a:endParaRPr>
          </a:p>
          <a:p>
            <a:endParaRPr lang="hu-HU" sz="2000" b="1">
              <a:cs typeface="Calibri Light"/>
            </a:endParaRPr>
          </a:p>
          <a:p>
            <a:endParaRPr lang="hu-HU">
              <a:cs typeface="Calibri Ligh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Készítette: Péter Dávid, Szekeres Rafael Alex, Varga Szilárd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46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6EA19A-B7B9-AECC-0EB8-E641CAA3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Calibri Light"/>
                <a:cs typeface="Calibri Light"/>
              </a:rPr>
              <a:t>Hang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A0EC10-7AFD-1761-50B1-CAA1B024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28" y="168821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hu-HU" dirty="0">
                <a:ea typeface="Calibri"/>
                <a:cs typeface="Calibri"/>
              </a:rPr>
              <a:t>2 fajta</a:t>
            </a:r>
            <a:endParaRPr lang="hu-HU" dirty="0"/>
          </a:p>
          <a:p>
            <a:pPr>
              <a:buNone/>
            </a:pPr>
            <a:endParaRPr lang="hu-HU" dirty="0">
              <a:ea typeface="Calibri"/>
              <a:cs typeface="Calibri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0BA6332-4A60-7482-C913-2E5A8ACA65D5}"/>
              </a:ext>
            </a:extLst>
          </p:cNvPr>
          <p:cNvSpPr txBox="1"/>
          <p:nvPr/>
        </p:nvSpPr>
        <p:spPr>
          <a:xfrm>
            <a:off x="9571219" y="21218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>
                <a:ea typeface="Calibri"/>
                <a:cs typeface="Calibri"/>
              </a:rPr>
              <a:t>Mono</a:t>
            </a:r>
            <a:endParaRPr lang="hu-HU" dirty="0" err="1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BE2C4C3-0E86-C69E-3F1E-6294F0674D4F}"/>
              </a:ext>
            </a:extLst>
          </p:cNvPr>
          <p:cNvSpPr txBox="1"/>
          <p:nvPr/>
        </p:nvSpPr>
        <p:spPr>
          <a:xfrm>
            <a:off x="907374" y="236466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>
                <a:ea typeface="Calibri"/>
                <a:cs typeface="Calibri"/>
              </a:rPr>
              <a:t>Sztereo</a:t>
            </a:r>
            <a:endParaRPr lang="hu-HU" dirty="0" err="1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E1E7F63-9C1F-F8FC-1922-4A9360F9C3F8}"/>
              </a:ext>
            </a:extLst>
          </p:cNvPr>
          <p:cNvSpPr txBox="1"/>
          <p:nvPr/>
        </p:nvSpPr>
        <p:spPr>
          <a:xfrm>
            <a:off x="8108117" y="3207083"/>
            <a:ext cx="401736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hu-HU" sz="2000">
                <a:latin typeface="Calibri"/>
                <a:ea typeface="Calibri"/>
                <a:cs typeface="Times New Roman"/>
              </a:rPr>
              <a:t>egyidejűleg hallható a bal és a jobb oldali hangcsatorna</a:t>
            </a:r>
            <a:endParaRPr lang="hu-HU" sz="2000">
              <a:latin typeface="Calibri"/>
              <a:ea typeface="Calibri"/>
              <a:cs typeface="Calibri" panose="020F0502020204030204"/>
            </a:endParaRPr>
          </a:p>
          <a:p>
            <a:pPr marL="342900" indent="-342900" algn="just">
              <a:buFont typeface="Arial"/>
              <a:buChar char="•"/>
            </a:pPr>
            <a:r>
              <a:rPr lang="hu-HU" sz="2000" dirty="0">
                <a:latin typeface="Calibri"/>
                <a:ea typeface="Calibri"/>
                <a:cs typeface="Times New Roman"/>
              </a:rPr>
              <a:t>halláskárosodásban szenvedő felhasználóknak jobb,</a:t>
            </a:r>
            <a:endParaRPr lang="hu-HU" sz="2000" dirty="0"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hu-HU" sz="2000" dirty="0">
                <a:latin typeface="Calibri"/>
                <a:ea typeface="Calibri"/>
                <a:cs typeface="Times New Roman"/>
              </a:rPr>
              <a:t>biztonsági szempontok miatt a legfontosabb</a:t>
            </a:r>
            <a:endParaRPr lang="hu-HU" sz="2000">
              <a:latin typeface="Calibri"/>
              <a:ea typeface="Calibri"/>
              <a:cs typeface="Calibri"/>
            </a:endParaRPr>
          </a:p>
          <a:p>
            <a:pPr algn="just"/>
            <a:endParaRPr lang="hu-HU" sz="1200" dirty="0">
              <a:latin typeface="Times New Roman"/>
              <a:ea typeface="Calibri"/>
              <a:cs typeface="Times New Roman"/>
            </a:endParaRPr>
          </a:p>
          <a:p>
            <a:pPr algn="l"/>
            <a:endParaRPr lang="hu-HU" dirty="0">
              <a:ea typeface="Calibri"/>
              <a:cs typeface="Calibri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B6A1FEB-E3DD-6920-EB90-AD817B16D586}"/>
              </a:ext>
            </a:extLst>
          </p:cNvPr>
          <p:cNvSpPr txBox="1"/>
          <p:nvPr/>
        </p:nvSpPr>
        <p:spPr>
          <a:xfrm>
            <a:off x="431124" y="3112614"/>
            <a:ext cx="40173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hu-HU" dirty="0">
                <a:ea typeface="Calibri"/>
                <a:cs typeface="Calibri"/>
              </a:rPr>
              <a:t>Kétcsatornás</a:t>
            </a:r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Calibri"/>
                <a:cs typeface="Calibri"/>
              </a:rPr>
              <a:t>Elkülönített jel</a:t>
            </a:r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Calibri"/>
                <a:cs typeface="Calibri"/>
              </a:rPr>
              <a:t>Zenében, </a:t>
            </a:r>
            <a:r>
              <a:rPr lang="hu-HU" err="1">
                <a:ea typeface="Calibri"/>
                <a:cs typeface="Calibri"/>
              </a:rPr>
              <a:t>tvben</a:t>
            </a:r>
            <a:r>
              <a:rPr lang="hu-HU" dirty="0">
                <a:ea typeface="Calibri"/>
                <a:cs typeface="Calibri"/>
              </a:rPr>
              <a:t> jellemző</a:t>
            </a:r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Calibri"/>
                <a:cs typeface="Calibri"/>
              </a:rPr>
              <a:t>(</a:t>
            </a:r>
            <a:r>
              <a:rPr lang="hu-HU" dirty="0" err="1">
                <a:ea typeface="Calibri"/>
                <a:cs typeface="Calibri"/>
              </a:rPr>
              <a:t>álsztereo</a:t>
            </a:r>
            <a:r>
              <a:rPr lang="hu-HU" dirty="0">
                <a:ea typeface="Calibri"/>
                <a:cs typeface="Calibri"/>
              </a:rPr>
              <a:t>)</a:t>
            </a:r>
          </a:p>
        </p:txBody>
      </p:sp>
      <p:pic>
        <p:nvPicPr>
          <p:cNvPr id="8" name="Kép 7" descr="A képen clipart, tervezés, illusztráció látható&#10;&#10;Automatikusan generált leírás">
            <a:extLst>
              <a:ext uri="{FF2B5EF4-FFF2-40B4-BE49-F238E27FC236}">
                <a16:creationId xmlns:a16="http://schemas.microsoft.com/office/drawing/2014/main" id="{49CF8846-D86C-2399-5999-C87B992D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06" y="3394737"/>
            <a:ext cx="3580150" cy="20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D2189-05D6-4DDE-B9D3-BD8628E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Calibri Light"/>
                <a:cs typeface="Calibri Light"/>
              </a:rPr>
              <a:t>Jack kábel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8C16D-9B4D-3DBD-E51A-A00F1BCB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ea typeface="Calibri"/>
                <a:cs typeface="Calibri"/>
              </a:rPr>
              <a:t>Legrégebbi</a:t>
            </a:r>
            <a:r>
              <a:rPr lang="hu-HU" dirty="0">
                <a:ea typeface="Calibri"/>
                <a:cs typeface="Calibri"/>
              </a:rPr>
              <a:t> fajta</a:t>
            </a:r>
          </a:p>
          <a:p>
            <a:r>
              <a:rPr lang="hu-HU" dirty="0">
                <a:ea typeface="Calibri"/>
                <a:cs typeface="Calibri"/>
              </a:rPr>
              <a:t>Több fajta</a:t>
            </a:r>
            <a:endParaRPr lang="hu-HU" dirty="0"/>
          </a:p>
          <a:p>
            <a:r>
              <a:rPr lang="hu-HU" dirty="0">
                <a:ea typeface="Calibri"/>
                <a:cs typeface="Calibri"/>
              </a:rPr>
              <a:t>A 6.35mm-est még mindig használják</a:t>
            </a:r>
          </a:p>
        </p:txBody>
      </p:sp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D31CCDE3-54E8-594A-DA38-1F8D678A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131" y="3630998"/>
            <a:ext cx="7502105" cy="2319215"/>
          </a:xfrm>
          <a:prstGeom prst="rect">
            <a:avLst/>
          </a:prstGeom>
        </p:spPr>
      </p:pic>
      <p:pic>
        <p:nvPicPr>
          <p:cNvPr id="5" name="Kép 4" descr="A képen szöveg, kábel, szerszám látható&#10;&#10;Automatikusan generált leírás">
            <a:extLst>
              <a:ext uri="{FF2B5EF4-FFF2-40B4-BE49-F238E27FC236}">
                <a16:creationId xmlns:a16="http://schemas.microsoft.com/office/drawing/2014/main" id="{14FB365F-62DD-BA0B-C665-C11DEE28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9" y="3632835"/>
            <a:ext cx="3605841" cy="18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DF5B8-B7CA-48C8-0206-3C02B172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Calibri Light"/>
                <a:cs typeface="Calibri Light"/>
              </a:rPr>
              <a:t>Használtabb típusai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253AA5-A16C-A876-D821-05E49ED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200" b="1" dirty="0">
                <a:latin typeface="Calibri"/>
                <a:ea typeface="Times New Roman"/>
                <a:cs typeface="Times New Roman"/>
              </a:rPr>
              <a:t>6.35mm</a:t>
            </a:r>
            <a:r>
              <a:rPr lang="hu-HU" sz="2200" dirty="0">
                <a:latin typeface="Calibri"/>
                <a:ea typeface="Times New Roman"/>
                <a:cs typeface="Times New Roman"/>
              </a:rPr>
              <a:t>: Minőségi fülhallgatókhoz, és mikrofonokhoz használjuk ezt a fajtát. Ha elektromos gitárral játszunk akkor is ezt kötjük az erősítőre.  </a:t>
            </a:r>
          </a:p>
          <a:p>
            <a:r>
              <a:rPr lang="hu-HU" sz="2200" b="1" dirty="0">
                <a:latin typeface="Calibri"/>
                <a:ea typeface="Times New Roman"/>
                <a:cs typeface="Times New Roman"/>
              </a:rPr>
              <a:t>3.5mm</a:t>
            </a:r>
            <a:r>
              <a:rPr lang="hu-HU" sz="2200" dirty="0">
                <a:latin typeface="Calibri"/>
                <a:ea typeface="Times New Roman"/>
                <a:cs typeface="Times New Roman"/>
              </a:rPr>
              <a:t>: Ez a leggyakrabban használt </a:t>
            </a:r>
            <a:r>
              <a:rPr lang="hu-HU" sz="2200" dirty="0" err="1">
                <a:latin typeface="Calibri"/>
                <a:ea typeface="Times New Roman"/>
                <a:cs typeface="Times New Roman"/>
              </a:rPr>
              <a:t>jack</a:t>
            </a:r>
            <a:r>
              <a:rPr lang="hu-HU" sz="2200" dirty="0">
                <a:latin typeface="Calibri"/>
                <a:ea typeface="Times New Roman"/>
                <a:cs typeface="Times New Roman"/>
              </a:rPr>
              <a:t> kábeltípus. A 3.5mm-es konnektor szinte bárhol megtalálható,  Hordozható hang lejátszóban, laptopokban, felvevőkben, okostelefonokban. A fejhallgatók általában TRS-3 csatlakozót használ, A mikrofon rész pedig TRRS-4-et.</a:t>
            </a:r>
          </a:p>
          <a:p>
            <a:r>
              <a:rPr lang="hu-HU" sz="2200" b="1" dirty="0">
                <a:latin typeface="Calibri"/>
                <a:ea typeface="Times New Roman"/>
                <a:cs typeface="Times New Roman"/>
              </a:rPr>
              <a:t>2.5mm</a:t>
            </a:r>
            <a:r>
              <a:rPr lang="hu-HU" sz="2200" dirty="0">
                <a:latin typeface="Calibri"/>
                <a:ea typeface="Times New Roman"/>
                <a:cs typeface="Times New Roman"/>
              </a:rPr>
              <a:t>: Eléggé elavult általában a régi eszközökben megtalálható. </a:t>
            </a:r>
            <a:endParaRPr lang="hu-HU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9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262757-91BF-1C97-5731-F0430781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212725"/>
            <a:ext cx="10515600" cy="1325563"/>
          </a:xfrm>
        </p:spPr>
        <p:txBody>
          <a:bodyPr/>
          <a:lstStyle/>
          <a:p>
            <a:r>
              <a:rPr lang="hu-HU">
                <a:cs typeface="Calibri Light"/>
              </a:rPr>
              <a:t>Szélessávú koaxiális kábelek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FBD283-FECC-FB26-FBD7-018E4892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8" y="1403595"/>
            <a:ext cx="10515600" cy="41997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>
                <a:latin typeface="Times New Roman"/>
                <a:cs typeface="Times New Roman"/>
              </a:rPr>
              <a:t>A koaxiális kábelrendszer analóg átvitelt tesz lehetővé.</a:t>
            </a:r>
          </a:p>
          <a:p>
            <a:endParaRPr lang="hu-HU">
              <a:latin typeface="Times New Roman"/>
              <a:cs typeface="Times New Roman"/>
            </a:endParaRPr>
          </a:p>
          <a:p>
            <a:r>
              <a:rPr lang="hu-HU">
                <a:latin typeface="Times New Roman"/>
                <a:cs typeface="Times New Roman"/>
              </a:rPr>
              <a:t>A kábel távolsága 100m és átviteli jele 300MHz.</a:t>
            </a:r>
          </a:p>
          <a:p>
            <a:endParaRPr lang="hu-HU">
              <a:latin typeface="Times New Roman"/>
              <a:cs typeface="Times New Roman"/>
            </a:endParaRPr>
          </a:p>
          <a:p>
            <a:r>
              <a:rPr lang="hu-HU">
                <a:latin typeface="Times New Roman"/>
                <a:cs typeface="Times New Roman"/>
              </a:rPr>
              <a:t>Egy 300Mhz-es kábel 150Mbit/s-os adatátvitelre képes.</a:t>
            </a:r>
          </a:p>
          <a:p>
            <a:endParaRPr lang="hu-HU">
              <a:latin typeface="Times New Roman"/>
              <a:cs typeface="Times New Roman"/>
            </a:endParaRPr>
          </a:p>
          <a:p>
            <a:r>
              <a:rPr lang="hu-HU">
                <a:latin typeface="Times New Roman"/>
                <a:cs typeface="Times New Roman"/>
              </a:rPr>
              <a:t>Szélessávú rendszerekben analóg erősítők kellenek.</a:t>
            </a:r>
          </a:p>
          <a:p>
            <a:endParaRPr lang="hu-HU">
              <a:latin typeface="Times New Roman"/>
              <a:cs typeface="Times New Roman"/>
            </a:endParaRPr>
          </a:p>
          <a:p>
            <a:r>
              <a:rPr lang="hu-HU">
                <a:latin typeface="Times New Roman"/>
                <a:cs typeface="Times New Roman"/>
              </a:rPr>
              <a:t>Csak szimplex adatátvitelt képes megvalósítani.</a:t>
            </a:r>
          </a:p>
          <a:p>
            <a:endParaRPr lang="hu-HU">
              <a:latin typeface="Times New Roman"/>
              <a:cs typeface="Times New Roman"/>
            </a:endParaRPr>
          </a:p>
          <a:p>
            <a:endParaRPr lang="hu-HU">
              <a:latin typeface="Times New Roman"/>
              <a:cs typeface="Times New Roman"/>
            </a:endParaRPr>
          </a:p>
          <a:p>
            <a:endParaRPr lang="hu-HU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hu-HU">
              <a:latin typeface="Times New Roman"/>
              <a:cs typeface="Times New Roman"/>
            </a:endParaRPr>
          </a:p>
          <a:p>
            <a:pPr lvl="8"/>
            <a:endParaRPr lang="hu-HU">
              <a:latin typeface="Times New Roman"/>
              <a:cs typeface="Times New Roman"/>
            </a:endParaRPr>
          </a:p>
          <a:p>
            <a:endParaRPr lang="hu-H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378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B543A-2E52-87B8-CDBA-DA62DE9E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A koaxiális kábel története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39056-ED3F-4281-E6C2-514E8FD2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Oliver </a:t>
            </a:r>
            <a:r>
              <a:rPr lang="hu-HU" err="1">
                <a:solidFill>
                  <a:srgbClr val="000000"/>
                </a:solidFill>
                <a:latin typeface="Calibri"/>
                <a:cs typeface="Calibri"/>
              </a:rPr>
              <a:t>Heaviside</a:t>
            </a:r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 fejlesztette ki. </a:t>
            </a:r>
          </a:p>
          <a:p>
            <a:pPr marL="457200" indent="-457200"/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1880</a:t>
            </a:r>
          </a:p>
          <a:p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Született: 1850. május 18</a:t>
            </a:r>
          </a:p>
          <a:p>
            <a:r>
              <a:rPr lang="hu-HU">
                <a:solidFill>
                  <a:srgbClr val="000000"/>
                </a:solidFill>
                <a:latin typeface="Calibri"/>
                <a:cs typeface="Calibri"/>
              </a:rPr>
              <a:t>Meghalt: 1925. február 3.</a:t>
            </a:r>
            <a:endParaRPr lang="hu-HU"/>
          </a:p>
          <a:p>
            <a:endParaRPr lang="hu-HU">
              <a:cs typeface="Calibri"/>
            </a:endParaRPr>
          </a:p>
        </p:txBody>
      </p:sp>
      <p:pic>
        <p:nvPicPr>
          <p:cNvPr id="4" name="Kép 3" descr="A képen ruházat, Emberi arc, szöveg, személy látható&#10;&#10;Automatikusan generált leírás">
            <a:extLst>
              <a:ext uri="{FF2B5EF4-FFF2-40B4-BE49-F238E27FC236}">
                <a16:creationId xmlns:a16="http://schemas.microsoft.com/office/drawing/2014/main" id="{57BC781E-7475-0334-BF78-44B49ABA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024" y="831953"/>
            <a:ext cx="3575538" cy="47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73F21-BA1F-E98B-4E0A-C12EC9AA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108"/>
            <a:ext cx="10515600" cy="678487"/>
          </a:xfrm>
        </p:spPr>
        <p:txBody>
          <a:bodyPr>
            <a:normAutofit/>
          </a:bodyPr>
          <a:lstStyle/>
          <a:p>
            <a:r>
              <a:rPr lang="hu-HU" sz="4000">
                <a:ea typeface="Calibri Light"/>
                <a:cs typeface="Calibri Light"/>
              </a:rPr>
              <a:t>Kétféle szélessávú rendszerek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259D36-AE0D-63DD-EBFD-DAFE36C4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38" y="1320380"/>
            <a:ext cx="10515600" cy="50207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hu-HU" sz="3200">
                <a:ea typeface="Calibri"/>
                <a:cs typeface="Calibri"/>
              </a:rPr>
              <a:t>Egykábeles rendszer:</a:t>
            </a:r>
          </a:p>
          <a:p>
            <a:pPr>
              <a:buNone/>
            </a:pPr>
            <a:r>
              <a:rPr lang="hu-HU" sz="2400">
                <a:ea typeface="Calibri" panose="020F0502020204030204"/>
                <a:cs typeface="Calibri" panose="020F0502020204030204"/>
              </a:rPr>
              <a:t>Egy kábelen két különböző frekvenciatartomány van</a:t>
            </a:r>
          </a:p>
          <a:p>
            <a:pPr>
              <a:buNone/>
            </a:pPr>
            <a:r>
              <a:rPr lang="hu-HU" sz="2400">
                <a:ea typeface="Calibri" panose="020F0502020204030204"/>
                <a:cs typeface="Calibri" panose="020F0502020204030204"/>
              </a:rPr>
              <a:t>Az adó(adósáv) és a vevő(vevősáv) </a:t>
            </a:r>
          </a:p>
          <a:p>
            <a:pPr>
              <a:buNone/>
            </a:pPr>
            <a:endParaRPr lang="hu-HU" sz="32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892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5D0A0-988C-7549-2A69-9144D22D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A koaxiális kábel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173599-19ED-A9F9-90A7-0006FD06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>
                <a:solidFill>
                  <a:srgbClr val="58585B"/>
                </a:solidFill>
                <a:latin typeface="Times New Roman"/>
                <a:cs typeface="Times New Roman"/>
              </a:rPr>
              <a:t>A koaxiális kábel - vagy röviden </a:t>
            </a:r>
            <a:r>
              <a:rPr lang="hu-HU" sz="2400" err="1">
                <a:solidFill>
                  <a:srgbClr val="58585B"/>
                </a:solidFill>
                <a:latin typeface="Times New Roman"/>
                <a:cs typeface="Times New Roman"/>
              </a:rPr>
              <a:t>koax</a:t>
            </a:r>
            <a:r>
              <a:rPr lang="hu-HU" sz="2400">
                <a:solidFill>
                  <a:srgbClr val="58585B"/>
                </a:solidFill>
                <a:latin typeface="Times New Roman"/>
                <a:cs typeface="Times New Roman"/>
              </a:rPr>
              <a:t> - elnevezés a vezeték szerkezetéből származik, mivel két vezető egy közös tengelyen (</a:t>
            </a:r>
            <a:r>
              <a:rPr lang="hu-HU" sz="2400" err="1">
                <a:solidFill>
                  <a:srgbClr val="58585B"/>
                </a:solidFill>
                <a:latin typeface="Times New Roman"/>
                <a:cs typeface="Times New Roman"/>
              </a:rPr>
              <a:t>axis</a:t>
            </a:r>
            <a:r>
              <a:rPr lang="hu-HU" sz="2400">
                <a:solidFill>
                  <a:srgbClr val="58585B"/>
                </a:solidFill>
                <a:latin typeface="Times New Roman"/>
                <a:cs typeface="Times New Roman"/>
              </a:rPr>
              <a:t>) osztozik.</a:t>
            </a:r>
            <a:endParaRPr lang="hu-HU" sz="2400">
              <a:solidFill>
                <a:srgbClr val="202124"/>
              </a:solidFill>
              <a:latin typeface="Times New Roman"/>
              <a:cs typeface="Times New Roman"/>
            </a:endParaRPr>
          </a:p>
          <a:p>
            <a:r>
              <a:rPr lang="hu-HU" sz="2400">
                <a:solidFill>
                  <a:srgbClr val="202124"/>
                </a:solidFill>
                <a:latin typeface="Times New Roman"/>
                <a:cs typeface="Times New Roman"/>
              </a:rPr>
              <a:t>Olyan vezetéktípus, ami egy belső vezető érből, dielektrikumból, fémhálóból és külső szigetelésből áll</a:t>
            </a:r>
            <a:endParaRPr lang="hu-HU"/>
          </a:p>
          <a:p>
            <a:r>
              <a:rPr lang="hu-HU" sz="2400">
                <a:solidFill>
                  <a:srgbClr val="202124"/>
                </a:solidFill>
                <a:latin typeface="Times New Roman"/>
                <a:cs typeface="Times New Roman"/>
              </a:rPr>
              <a:t>Mára eléggé elavult, de néhány helyen még használjuk</a:t>
            </a:r>
          </a:p>
          <a:p>
            <a:r>
              <a:rPr lang="hu-HU" sz="2400">
                <a:solidFill>
                  <a:srgbClr val="202124"/>
                </a:solidFill>
                <a:latin typeface="Times New Roman"/>
                <a:cs typeface="Times New Roman"/>
              </a:rPr>
              <a:t>Fémháló -) elektromos árnyékolás</a:t>
            </a:r>
          </a:p>
          <a:p>
            <a:endParaRPr lang="hu-HU" sz="2400">
              <a:solidFill>
                <a:srgbClr val="58585B"/>
              </a:solidFill>
              <a:latin typeface="Times New Roman"/>
              <a:cs typeface="Arial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668EC6-747F-D1F8-A5BF-32CF9E55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43" y="4469319"/>
            <a:ext cx="6366294" cy="17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0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88EB3-B931-5D1A-47D1-763607AA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A koaxiális kábel csatlakozói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330F46-F6EC-8BFE-2229-24BBCBCB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BNC</a:t>
            </a:r>
          </a:p>
          <a:p>
            <a:r>
              <a:rPr lang="hu-HU">
                <a:cs typeface="Calibri"/>
              </a:rPr>
              <a:t>F </a:t>
            </a:r>
            <a:r>
              <a:rPr lang="hu-HU" err="1">
                <a:cs typeface="Calibri"/>
              </a:rPr>
              <a:t>type</a:t>
            </a:r>
          </a:p>
          <a:p>
            <a:r>
              <a:rPr lang="hu-HU">
                <a:cs typeface="Calibri"/>
              </a:rPr>
              <a:t>N </a:t>
            </a:r>
            <a:r>
              <a:rPr lang="hu-HU" err="1">
                <a:cs typeface="Calibri"/>
              </a:rPr>
              <a:t>type</a:t>
            </a:r>
          </a:p>
        </p:txBody>
      </p:sp>
      <p:pic>
        <p:nvPicPr>
          <p:cNvPr id="4" name="Kép 3" descr="A képen Háztartási vasáru, rögzítő, fém, henger látható&#10;&#10;Automatikusan generált leírás">
            <a:extLst>
              <a:ext uri="{FF2B5EF4-FFF2-40B4-BE49-F238E27FC236}">
                <a16:creationId xmlns:a16="http://schemas.microsoft.com/office/drawing/2014/main" id="{91264730-538A-B185-920A-CCF5D57F0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382" y="1696353"/>
            <a:ext cx="5029199" cy="24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16E52-1D8C-FBC6-8C07-B7ED6A80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A koaxiális kábel csatlakozói (BNC)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A94C2B-9855-7ED5-DA13-25035381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Paul Neill </a:t>
            </a:r>
            <a:r>
              <a:rPr lang="hu-HU" sz="240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hu-HU" sz="2400" err="1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September</a:t>
            </a:r>
            <a:r>
              <a:rPr lang="hu-HU" sz="240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 6, 1882 – </a:t>
            </a:r>
            <a:r>
              <a:rPr lang="hu-HU" sz="2400" err="1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October</a:t>
            </a:r>
            <a:r>
              <a:rPr lang="hu-HU" sz="240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 1968)</a:t>
            </a:r>
            <a:r>
              <a:rPr lang="hu-H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 és Carl </a:t>
            </a:r>
            <a:r>
              <a:rPr lang="hu-HU" sz="24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Concelman</a:t>
            </a:r>
            <a:r>
              <a:rPr lang="hu-HU" sz="240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(December 23, 1912 – August 1975)</a:t>
            </a:r>
            <a:r>
              <a:rPr lang="hu-HU" sz="2400" baseline="30000">
                <a:solidFill>
                  <a:srgbClr val="3366CC"/>
                </a:solidFill>
                <a:latin typeface="Times New Roman"/>
                <a:ea typeface="+mn-lt"/>
                <a:cs typeface="+mn-lt"/>
                <a:hlinkClick r:id="rId2"/>
              </a:rPr>
              <a:t>[</a:t>
            </a:r>
            <a:r>
              <a:rPr lang="hu-HU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 fejlesztette ki</a:t>
            </a:r>
          </a:p>
          <a:p>
            <a:r>
              <a:rPr lang="hu-HU" sz="2400">
                <a:solidFill>
                  <a:srgbClr val="000000"/>
                </a:solidFill>
                <a:latin typeface="Times New Roman"/>
                <a:cs typeface="Calibri"/>
              </a:rPr>
              <a:t>1940</a:t>
            </a:r>
          </a:p>
          <a:p>
            <a:r>
              <a:rPr lang="hu-HU" sz="2400">
                <a:solidFill>
                  <a:srgbClr val="000000"/>
                </a:solidFill>
                <a:latin typeface="Times New Roman"/>
                <a:cs typeface="Calibri"/>
              </a:rPr>
              <a:t>Tv, Rádió, rádió frekvenciás eszközökhöz</a:t>
            </a:r>
          </a:p>
        </p:txBody>
      </p:sp>
      <p:pic>
        <p:nvPicPr>
          <p:cNvPr id="4" name="Kép 3" descr="A képen összekötő, Háztartási vasáru, kábel, ezüst látható&#10;&#10;Automatikusan generált leírás">
            <a:extLst>
              <a:ext uri="{FF2B5EF4-FFF2-40B4-BE49-F238E27FC236}">
                <a16:creationId xmlns:a16="http://schemas.microsoft.com/office/drawing/2014/main" id="{F4B975C2-B498-1C1A-B5B4-C1AB3E64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666" y="2667989"/>
            <a:ext cx="4358855" cy="30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F9C1E9-A721-78CB-35C7-B87F844A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A koaxiális kábel csatlakozói (F)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450A69-2B48-704A-8FBD-C0C2E2E10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4" y="208441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cs typeface="Calibri"/>
              </a:rPr>
              <a:t>Eric E. Winston, </a:t>
            </a:r>
            <a:r>
              <a:rPr lang="hu-HU" err="1"/>
              <a:t>Jerrold</a:t>
            </a:r>
            <a:r>
              <a:rPr lang="hu-HU"/>
              <a:t> Electronics</a:t>
            </a:r>
            <a:endParaRPr lang="hu-HU">
              <a:cs typeface="Calibri"/>
            </a:endParaRPr>
          </a:p>
          <a:p>
            <a:r>
              <a:rPr lang="hu-HU">
                <a:cs typeface="Calibri"/>
              </a:rPr>
              <a:t>1950 körül</a:t>
            </a:r>
          </a:p>
          <a:p>
            <a:r>
              <a:rPr lang="hu-HU">
                <a:cs typeface="Calibri"/>
              </a:rPr>
              <a:t>Általában napelemekhez, tv-khez használjuk</a:t>
            </a:r>
          </a:p>
          <a:p>
            <a:endParaRPr lang="hu-HU">
              <a:cs typeface="Calibri"/>
            </a:endParaRPr>
          </a:p>
          <a:p>
            <a:endParaRPr lang="hu-HU">
              <a:cs typeface="Calibri"/>
            </a:endParaRPr>
          </a:p>
        </p:txBody>
      </p:sp>
      <p:pic>
        <p:nvPicPr>
          <p:cNvPr id="4" name="Kép 3" descr="A képen fém, összekötő, Háztartási vasáru, rögzítő látható&#10;&#10;Automatikusan generált leírás">
            <a:extLst>
              <a:ext uri="{FF2B5EF4-FFF2-40B4-BE49-F238E27FC236}">
                <a16:creationId xmlns:a16="http://schemas.microsoft.com/office/drawing/2014/main" id="{9FA0B750-F6B3-BE2E-F239-FD482F9F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443" y="2292650"/>
            <a:ext cx="4205377" cy="30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3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1AEE0C-4A39-EBB9-22E5-BB4576B9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Calibri Light"/>
              </a:rPr>
              <a:t>A koaxiális kábel csatlakozói (N)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234E28-EDED-2129-1DC5-F3C12E06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Paul Neill fejlesztette ki </a:t>
            </a:r>
            <a:r>
              <a:rPr lang="hu-HU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September</a:t>
            </a:r>
            <a:r>
              <a:rPr lang="hu-HU" dirty="0">
                <a:solidFill>
                  <a:srgbClr val="000000"/>
                </a:solidFill>
                <a:ea typeface="+mn-lt"/>
                <a:cs typeface="+mn-lt"/>
              </a:rPr>
              <a:t> 6, 1882 – </a:t>
            </a:r>
            <a:r>
              <a:rPr lang="hu-HU" dirty="0" err="1">
                <a:solidFill>
                  <a:srgbClr val="000000"/>
                </a:solidFill>
                <a:ea typeface="+mn-lt"/>
                <a:cs typeface="+mn-lt"/>
              </a:rPr>
              <a:t>October</a:t>
            </a:r>
            <a:r>
              <a:rPr lang="hu-HU" dirty="0">
                <a:solidFill>
                  <a:srgbClr val="000000"/>
                </a:solidFill>
                <a:ea typeface="+mn-lt"/>
                <a:cs typeface="+mn-lt"/>
              </a:rPr>
              <a:t> 1968)</a:t>
            </a:r>
            <a:endParaRPr lang="hu-HU" dirty="0">
              <a:solidFill>
                <a:srgbClr val="000000"/>
              </a:solidFill>
              <a:cs typeface="Calibri"/>
            </a:endParaRPr>
          </a:p>
          <a:p>
            <a:r>
              <a:rPr lang="hu-HU" dirty="0">
                <a:cs typeface="Calibri"/>
              </a:rPr>
              <a:t>1940 körül</a:t>
            </a:r>
            <a:endParaRPr lang="hu-HU" dirty="0">
              <a:ea typeface="Calibri"/>
              <a:cs typeface="Calibri"/>
            </a:endParaRPr>
          </a:p>
          <a:p>
            <a:r>
              <a:rPr lang="hu-HU" dirty="0" err="1">
                <a:cs typeface="Calibri"/>
              </a:rPr>
              <a:t>Koax</a:t>
            </a:r>
            <a:r>
              <a:rPr lang="hu-HU" dirty="0">
                <a:cs typeface="Calibri"/>
              </a:rPr>
              <a:t> kábelek </a:t>
            </a:r>
            <a:r>
              <a:rPr lang="hu-HU" dirty="0" err="1">
                <a:cs typeface="Calibri"/>
              </a:rPr>
              <a:t>összekötésésére</a:t>
            </a:r>
            <a:r>
              <a:rPr lang="hu-HU" dirty="0">
                <a:cs typeface="Calibri"/>
              </a:rPr>
              <a:t> alkalmas</a:t>
            </a:r>
            <a:endParaRPr lang="hu-HU" dirty="0">
              <a:ea typeface="Calibri"/>
              <a:cs typeface="Calibri"/>
            </a:endParaRPr>
          </a:p>
          <a:p>
            <a:endParaRPr lang="hu-HU">
              <a:cs typeface="Calibri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09CC72F-37E2-FE15-549E-2B4F34FD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17" y="3433583"/>
            <a:ext cx="4025480" cy="25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4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12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Office-téma</vt:lpstr>
      <vt:lpstr>Vezetékes és vezeték nélküli átviteli közegek  </vt:lpstr>
      <vt:lpstr>Szélessávú koaxiális kábelek</vt:lpstr>
      <vt:lpstr>A koaxiális kábel története</vt:lpstr>
      <vt:lpstr>Kétféle szélessávú rendszerek</vt:lpstr>
      <vt:lpstr>A koaxiális kábel</vt:lpstr>
      <vt:lpstr>A koaxiális kábel csatlakozói</vt:lpstr>
      <vt:lpstr>A koaxiális kábel csatlakozói (BNC)</vt:lpstr>
      <vt:lpstr>A koaxiális kábel csatlakozói (F)</vt:lpstr>
      <vt:lpstr>A koaxiális kábel csatlakozói (N)</vt:lpstr>
      <vt:lpstr>Hang</vt:lpstr>
      <vt:lpstr>Jack kábel</vt:lpstr>
      <vt:lpstr>Használtabb típusai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Péter Dávid</dc:creator>
  <cp:revision>260</cp:revision>
  <dcterms:created xsi:type="dcterms:W3CDTF">2023-09-20T10:15:32Z</dcterms:created>
  <dcterms:modified xsi:type="dcterms:W3CDTF">2023-09-25T11:18:20Z</dcterms:modified>
</cp:coreProperties>
</file>