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57" r:id="rId5"/>
    <p:sldId id="268" r:id="rId6"/>
    <p:sldId id="267" r:id="rId7"/>
    <p:sldId id="258" r:id="rId8"/>
    <p:sldId id="259" r:id="rId9"/>
    <p:sldId id="270" r:id="rId10"/>
    <p:sldId id="261" r:id="rId11"/>
    <p:sldId id="262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1FB61-CA82-7F4E-A6FD-D584D691B186}" v="8" dt="2023-11-30T08:22:13.170"/>
    <p1510:client id="{B9CAA9D8-5A54-4910-B53E-6DE308ED206B}" v="6" dt="2023-12-06T10:10:12.700"/>
    <p1510:client id="{BF139F21-3227-4AF9-9B6F-B2DAF7BA58CD}" v="47" dt="2023-12-06T10:04:4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Nyomtatott áramkör közelről">
            <a:extLst>
              <a:ext uri="{FF2B5EF4-FFF2-40B4-BE49-F238E27FC236}">
                <a16:creationId xmlns:a16="http://schemas.microsoft.com/office/drawing/2014/main" id="{0DBFD476-F280-385E-C6C3-86BDA5CF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97" r="-2" b="52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Mesterséges Inteligencia (AI)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"/>
              </a:rPr>
              <a:t>Készítette: Szekeres Rafael Alex, Péter Dávid, Varga Szilárd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D64A97-20AC-5C17-7257-F12FD9F2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Mesterséges intelligencia mint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C9FA57-37C6-228F-6E0C-77D319B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pic>
        <p:nvPicPr>
          <p:cNvPr id="5" name="Kép 4" descr="Tech: Mesterséges intelligencia irányítja a közlekedést egy kínai  nagyvárosban | hvg.hu">
            <a:extLst>
              <a:ext uri="{FF2B5EF4-FFF2-40B4-BE49-F238E27FC236}">
                <a16:creationId xmlns:a16="http://schemas.microsoft.com/office/drawing/2014/main" id="{7A9AF6B2-1FB2-7686-13EF-FB280F02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5" r="42653" b="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BDF405-26CB-9018-C319-59F71875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hu-HU" sz="3100">
                <a:solidFill>
                  <a:schemeClr val="bg1"/>
                </a:solidFill>
                <a:ea typeface="+mj-lt"/>
                <a:cs typeface="+mj-lt"/>
              </a:rPr>
              <a:t>Mesterséges intelligencia típusai (Al típusok)</a:t>
            </a:r>
            <a:endParaRPr lang="hu-HU" sz="310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C46297-3D52-F0FA-9582-D2976977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17F7D-9DCF-CCC6-4866-BA1AD84B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>
                    <a:alpha val="80000"/>
                  </a:schemeClr>
                </a:solidFill>
                <a:cs typeface="Calibri"/>
              </a:rPr>
              <a:t>Szűk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Általános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Szuper mesterséges intelligencia</a:t>
            </a:r>
          </a:p>
          <a:p>
            <a:endParaRPr lang="hu-HU" sz="200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9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286A30-67E1-1448-32E9-04BCCB9B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Hol használják (szakmák, hol fogják</a:t>
            </a:r>
            <a:endParaRPr lang="hu-HU" sz="2700">
              <a:solidFill>
                <a:schemeClr val="bg1"/>
              </a:solidFill>
            </a:endParaRPr>
          </a:p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használni)</a:t>
            </a:r>
            <a:endParaRPr lang="hu-HU" sz="2700">
              <a:solidFill>
                <a:schemeClr val="bg1"/>
              </a:solidFill>
            </a:endParaRPr>
          </a:p>
          <a:p>
            <a:endParaRPr lang="hu-HU" sz="27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C627D2-0285-7499-F573-29AB611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  <a:cs typeface="Calibri"/>
              </a:rPr>
              <a:t>Autógyártók pl Tesla: önvezetés, biztonság</a:t>
            </a:r>
          </a:p>
          <a:p>
            <a:r>
              <a:rPr lang="hu-HU" sz="2000">
                <a:solidFill>
                  <a:schemeClr val="bg1"/>
                </a:solidFill>
                <a:cs typeface="Calibri"/>
              </a:rPr>
              <a:t>Egészségügy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Online vásárlás és hirdetések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Digitális személyi asszisztensek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Kiberbiztonság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Gyártók termelésének hatékonysága</a:t>
            </a: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számítógépek menthetik meg az emberiséget a betegségektől? Mutatjuk a  legújabb eredményeket! - Portfolio.hu">
            <a:extLst>
              <a:ext uri="{FF2B5EF4-FFF2-40B4-BE49-F238E27FC236}">
                <a16:creationId xmlns:a16="http://schemas.microsoft.com/office/drawing/2014/main" id="{9D731A13-39E7-4AF2-AB5C-5445BA37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65E750-C8B6-341E-D7AB-E1E8B8E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hu-HU" sz="4000">
                <a:ea typeface="+mj-lt"/>
                <a:cs typeface="+mj-lt"/>
              </a:rPr>
              <a:t>Jelenleg hol tart az Al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517CF7-E64D-7CF3-268A-ADF530F0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cs typeface="Calibri"/>
              </a:rPr>
              <a:t>ChatGPT, Kép, hang és videókészítés</a:t>
            </a:r>
          </a:p>
          <a:p>
            <a:r>
              <a:rPr lang="hu-HU" sz="2000">
                <a:cs typeface="Calibri"/>
              </a:rPr>
              <a:t>Egyre inkább része az életünknek</a:t>
            </a:r>
          </a:p>
          <a:p>
            <a:r>
              <a:rPr lang="hu-HU" sz="2000">
                <a:cs typeface="Calibri"/>
              </a:rPr>
              <a:t>Gépi és mély tanulás fejlődik</a:t>
            </a:r>
          </a:p>
          <a:p>
            <a:r>
              <a:rPr lang="hu-HU" sz="2000">
                <a:cs typeface="Calibri"/>
              </a:rPr>
              <a:t>Egészségügyi diagnosztika</a:t>
            </a:r>
          </a:p>
          <a:p>
            <a:r>
              <a:rPr lang="hu-HU" sz="2000">
                <a:cs typeface="Calibri"/>
              </a:rPr>
              <a:t>Önvezető járművek(autó, robot)</a:t>
            </a:r>
          </a:p>
          <a:p>
            <a:r>
              <a:rPr lang="hu-HU" sz="2000">
                <a:cs typeface="Calibri"/>
              </a:rPr>
              <a:t>Keresőmotorok, tartalomszűrés</a:t>
            </a: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</p:txBody>
      </p:sp>
      <p:pic>
        <p:nvPicPr>
          <p:cNvPr id="4" name="Kép 3" descr="Elon Musk says Tesla is now working on 'final piece of the FSD AI puzzle' |  Electrek">
            <a:extLst>
              <a:ext uri="{FF2B5EF4-FFF2-40B4-BE49-F238E27FC236}">
                <a16:creationId xmlns:a16="http://schemas.microsoft.com/office/drawing/2014/main" id="{C7002733-6A69-D545-7336-E649BAC7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74" y="2425536"/>
            <a:ext cx="4800345" cy="2575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Három ábrán az AI jelene és jövője - Adatvédelem &amp; Informatikai biztonság">
            <a:extLst>
              <a:ext uri="{FF2B5EF4-FFF2-40B4-BE49-F238E27FC236}">
                <a16:creationId xmlns:a16="http://schemas.microsoft.com/office/drawing/2014/main" id="{441F91D6-B0D1-0DB9-3B9F-23A9859D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0" r="678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9FE3BF-5D5E-FD78-CF87-1C863593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+mj-lt"/>
                <a:cs typeface="+mj-lt"/>
              </a:rPr>
              <a:t>Mit tartogat a jövő?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EA2BE-8D7D-B4E1-EDBC-9FE8044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>
                <a:solidFill>
                  <a:schemeClr val="bg1"/>
                </a:solidFill>
                <a:cs typeface="Calibri"/>
              </a:rPr>
              <a:t>Járművek fejlesztése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Egészségügy fejlődése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Oktatási technológiák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Kutatások segítése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Önmagát fejleszti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Veszélyt tartogathat</a:t>
            </a:r>
          </a:p>
          <a:p>
            <a:endParaRPr lang="hu-HU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gyi úton lefelé száguldó autó alkonyatkor">
            <a:extLst>
              <a:ext uri="{FF2B5EF4-FFF2-40B4-BE49-F238E27FC236}">
                <a16:creationId xmlns:a16="http://schemas.microsoft.com/office/drawing/2014/main" id="{63F6B9E3-58F0-6EF9-6DF8-D305CCD3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5" r="36680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D98D5B-5BF9-B87C-8132-9E2095A2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Fogalma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C58E6-EDF5-BD4C-9924-BE622A50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700"/>
              <a:t>A mesterséges intelligencia (MI) a gépek emberhez hasonló képességeit jelenti</a:t>
            </a:r>
          </a:p>
          <a:p>
            <a:r>
              <a:rPr lang="hu-HU" sz="1700"/>
              <a:t>A technika számára lett kitalálva.</a:t>
            </a:r>
          </a:p>
          <a:p>
            <a:r>
              <a:rPr lang="hu-HU" sz="1700"/>
              <a:t>Érzékeli környezetét</a:t>
            </a:r>
          </a:p>
          <a:p>
            <a:r>
              <a:rPr lang="hu-HU" sz="1700"/>
              <a:t>Problémákat old meg, a konkrét cél elérése iránt</a:t>
            </a:r>
          </a:p>
          <a:p>
            <a:r>
              <a:rPr lang="hu-HU" sz="1700"/>
              <a:t> A számítógép nemcsak adatokat fogad hanem fel is dolgozza azokat és reagál rájuk.</a:t>
            </a:r>
            <a:endParaRPr lang="hu-HU" sz="1700">
              <a:ea typeface="Calibri"/>
              <a:cs typeface="Calibri"/>
            </a:endParaRPr>
          </a:p>
          <a:p>
            <a:r>
              <a:rPr lang="hu-HU" sz="1700"/>
              <a:t>Ezek a rendszerek képesek viselkedésük bizonyos fokú módosítására is, a korábbi lépéseik hatásainak elemzésével és önálló munkával.</a:t>
            </a:r>
            <a:br>
              <a:rPr lang="hu-HU" sz="1700"/>
            </a:br>
            <a:endParaRPr lang="hu-HU" sz="1700"/>
          </a:p>
          <a:p>
            <a:endParaRPr lang="hu-HU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EDB08FD5-098A-F64E-A43D-A796809E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72A70E-3A38-7151-4707-F5BF0EEB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Történet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3DAFA-041B-87E4-C474-57AFE2D8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John McCarthy</a:t>
            </a:r>
            <a:endParaRPr lang="hu-HU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1950-es évek</a:t>
            </a:r>
          </a:p>
          <a:p>
            <a:r>
              <a:rPr lang="hu-HU" sz="1700" err="1">
                <a:solidFill>
                  <a:schemeClr val="bg1"/>
                </a:solidFill>
                <a:ea typeface="Calibri"/>
                <a:cs typeface="Calibri"/>
              </a:rPr>
              <a:t>Darmonth</a:t>
            </a:r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 College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"</a:t>
            </a:r>
            <a:r>
              <a:rPr lang="hu-HU" sz="1700" err="1">
                <a:solidFill>
                  <a:schemeClr val="bg1"/>
                </a:solidFill>
                <a:ea typeface="Calibri"/>
                <a:cs typeface="Calibri"/>
              </a:rPr>
              <a:t>Father</a:t>
            </a:r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 of AI"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1958 LISP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Robot programozás</a:t>
            </a:r>
          </a:p>
          <a:p>
            <a:endParaRPr lang="hu-HU" sz="17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6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AC03B8-E4A7-44B2-12F7-C6553373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  <a:cs typeface="Calibri Light"/>
              </a:rPr>
              <a:t>Története</a:t>
            </a:r>
            <a:endParaRPr lang="hu-HU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Kép 4" descr="a mesterséges intelligencia hatásai - K&amp;H bank és biztosítás">
            <a:extLst>
              <a:ext uri="{FF2B5EF4-FFF2-40B4-BE49-F238E27FC236}">
                <a16:creationId xmlns:a16="http://schemas.microsoft.com/office/drawing/2014/main" id="{952C0AFB-CFE6-5879-D198-29EADCBB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49" r="754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8B42B-0980-C969-8F60-7CB6E48D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hu-H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1. 1997: Deep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Blue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vs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Kaszparov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– Az IBM számítógépe legyőzte a világ sakkbajnokát.</a:t>
            </a: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2. 2011: Watson a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Jeopardy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!-n – Az IBM Watson mesterséges intelligenciája győzedelmeskedett a televíziós kvízjátékban.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3. 2016: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AlphaGo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– A Google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DeepMind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AI rendszere megverte a világ legjobb Go-játékosát.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4. 2020: GPT-3.5 – Az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OpenAI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bemutatta a GPT-3.5-öt, egy óriási méretű nyelvi modellt, amely forradalmasította a természetes nyelvfeldolgozást.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8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D2656-4AF1-4CE2-9F4F-1FD763DA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Története</a:t>
            </a:r>
          </a:p>
        </p:txBody>
      </p:sp>
      <p:pic>
        <p:nvPicPr>
          <p:cNvPr id="5" name="Picture 4" descr="Rakétakilövés">
            <a:extLst>
              <a:ext uri="{FF2B5EF4-FFF2-40B4-BE49-F238E27FC236}">
                <a16:creationId xmlns:a16="http://schemas.microsoft.com/office/drawing/2014/main" id="{1AF93346-19A6-F376-8D13-3DAEDF02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3" r="6050" b="-4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38D0F-EB67-4AD3-0C22-FC60725B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400">
                <a:latin typeface="Calibri"/>
                <a:ea typeface="+mn-lt"/>
                <a:cs typeface="+mn-lt"/>
              </a:rPr>
              <a:t>Chat alapú szolgáltatással kezdődött a szoftveres része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A 2010 körül chatbot programozás -----)előre megadott kérdések és válaszok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 Webshop, szolgáltatás vagy bolt esetében a nyitva tartással kapcsolatos információ.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>
                <a:latin typeface="Calibri"/>
                <a:ea typeface="+mn-lt"/>
                <a:cs typeface="+mn-lt"/>
              </a:rPr>
              <a:t> Algoritmusok kezd létrehozni ami a  felhasználó számára érdekes lehet</a:t>
            </a:r>
            <a:r>
              <a:rPr lang="hu-HU" sz="1400" b="1">
                <a:latin typeface="Calibri"/>
                <a:ea typeface="+mn-lt"/>
                <a:cs typeface="+mn-lt"/>
              </a:rPr>
              <a:t> </a:t>
            </a:r>
          </a:p>
          <a:p>
            <a:r>
              <a:rPr lang="hu-HU" sz="1400">
                <a:ea typeface="Calibri"/>
                <a:cs typeface="Calibri"/>
              </a:rPr>
              <a:t>A chatbotokat felváltja a </a:t>
            </a:r>
            <a:r>
              <a:rPr lang="hu-HU" sz="1400" err="1">
                <a:ea typeface="Calibri"/>
                <a:cs typeface="Calibri"/>
              </a:rPr>
              <a:t>ChatGPT</a:t>
            </a:r>
            <a:r>
              <a:rPr lang="hu-HU" sz="1400">
                <a:ea typeface="Calibri"/>
                <a:cs typeface="Calibri"/>
              </a:rPr>
              <a:t> megjelenése (2022 november)</a:t>
            </a:r>
          </a:p>
          <a:p>
            <a:r>
              <a:rPr lang="hu-HU" sz="1400" err="1">
                <a:ea typeface="Calibri"/>
                <a:cs typeface="Calibri"/>
              </a:rPr>
              <a:t>OpenAI</a:t>
            </a:r>
            <a:r>
              <a:rPr lang="hu-HU" sz="1400">
                <a:ea typeface="Calibri"/>
                <a:cs typeface="Calibri"/>
              </a:rPr>
              <a:t>-ban irt</a:t>
            </a:r>
            <a:endParaRPr lang="en-US" sz="1400">
              <a:ea typeface="Calibri"/>
              <a:cs typeface="Calibri"/>
            </a:endParaRPr>
          </a:p>
          <a:p>
            <a:r>
              <a:rPr lang="hu-HU" sz="1400">
                <a:ea typeface="Calibri"/>
                <a:cs typeface="Calibri"/>
              </a:rPr>
              <a:t>Folyamatos fejlesztés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7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C2C3E1-A2FD-2054-9DDF-C7AFDEAF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Fajtái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8B3B7-6152-694C-7D81-19648528FDFC}"/>
              </a:ext>
            </a:extLst>
          </p:cNvPr>
          <p:cNvSpPr>
            <a:spLocks/>
          </p:cNvSpPr>
          <p:nvPr/>
        </p:nvSpPr>
        <p:spPr>
          <a:xfrm>
            <a:off x="4558991" y="4268132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>
                <a:latin typeface="+mn-lt"/>
                <a:ea typeface="+mn-ea"/>
                <a:cs typeface="Calibri"/>
              </a:rPr>
              <a:t>Hardware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>
                <a:latin typeface="+mn-lt"/>
                <a:ea typeface="+mn-ea"/>
                <a:cs typeface="Calibri"/>
              </a:rPr>
              <a:t>Egy olyan robot, ami úgy gondolkodik mint egy ember</a:t>
            </a:r>
            <a:endParaRPr lang="hu-HU" sz="2400" kern="1200">
              <a:latin typeface="+mn-lt"/>
              <a:ea typeface="Calibri"/>
              <a:cs typeface="Calibri"/>
            </a:endParaRPr>
          </a:p>
          <a:p>
            <a:pPr marL="457200" indent="-457200">
              <a:spcAft>
                <a:spcPts val="600"/>
              </a:spcAft>
            </a:pPr>
            <a:endParaRPr lang="hu-HU" sz="2400">
              <a:ea typeface="Calibri"/>
              <a:cs typeface="Calibri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5BA668-3A22-7398-161E-4B52CD9B5068}"/>
              </a:ext>
            </a:extLst>
          </p:cNvPr>
          <p:cNvSpPr>
            <a:spLocks/>
          </p:cNvSpPr>
          <p:nvPr/>
        </p:nvSpPr>
        <p:spPr>
          <a:xfrm>
            <a:off x="8641453" y="4266956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>
                <a:latin typeface="+mn-lt"/>
                <a:ea typeface="+mn-ea"/>
                <a:cs typeface="Calibri"/>
              </a:rPr>
              <a:t>Szoftver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>
                <a:latin typeface="+mn-lt"/>
                <a:ea typeface="+mn-ea"/>
                <a:cs typeface="Calibri"/>
              </a:rPr>
              <a:t>Egy olyan szoftver, ami csak az emberi feladatok elvégzésére képes</a:t>
            </a:r>
            <a:endParaRPr lang="hu-HU" sz="2400">
              <a:ea typeface="Calibri"/>
              <a:cs typeface="Calibri"/>
            </a:endParaRPr>
          </a:p>
        </p:txBody>
      </p:sp>
      <p:pic>
        <p:nvPicPr>
          <p:cNvPr id="5" name="Kép 4" descr="Mesterséges intelligencia segítségével szabadul fel az emberekben rejlő  potenciál - ITBUSINESS">
            <a:extLst>
              <a:ext uri="{FF2B5EF4-FFF2-40B4-BE49-F238E27FC236}">
                <a16:creationId xmlns:a16="http://schemas.microsoft.com/office/drawing/2014/main" id="{4A8BA2EB-5745-66F2-C4AA-0FC40D1A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78" y="9232"/>
            <a:ext cx="5560313" cy="38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44F-A8A4-3699-4E09-08FC1902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Ágens fogalma, típusai</a:t>
            </a:r>
            <a:endParaRPr lang="hu-HU" sz="3200"/>
          </a:p>
        </p:txBody>
      </p:sp>
      <p:pic>
        <p:nvPicPr>
          <p:cNvPr id="5" name="Kép 4" descr="ag5.jpg">
            <a:extLst>
              <a:ext uri="{FF2B5EF4-FFF2-40B4-BE49-F238E27FC236}">
                <a16:creationId xmlns:a16="http://schemas.microsoft.com/office/drawing/2014/main" id="{6B58EABB-80F7-8D95-20F2-67405BBC1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07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50786-53F3-A23A-39F7-89535F0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300">
                <a:cs typeface="Calibri"/>
              </a:rPr>
              <a:t>Fogalma</a:t>
            </a:r>
          </a:p>
          <a:p>
            <a:pPr lvl="1"/>
            <a:r>
              <a:rPr lang="hu-HU" sz="2000">
                <a:ea typeface="Calibri"/>
                <a:cs typeface="Calibri"/>
              </a:rPr>
              <a:t>Mesterséges kreatúrák</a:t>
            </a:r>
          </a:p>
          <a:p>
            <a:endParaRPr lang="hu-HU" sz="2000">
              <a:cs typeface="Calibri"/>
            </a:endParaRPr>
          </a:p>
          <a:p>
            <a:r>
              <a:rPr lang="hu-HU" sz="2300">
                <a:cs typeface="Calibri"/>
              </a:rPr>
              <a:t>Típusai</a:t>
            </a:r>
            <a:endParaRPr lang="hu-HU" sz="23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Autonóm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Intelligens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Szociális</a:t>
            </a:r>
            <a:endParaRPr lang="hu-H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2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489B6-4E68-E032-7EEC-CE2E8D9C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Neurális hálózatok</a:t>
            </a:r>
            <a:endParaRPr lang="hu-HU" sz="3200"/>
          </a:p>
        </p:txBody>
      </p:sp>
      <p:pic>
        <p:nvPicPr>
          <p:cNvPr id="5" name="Kép 4" descr="Neurális hálózatok: a kapcsolat az emberi idegrendszer és a ...">
            <a:extLst>
              <a:ext uri="{FF2B5EF4-FFF2-40B4-BE49-F238E27FC236}">
                <a16:creationId xmlns:a16="http://schemas.microsoft.com/office/drawing/2014/main" id="{C750AF92-A8EE-6ED3-5595-6DB7A9301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5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514F85-8CCF-30AB-18AA-CA09BDAA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Emberi agy működését szimulálja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2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FAEB1B-104E-F2A9-7304-813F7547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latin typeface="Calibri"/>
                <a:ea typeface="Calibri"/>
                <a:cs typeface="Segoe UI"/>
              </a:rPr>
              <a:t>Gépi tanulás</a:t>
            </a:r>
          </a:p>
        </p:txBody>
      </p:sp>
      <p:pic>
        <p:nvPicPr>
          <p:cNvPr id="4" name="Kép 3" descr="Mesterséges intelligencia és gépi tanulás - Antivírus blog">
            <a:extLst>
              <a:ext uri="{FF2B5EF4-FFF2-40B4-BE49-F238E27FC236}">
                <a16:creationId xmlns:a16="http://schemas.microsoft.com/office/drawing/2014/main" id="{E0372675-3131-E2E5-DC9F-FFEFA361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r="35561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22ED48-6603-2E02-9DDE-2FC76640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Fogalma</a:t>
            </a:r>
            <a:endParaRPr lang="hu-HU" sz="2000"/>
          </a:p>
          <a:p>
            <a:pPr lvl="1"/>
            <a:r>
              <a:rPr lang="hu-HU" sz="2000">
                <a:ea typeface="Calibri"/>
                <a:cs typeface="Calibri"/>
              </a:rPr>
              <a:t>Algoritmusokkal azonosít</a:t>
            </a:r>
          </a:p>
          <a:p>
            <a:pPr marL="0" lvl="1" indent="114300"/>
            <a:endParaRPr lang="hu-HU" sz="2000">
              <a:ea typeface="Calibri"/>
              <a:cs typeface="Calibri"/>
            </a:endParaRPr>
          </a:p>
          <a:p>
            <a:pPr marL="0" lvl="1" indent="114300"/>
            <a:r>
              <a:rPr lang="hu-HU" sz="2000">
                <a:latin typeface="Calibri"/>
                <a:ea typeface="Calibri"/>
                <a:cs typeface="Calibri"/>
              </a:rPr>
              <a:t>Előnyei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Ismeretek feltárása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 felhasználói élmény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Az adatintegritás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Kockázatcsökkentés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Alacsonyabb költségek</a:t>
            </a:r>
          </a:p>
        </p:txBody>
      </p:sp>
    </p:spTree>
    <p:extLst>
      <p:ext uri="{BB962C8B-B14F-4D97-AF65-F5344CB8AC3E}">
        <p14:creationId xmlns:p14="http://schemas.microsoft.com/office/powerpoint/2010/main" val="36958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14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Mesterséges Inteligencia (AI)</vt:lpstr>
      <vt:lpstr>Fogalma</vt:lpstr>
      <vt:lpstr>Történet</vt:lpstr>
      <vt:lpstr>Története</vt:lpstr>
      <vt:lpstr>Története</vt:lpstr>
      <vt:lpstr>Fajtái</vt:lpstr>
      <vt:lpstr>Ágens fogalma, típusai</vt:lpstr>
      <vt:lpstr>Neurális hálózatok</vt:lpstr>
      <vt:lpstr>Gépi tanulás</vt:lpstr>
      <vt:lpstr>Mesterséges intelligencia mint program</vt:lpstr>
      <vt:lpstr>Mesterséges intelligencia típusai (Al típusok)</vt:lpstr>
      <vt:lpstr>Hol használják (szakmák, hol fogják használni) </vt:lpstr>
      <vt:lpstr>Jelenleg hol tart az Al</vt:lpstr>
      <vt:lpstr>Mit tartogat a jövő?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3</cp:revision>
  <dcterms:created xsi:type="dcterms:W3CDTF">2023-11-08T10:17:21Z</dcterms:created>
  <dcterms:modified xsi:type="dcterms:W3CDTF">2023-12-06T10:29:38Z</dcterms:modified>
</cp:coreProperties>
</file>