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9" r:id="rId4"/>
    <p:sldId id="257" r:id="rId5"/>
    <p:sldId id="268" r:id="rId6"/>
    <p:sldId id="267" r:id="rId7"/>
    <p:sldId id="258" r:id="rId8"/>
    <p:sldId id="259" r:id="rId9"/>
    <p:sldId id="270" r:id="rId10"/>
    <p:sldId id="261" r:id="rId11"/>
    <p:sldId id="262" r:id="rId12"/>
    <p:sldId id="265" r:id="rId13"/>
    <p:sldId id="263" r:id="rId14"/>
    <p:sldId id="264" r:id="rId15"/>
    <p:sldId id="271" r:id="rId16"/>
    <p:sldId id="272" r:id="rId1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014A35-93DC-1884-BE42-3FC6EC9EE9B3}" v="48" dt="2023-12-07T08:11:36.760"/>
    <p1510:client id="{5111FB61-CA82-7F4E-A6FD-D584D691B186}" v="8" dt="2023-11-30T08:22:13.170"/>
    <p1510:client id="{B9CAA9D8-5A54-4910-B53E-6DE308ED206B}" v="6" dt="2023-12-06T10:10:12.700"/>
    <p1510:client id="{BF139F21-3227-4AF9-9B6F-B2DAF7BA58CD}" v="47" dt="2023-12-06T10:04:45.951"/>
    <p1510:client id="{FFB2C464-75CF-41A9-9825-04E4243B65E8}" v="10" dt="2023-12-08T11:18:01.2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2023. 12. 08.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174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2023. 12. 08.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309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2023. 12. 08.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225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2023. 12. 08.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050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2023. 12. 08.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635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2023. 12. 08.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69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2023. 12. 08.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916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2023. 12. 08.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783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2023. 12. 08.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812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2023. 12. 08.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308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2023. 12. 08.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306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1901C-D33B-4565-A7E4-5DF903098DB6}" type="datetimeFigureOut">
              <a:rPr lang="hu-HU" smtClean="0"/>
              <a:t>2023. 12. 08.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806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uroparl.europa.eu/news/hu/headlines/society/20200827STO85804/mi-az-a-mesterseges-intelligencia-es-mire-hasznaljak" TargetMode="External"/><Relationship Id="rId7" Type="http://schemas.openxmlformats.org/officeDocument/2006/relationships/hyperlink" Target="https://azure.microsoft.com/hu-hu/resources/cloud-computing-dictionary/what-is-machine-learning-platform" TargetMode="External"/><Relationship Id="rId2" Type="http://schemas.openxmlformats.org/officeDocument/2006/relationships/hyperlink" Target="https://www.portfolio.hu/short/20230123/veszelyt-jelent-rank-a-mesterseges-intelligencia-es-ezt-o-is-tudja-59230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u.wikipedia.org/wiki/Szoftver%C3%A1gens" TargetMode="External"/><Relationship Id="rId5" Type="http://schemas.openxmlformats.org/officeDocument/2006/relationships/hyperlink" Target="https://azure.microsoft.com/hu-hu/resources/cloud-computing-dictionary/what-is-artificial-intelligence#%C3%B6nvezet%C5%91-aut%C3%B3k" TargetMode="External"/><Relationship Id="rId4" Type="http://schemas.openxmlformats.org/officeDocument/2006/relationships/hyperlink" Target="https://techforum.hvg.hu/2021/12/mesterseges-agyak-a-gepben-mire-jok-a-neuralis-halozatok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Nyomtatott áramkör közelről">
            <a:extLst>
              <a:ext uri="{FF2B5EF4-FFF2-40B4-BE49-F238E27FC236}">
                <a16:creationId xmlns:a16="http://schemas.microsoft.com/office/drawing/2014/main" id="{0DBFD476-F280-385E-C6C3-86BDA5CF81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0397" r="-2" b="520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hu-HU">
                <a:solidFill>
                  <a:srgbClr val="FFFFFF"/>
                </a:solidFill>
                <a:cs typeface="Calibri Light"/>
              </a:rPr>
              <a:t>Mesterséges Inteligencia (AI)</a:t>
            </a:r>
            <a:endParaRPr lang="hu-HU">
              <a:solidFill>
                <a:srgbClr val="FFFFFF"/>
              </a:solidFill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>
                <a:solidFill>
                  <a:srgbClr val="FFFFFF"/>
                </a:solidFill>
                <a:cs typeface="Calibri"/>
              </a:rPr>
              <a:t>Készítette: Szekeres Rafael Alex, Péter Dávid, Varga Szilárd</a:t>
            </a:r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8D64A97-20AC-5C17-7257-F12FD9F2E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74819"/>
            <a:ext cx="4826795" cy="28583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>
                <a:solidFill>
                  <a:schemeClr val="bg1"/>
                </a:solidFill>
              </a:rPr>
              <a:t>Mesterséges intelligencia mint program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C9FA57-37C6-228F-6E0C-77D319B2F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24" y="4414180"/>
            <a:ext cx="4830283" cy="15945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cs typeface="Calibri"/>
              </a:rPr>
              <a:t>G</a:t>
            </a:r>
          </a:p>
        </p:txBody>
      </p:sp>
      <p:pic>
        <p:nvPicPr>
          <p:cNvPr id="5" name="Kép 4" descr="Tech: Mesterséges intelligencia irányítja a közlekedést egy kínai  nagyvárosban | hvg.hu">
            <a:extLst>
              <a:ext uri="{FF2B5EF4-FFF2-40B4-BE49-F238E27FC236}">
                <a16:creationId xmlns:a16="http://schemas.microsoft.com/office/drawing/2014/main" id="{7A9AF6B2-1FB2-7686-13EF-FB280F02AC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75" r="42653" b="1"/>
          <a:stretch/>
        </p:blipFill>
        <p:spPr>
          <a:xfrm>
            <a:off x="6096000" y="841375"/>
            <a:ext cx="5260975" cy="4707593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86A5CBB-E03B-4019-8BCD-78975D39E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4138312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4993204-9792-4E61-A83C-73D4379E2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4138312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4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AD41DB-DF9F-49BC-85AE-6AB1840A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6BDF405-26CB-9018-C319-59F718758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9978"/>
            <a:ext cx="4391024" cy="1173700"/>
          </a:xfrm>
        </p:spPr>
        <p:txBody>
          <a:bodyPr anchor="t">
            <a:normAutofit/>
          </a:bodyPr>
          <a:lstStyle/>
          <a:p>
            <a:r>
              <a:rPr lang="hu-HU" sz="3100">
                <a:solidFill>
                  <a:schemeClr val="bg1"/>
                </a:solidFill>
                <a:ea typeface="+mj-lt"/>
                <a:cs typeface="+mj-lt"/>
              </a:rPr>
              <a:t>Mesterséges intelligencia típusai (Al típusok)</a:t>
            </a:r>
            <a:endParaRPr lang="hu-HU" sz="3100">
              <a:solidFill>
                <a:schemeClr val="bg1"/>
              </a:solidFill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BC46297-3D52-F0FA-9582-D297697773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35"/>
          <a:stretch/>
        </p:blipFill>
        <p:spPr>
          <a:xfrm>
            <a:off x="20" y="-1"/>
            <a:ext cx="12191980" cy="3984912"/>
          </a:xfrm>
          <a:custGeom>
            <a:avLst/>
            <a:gdLst/>
            <a:ahLst/>
            <a:cxnLst/>
            <a:rect l="l" t="t" r="r" b="b"/>
            <a:pathLst>
              <a:path w="12192000" h="3984912">
                <a:moveTo>
                  <a:pt x="0" y="0"/>
                </a:moveTo>
                <a:lnTo>
                  <a:pt x="12192000" y="0"/>
                </a:lnTo>
                <a:lnTo>
                  <a:pt x="12192000" y="566059"/>
                </a:lnTo>
                <a:lnTo>
                  <a:pt x="12192000" y="794037"/>
                </a:lnTo>
                <a:lnTo>
                  <a:pt x="12192000" y="2336800"/>
                </a:lnTo>
                <a:lnTo>
                  <a:pt x="12192000" y="2631227"/>
                </a:lnTo>
                <a:lnTo>
                  <a:pt x="12192000" y="3908712"/>
                </a:lnTo>
                <a:lnTo>
                  <a:pt x="9439275" y="3984912"/>
                </a:lnTo>
                <a:lnTo>
                  <a:pt x="5572127" y="3737262"/>
                </a:lnTo>
                <a:lnTo>
                  <a:pt x="0" y="3908712"/>
                </a:lnTo>
                <a:lnTo>
                  <a:pt x="0" y="2631227"/>
                </a:lnTo>
                <a:lnTo>
                  <a:pt x="0" y="2336800"/>
                </a:lnTo>
                <a:lnTo>
                  <a:pt x="0" y="794037"/>
                </a:lnTo>
                <a:lnTo>
                  <a:pt x="0" y="566059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4AE1828-51FD-4AD7-BCF6-9AF5C696C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542C7CD-02BE-4ADE-8D2F-DFB759D71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40A04EE-8E37-4C28-B09B-A9593A4AA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DA17F7D-9DCF-CCC6-4866-BA1AD84BF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4201" y="4669978"/>
            <a:ext cx="5692774" cy="11737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sz="2000">
                <a:solidFill>
                  <a:schemeClr val="bg1">
                    <a:alpha val="80000"/>
                  </a:schemeClr>
                </a:solidFill>
                <a:cs typeface="Calibri"/>
              </a:rPr>
              <a:t>Szűk mesterséges intelligencia</a:t>
            </a:r>
          </a:p>
          <a:p>
            <a:r>
              <a:rPr lang="hu-HU" sz="2000">
                <a:solidFill>
                  <a:schemeClr val="bg1">
                    <a:alpha val="80000"/>
                  </a:schemeClr>
                </a:solidFill>
                <a:ea typeface="Calibri"/>
                <a:cs typeface="Calibri"/>
              </a:rPr>
              <a:t>Általános mesterséges intelligencia</a:t>
            </a:r>
          </a:p>
          <a:p>
            <a:r>
              <a:rPr lang="hu-HU" sz="2000">
                <a:solidFill>
                  <a:schemeClr val="bg1">
                    <a:alpha val="80000"/>
                  </a:schemeClr>
                </a:solidFill>
                <a:ea typeface="Calibri"/>
                <a:cs typeface="Calibri"/>
              </a:rPr>
              <a:t>Szuper mesterséges intelligencia</a:t>
            </a:r>
          </a:p>
          <a:p>
            <a:endParaRPr lang="hu-HU" sz="2000">
              <a:solidFill>
                <a:schemeClr val="bg1">
                  <a:alpha val="80000"/>
                </a:schemeClr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897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1286A30-67E1-1448-32E9-04BCCB9B7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hu-HU" sz="2700">
                <a:solidFill>
                  <a:schemeClr val="bg1"/>
                </a:solidFill>
                <a:ea typeface="+mj-lt"/>
                <a:cs typeface="+mj-lt"/>
              </a:rPr>
              <a:t>Hol használják (szakmák, hol fogják</a:t>
            </a:r>
            <a:endParaRPr lang="hu-HU" sz="2700">
              <a:solidFill>
                <a:schemeClr val="bg1"/>
              </a:solidFill>
            </a:endParaRPr>
          </a:p>
          <a:p>
            <a:r>
              <a:rPr lang="hu-HU" sz="2700">
                <a:solidFill>
                  <a:schemeClr val="bg1"/>
                </a:solidFill>
                <a:ea typeface="+mj-lt"/>
                <a:cs typeface="+mj-lt"/>
              </a:rPr>
              <a:t>használni)</a:t>
            </a:r>
            <a:endParaRPr lang="hu-HU" sz="2700">
              <a:solidFill>
                <a:schemeClr val="bg1"/>
              </a:solidFill>
            </a:endParaRPr>
          </a:p>
          <a:p>
            <a:endParaRPr lang="hu-HU" sz="2700">
              <a:solidFill>
                <a:schemeClr val="bg1"/>
              </a:solidFill>
              <a:cs typeface="Calibri Ligh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5C627D2-0285-7499-F573-29AB611B7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sz="2000">
                <a:solidFill>
                  <a:schemeClr val="bg1"/>
                </a:solidFill>
                <a:cs typeface="Calibri"/>
              </a:rPr>
              <a:t>Autógyártók pl Tesla: önvezetés, biztonság</a:t>
            </a:r>
          </a:p>
          <a:p>
            <a:r>
              <a:rPr lang="hu-HU" sz="2000">
                <a:solidFill>
                  <a:schemeClr val="bg1"/>
                </a:solidFill>
                <a:cs typeface="Calibri"/>
              </a:rPr>
              <a:t>Egészségügy</a:t>
            </a:r>
          </a:p>
          <a:p>
            <a:r>
              <a:rPr lang="hu-HU" sz="2000">
                <a:solidFill>
                  <a:schemeClr val="bg1"/>
                </a:solidFill>
                <a:latin typeface="Calibri"/>
                <a:cs typeface="Calibri"/>
              </a:rPr>
              <a:t>Online vásárlás és hirdetések</a:t>
            </a:r>
          </a:p>
          <a:p>
            <a:r>
              <a:rPr lang="hu-HU" sz="2000">
                <a:solidFill>
                  <a:schemeClr val="bg1"/>
                </a:solidFill>
                <a:latin typeface="Calibri"/>
                <a:cs typeface="Calibri"/>
              </a:rPr>
              <a:t>Digitális személyi asszisztensek</a:t>
            </a:r>
          </a:p>
          <a:p>
            <a:r>
              <a:rPr lang="hu-HU" sz="2000">
                <a:solidFill>
                  <a:schemeClr val="bg1"/>
                </a:solidFill>
                <a:latin typeface="Calibri"/>
                <a:cs typeface="Calibri"/>
              </a:rPr>
              <a:t>Kiberbiztonság</a:t>
            </a:r>
          </a:p>
          <a:p>
            <a:r>
              <a:rPr lang="hu-HU" sz="2000">
                <a:solidFill>
                  <a:schemeClr val="bg1"/>
                </a:solidFill>
                <a:latin typeface="Calibri"/>
                <a:cs typeface="Calibri"/>
              </a:rPr>
              <a:t>Gyártók termelésének hatékonysága</a:t>
            </a:r>
          </a:p>
          <a:p>
            <a:endParaRPr lang="hu-HU" sz="2000">
              <a:solidFill>
                <a:schemeClr val="bg1"/>
              </a:solidFill>
              <a:latin typeface="Calibri"/>
              <a:cs typeface="Calibri"/>
            </a:endParaRPr>
          </a:p>
          <a:p>
            <a:endParaRPr lang="hu-HU" sz="2000">
              <a:solidFill>
                <a:schemeClr val="bg1"/>
              </a:solidFill>
              <a:latin typeface="Calibri"/>
              <a:cs typeface="Calibri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Kép 3" descr="A számítógépek menthetik meg az emberiséget a betegségektől? Mutatjuk a  legújabb eredményeket! - Portfolio.hu">
            <a:extLst>
              <a:ext uri="{FF2B5EF4-FFF2-40B4-BE49-F238E27FC236}">
                <a16:creationId xmlns:a16="http://schemas.microsoft.com/office/drawing/2014/main" id="{9D731A13-39E7-4AF2-AB5C-5445BA370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453" y="1835284"/>
            <a:ext cx="5666547" cy="318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1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065E750-C8B6-341E-D7AB-E1E8B8E31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16" y="499397"/>
            <a:ext cx="5929422" cy="1640180"/>
          </a:xfrm>
        </p:spPr>
        <p:txBody>
          <a:bodyPr anchor="b">
            <a:normAutofit/>
          </a:bodyPr>
          <a:lstStyle/>
          <a:p>
            <a:r>
              <a:rPr lang="hu-HU" sz="4000">
                <a:ea typeface="+mj-lt"/>
                <a:cs typeface="+mj-lt"/>
              </a:rPr>
              <a:t>Jelenleg hol tart az Al</a:t>
            </a:r>
            <a:endParaRPr lang="hu-HU" sz="400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D517CF7-E64D-7CF3-268A-ADF530F0D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717" y="2423821"/>
            <a:ext cx="5929422" cy="35197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sz="2000">
                <a:cs typeface="Calibri"/>
              </a:rPr>
              <a:t>ChatGPT, Kép, hang és videókészítés</a:t>
            </a:r>
          </a:p>
          <a:p>
            <a:r>
              <a:rPr lang="hu-HU" sz="2000">
                <a:cs typeface="Calibri"/>
              </a:rPr>
              <a:t>Egyre inkább része az életünknek</a:t>
            </a:r>
          </a:p>
          <a:p>
            <a:r>
              <a:rPr lang="hu-HU" sz="2000">
                <a:cs typeface="Calibri"/>
              </a:rPr>
              <a:t>Gépi és mély tanulás fejlődik</a:t>
            </a:r>
          </a:p>
          <a:p>
            <a:r>
              <a:rPr lang="hu-HU" sz="2000">
                <a:cs typeface="Calibri"/>
              </a:rPr>
              <a:t>Egészségügyi diagnosztika</a:t>
            </a:r>
          </a:p>
          <a:p>
            <a:r>
              <a:rPr lang="hu-HU" sz="2000">
                <a:cs typeface="Calibri"/>
              </a:rPr>
              <a:t>Önvezető járművek(autó, robot)</a:t>
            </a:r>
          </a:p>
          <a:p>
            <a:r>
              <a:rPr lang="hu-HU" sz="2000">
                <a:cs typeface="Calibri"/>
              </a:rPr>
              <a:t>Keresőmotorok, tartalomszűrés</a:t>
            </a:r>
          </a:p>
          <a:p>
            <a:endParaRPr lang="hu-HU" sz="2000">
              <a:cs typeface="Calibri"/>
            </a:endParaRPr>
          </a:p>
          <a:p>
            <a:endParaRPr lang="hu-HU" sz="2000">
              <a:cs typeface="Calibri"/>
            </a:endParaRPr>
          </a:p>
          <a:p>
            <a:endParaRPr lang="hu-HU" sz="2000">
              <a:cs typeface="Calibri"/>
            </a:endParaRPr>
          </a:p>
        </p:txBody>
      </p:sp>
      <p:pic>
        <p:nvPicPr>
          <p:cNvPr id="4" name="Kép 3" descr="Elon Musk says Tesla is now working on 'final piece of the FSD AI puzzle' |  Electrek">
            <a:extLst>
              <a:ext uri="{FF2B5EF4-FFF2-40B4-BE49-F238E27FC236}">
                <a16:creationId xmlns:a16="http://schemas.microsoft.com/office/drawing/2014/main" id="{C7002733-6A69-D545-7336-E649BAC79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374" y="2425536"/>
            <a:ext cx="4800345" cy="257508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5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3" descr="Három ábrán az AI jelene és jövője - Adatvédelem &amp; Informatikai biztonság">
            <a:extLst>
              <a:ext uri="{FF2B5EF4-FFF2-40B4-BE49-F238E27FC236}">
                <a16:creationId xmlns:a16="http://schemas.microsoft.com/office/drawing/2014/main" id="{441F91D6-B0D1-0DB9-3B9F-23A9859D6F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60" r="6780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C9FE3BF-5D5E-FD78-CF87-1C8635933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hu-HU" sz="2800">
                <a:solidFill>
                  <a:schemeClr val="bg1"/>
                </a:solidFill>
                <a:ea typeface="+mj-lt"/>
                <a:cs typeface="+mj-lt"/>
              </a:rPr>
              <a:t>Mit tartogat a jövő?</a:t>
            </a:r>
            <a:endParaRPr lang="hu-HU" sz="280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7EA2BE-8D7D-B4E1-EDBC-9FE80444E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1700">
                <a:solidFill>
                  <a:schemeClr val="bg1"/>
                </a:solidFill>
                <a:cs typeface="Calibri"/>
              </a:rPr>
              <a:t>Járművek fejlesztése</a:t>
            </a:r>
          </a:p>
          <a:p>
            <a:r>
              <a:rPr lang="hu-HU" sz="1700">
                <a:solidFill>
                  <a:schemeClr val="bg1"/>
                </a:solidFill>
                <a:cs typeface="Calibri"/>
              </a:rPr>
              <a:t>Egészségügy fejlődése</a:t>
            </a:r>
          </a:p>
          <a:p>
            <a:r>
              <a:rPr lang="hu-HU" sz="1700">
                <a:solidFill>
                  <a:schemeClr val="bg1"/>
                </a:solidFill>
                <a:cs typeface="Calibri"/>
              </a:rPr>
              <a:t>Oktatási technológiák</a:t>
            </a:r>
          </a:p>
          <a:p>
            <a:r>
              <a:rPr lang="hu-HU" sz="1700">
                <a:solidFill>
                  <a:schemeClr val="bg1"/>
                </a:solidFill>
                <a:cs typeface="Calibri"/>
              </a:rPr>
              <a:t>Kutatások segítése</a:t>
            </a:r>
          </a:p>
          <a:p>
            <a:r>
              <a:rPr lang="hu-HU" sz="1700">
                <a:solidFill>
                  <a:schemeClr val="bg1"/>
                </a:solidFill>
                <a:cs typeface="Calibri"/>
              </a:rPr>
              <a:t>Önmagát fejleszti</a:t>
            </a:r>
          </a:p>
          <a:p>
            <a:r>
              <a:rPr lang="hu-HU" sz="1700">
                <a:solidFill>
                  <a:schemeClr val="bg1"/>
                </a:solidFill>
                <a:cs typeface="Calibri"/>
              </a:rPr>
              <a:t>Veszélyt tartogathat</a:t>
            </a:r>
          </a:p>
          <a:p>
            <a:endParaRPr lang="hu-HU" sz="17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441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E59FC4-CEE8-F723-224B-41232A3D3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cs typeface="Calibri Light"/>
              </a:rPr>
              <a:t>Források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0800A0F-9CF4-0075-FE30-438DB87BD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sz="1400" u="sng" dirty="0">
                <a:cs typeface="Calibri"/>
                <a:hlinkClick r:id="rId2"/>
              </a:rPr>
              <a:t>https://www.portfolio.hu/short/20230123/veszelyt-jelent-rank-a-mesterseges-intelligencia-es-ezt-o-is-tudja-592304</a:t>
            </a:r>
            <a:endParaRPr lang="hu-HU" sz="1400">
              <a:solidFill>
                <a:srgbClr val="1A2521"/>
              </a:solidFill>
              <a:cs typeface="Calibri"/>
            </a:endParaRPr>
          </a:p>
          <a:p>
            <a:r>
              <a:rPr lang="hu-HU" sz="1400" u="sng" dirty="0">
                <a:cs typeface="Calibri"/>
                <a:hlinkClick r:id="rId3"/>
              </a:rPr>
              <a:t>https://www.europarl.europa.eu/news/hu/headlines/society/20200827STO85804/mi-az-a-mesterseges-intelligencia-es-mire-hasznaljak</a:t>
            </a:r>
            <a:endParaRPr lang="hu-HU" sz="1400">
              <a:solidFill>
                <a:srgbClr val="1A2521"/>
              </a:solidFill>
              <a:cs typeface="Calibri"/>
            </a:endParaRPr>
          </a:p>
          <a:p>
            <a:r>
              <a:rPr lang="hu-HU" sz="1400" u="sng" dirty="0">
                <a:cs typeface="Calibri"/>
                <a:hlinkClick r:id="rId4"/>
              </a:rPr>
              <a:t>https://techforum.hvg.hu/2021/12/mesterseges-agyak-a-gepben-mire-jok-a-neuralis-halozatok/</a:t>
            </a:r>
            <a:endParaRPr lang="hu-HU" sz="1400">
              <a:cs typeface="Calibri"/>
            </a:endParaRPr>
          </a:p>
          <a:p>
            <a:r>
              <a:rPr lang="hu-HU" sz="1400" u="sng" dirty="0">
                <a:cs typeface="Calibri"/>
                <a:hlinkClick r:id="rId5"/>
              </a:rPr>
              <a:t>https://azure.microsoft.com/hu-hu/resources/cloud-computing-dictionary/what-is-artificial-intelligence#%C3%B6nvezet%C5%91-aut%C3%B3k</a:t>
            </a:r>
            <a:endParaRPr lang="hu-HU" sz="1400">
              <a:cs typeface="Calibri"/>
            </a:endParaRPr>
          </a:p>
          <a:p>
            <a:r>
              <a:rPr lang="hu-HU" sz="1400" u="sng" dirty="0">
                <a:cs typeface="Calibri"/>
                <a:hlinkClick r:id="rId6"/>
              </a:rPr>
              <a:t>https://hu.wikipedia.org/wiki/Szoftver%C3%A1gens</a:t>
            </a:r>
            <a:endParaRPr lang="hu-HU" sz="1400">
              <a:cs typeface="Calibri"/>
            </a:endParaRPr>
          </a:p>
          <a:p>
            <a:r>
              <a:rPr lang="hu-HU" sz="1400" u="sng" dirty="0">
                <a:cs typeface="Calibri"/>
                <a:hlinkClick r:id="rId7"/>
              </a:rPr>
              <a:t>https://azure.microsoft.com/hu-hu/resources/cloud-computing-dictionary/what-is-machine-learning-platform</a:t>
            </a:r>
            <a:endParaRPr lang="hu-HU" sz="1400">
              <a:cs typeface="Calibri"/>
            </a:endParaRPr>
          </a:p>
          <a:p>
            <a:endParaRPr lang="hu-H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4656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3BB05D-7A24-F8B3-05E2-2FC0F77E1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2942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hu-HU" dirty="0">
                <a:cs typeface="Calibri Light"/>
              </a:rPr>
              <a:t>    K Ö S Z Ö N J Ü K    </a:t>
            </a:r>
            <a:br>
              <a:rPr lang="hu-HU" dirty="0">
                <a:cs typeface="Calibri Light"/>
              </a:rPr>
            </a:br>
            <a:r>
              <a:rPr lang="hu-HU" dirty="0">
                <a:cs typeface="Calibri Light"/>
              </a:rPr>
              <a:t>    A    </a:t>
            </a:r>
            <a:br>
              <a:rPr lang="hu-HU" dirty="0">
                <a:cs typeface="Calibri Light"/>
              </a:rPr>
            </a:br>
            <a:r>
              <a:rPr lang="hu-HU" dirty="0">
                <a:cs typeface="Calibri Light"/>
              </a:rPr>
              <a:t>F I G Y E L M E 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50413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egyi úton lefelé száguldó autó alkonyatkor">
            <a:extLst>
              <a:ext uri="{FF2B5EF4-FFF2-40B4-BE49-F238E27FC236}">
                <a16:creationId xmlns:a16="http://schemas.microsoft.com/office/drawing/2014/main" id="{63F6B9E3-58F0-6EF9-6DF8-D305CCD323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65" r="36680" b="3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ED98D5B-5BF9-B87C-8132-9E2095A2A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hu-HU" sz="4000">
                <a:ea typeface="Calibri Light"/>
                <a:cs typeface="Calibri Light"/>
              </a:rPr>
              <a:t>Fogalma</a:t>
            </a:r>
            <a:endParaRPr lang="hu-HU" sz="400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3FC58E6-EDF5-BD4C-9924-BE622A50A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z="1700"/>
              <a:t>A mesterséges intelligencia (MI) a gépek emberhez hasonló képességeit jelenti</a:t>
            </a:r>
          </a:p>
          <a:p>
            <a:r>
              <a:rPr lang="hu-HU" sz="1700"/>
              <a:t>A technika számára lett kitalálva.</a:t>
            </a:r>
          </a:p>
          <a:p>
            <a:r>
              <a:rPr lang="hu-HU" sz="1700"/>
              <a:t>Érzékeli környezetét</a:t>
            </a:r>
          </a:p>
          <a:p>
            <a:r>
              <a:rPr lang="hu-HU" sz="1700"/>
              <a:t>Problémákat old meg, a konkrét cél elérése iránt</a:t>
            </a:r>
          </a:p>
          <a:p>
            <a:r>
              <a:rPr lang="hu-HU" sz="1700"/>
              <a:t> A számítógép nemcsak adatokat fogad hanem fel is dolgozza azokat és reagál rájuk.</a:t>
            </a:r>
            <a:endParaRPr lang="hu-HU" sz="1700">
              <a:ea typeface="Calibri"/>
              <a:cs typeface="Calibri"/>
            </a:endParaRPr>
          </a:p>
          <a:p>
            <a:r>
              <a:rPr lang="hu-HU" sz="1700"/>
              <a:t>Ezek a rendszerek képesek viselkedésük bizonyos fokú módosítására is, a korábbi lépéseik hatásainak elemzésével és önálló munkával.</a:t>
            </a:r>
            <a:br>
              <a:rPr lang="hu-HU" sz="1700"/>
            </a:br>
            <a:endParaRPr lang="hu-HU" sz="1700"/>
          </a:p>
          <a:p>
            <a:endParaRPr lang="hu-HU" sz="17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998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3" descr="John McCarthy: Computer scientist known as the father of AI | The  Independent | The Independent">
            <a:extLst>
              <a:ext uri="{FF2B5EF4-FFF2-40B4-BE49-F238E27FC236}">
                <a16:creationId xmlns:a16="http://schemas.microsoft.com/office/drawing/2014/main" id="{EDB08FD5-098A-F64E-A43D-A796809E24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3808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272A70E-3A38-7151-4707-F5BF0EEB1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hu-HU" sz="2800">
                <a:solidFill>
                  <a:schemeClr val="bg1"/>
                </a:solidFill>
                <a:ea typeface="Calibri Light"/>
                <a:cs typeface="Calibri Light"/>
              </a:rPr>
              <a:t>Történet</a:t>
            </a:r>
            <a:endParaRPr lang="hu-HU" sz="280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0D3DAFA-041B-87E4-C474-57AFE2D84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1700" dirty="0">
                <a:solidFill>
                  <a:schemeClr val="bg1"/>
                </a:solidFill>
                <a:ea typeface="Calibri"/>
                <a:cs typeface="Calibri"/>
              </a:rPr>
              <a:t>John McCarthy (28)</a:t>
            </a:r>
            <a:endParaRPr lang="hu-HU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r>
              <a:rPr lang="hu-HU" sz="1700" dirty="0">
                <a:solidFill>
                  <a:schemeClr val="bg1"/>
                </a:solidFill>
                <a:ea typeface="Calibri"/>
                <a:cs typeface="Calibri"/>
              </a:rPr>
              <a:t>1955</a:t>
            </a:r>
          </a:p>
          <a:p>
            <a:r>
              <a:rPr lang="hu-HU" sz="1700" dirty="0" err="1">
                <a:solidFill>
                  <a:schemeClr val="bg1"/>
                </a:solidFill>
                <a:ea typeface="Calibri"/>
                <a:cs typeface="Calibri"/>
              </a:rPr>
              <a:t>Darmonth</a:t>
            </a:r>
            <a:r>
              <a:rPr lang="hu-HU" sz="1700" dirty="0">
                <a:solidFill>
                  <a:schemeClr val="bg1"/>
                </a:solidFill>
                <a:ea typeface="Calibri"/>
                <a:cs typeface="Calibri"/>
              </a:rPr>
              <a:t> College</a:t>
            </a:r>
          </a:p>
          <a:p>
            <a:r>
              <a:rPr lang="hu-HU" sz="1700" dirty="0">
                <a:solidFill>
                  <a:schemeClr val="bg1"/>
                </a:solidFill>
                <a:ea typeface="Calibri"/>
                <a:cs typeface="Calibri"/>
              </a:rPr>
              <a:t>"</a:t>
            </a:r>
            <a:r>
              <a:rPr lang="hu-HU" sz="1700" dirty="0" err="1">
                <a:solidFill>
                  <a:schemeClr val="bg1"/>
                </a:solidFill>
                <a:ea typeface="Calibri"/>
                <a:cs typeface="Calibri"/>
              </a:rPr>
              <a:t>Father</a:t>
            </a:r>
            <a:r>
              <a:rPr lang="hu-HU" sz="1700" dirty="0">
                <a:solidFill>
                  <a:schemeClr val="bg1"/>
                </a:solidFill>
                <a:ea typeface="Calibri"/>
                <a:cs typeface="Calibri"/>
              </a:rPr>
              <a:t> of AI"</a:t>
            </a:r>
          </a:p>
          <a:p>
            <a:r>
              <a:rPr lang="hu-HU" sz="1700" dirty="0">
                <a:solidFill>
                  <a:schemeClr val="bg1"/>
                </a:solidFill>
                <a:ea typeface="Calibri"/>
                <a:cs typeface="Calibri"/>
              </a:rPr>
              <a:t>1958 LISP</a:t>
            </a:r>
          </a:p>
          <a:p>
            <a:r>
              <a:rPr lang="hu-HU" sz="1700" dirty="0">
                <a:solidFill>
                  <a:schemeClr val="bg1"/>
                </a:solidFill>
                <a:ea typeface="Calibri"/>
                <a:cs typeface="Calibri"/>
              </a:rPr>
              <a:t>Robot programozás</a:t>
            </a:r>
          </a:p>
          <a:p>
            <a:endParaRPr lang="hu-HU" sz="170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567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CAC03B8-E4A7-44B2-12F7-C65533739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hu-HU">
                <a:solidFill>
                  <a:schemeClr val="bg1"/>
                </a:solidFill>
                <a:cs typeface="Calibri Light"/>
              </a:rPr>
              <a:t>Története</a:t>
            </a:r>
            <a:endParaRPr lang="hu-HU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pic>
        <p:nvPicPr>
          <p:cNvPr id="5" name="Kép 4" descr="a mesterséges intelligencia hatásai - K&amp;H bank és biztosítás">
            <a:extLst>
              <a:ext uri="{FF2B5EF4-FFF2-40B4-BE49-F238E27FC236}">
                <a16:creationId xmlns:a16="http://schemas.microsoft.com/office/drawing/2014/main" id="{952C0AFB-CFE6-5879-D198-29EADCBB7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849" r="7549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6C78B42B-0980-C969-8F60-7CB6E48D8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endParaRPr lang="hu-HU" sz="2000">
              <a:solidFill>
                <a:schemeClr val="bg1"/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hu-HU" sz="2000">
                <a:solidFill>
                  <a:schemeClr val="bg1"/>
                </a:solidFill>
                <a:ea typeface="Calibri"/>
                <a:cs typeface="Calibri"/>
              </a:rPr>
              <a:t>1. 1997: Deep </a:t>
            </a:r>
            <a:r>
              <a:rPr lang="hu-HU" sz="2000" err="1">
                <a:solidFill>
                  <a:schemeClr val="bg1"/>
                </a:solidFill>
                <a:ea typeface="Calibri"/>
                <a:cs typeface="Calibri"/>
              </a:rPr>
              <a:t>Blue</a:t>
            </a:r>
            <a:r>
              <a:rPr lang="hu-HU" sz="200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hu-HU" sz="2000" err="1">
                <a:solidFill>
                  <a:schemeClr val="bg1"/>
                </a:solidFill>
                <a:ea typeface="Calibri"/>
                <a:cs typeface="Calibri"/>
              </a:rPr>
              <a:t>vs</a:t>
            </a:r>
            <a:r>
              <a:rPr lang="hu-HU" sz="2000">
                <a:solidFill>
                  <a:schemeClr val="bg1"/>
                </a:solidFill>
                <a:ea typeface="Calibri"/>
                <a:cs typeface="Calibri"/>
              </a:rPr>
              <a:t>. </a:t>
            </a:r>
            <a:r>
              <a:rPr lang="hu-HU" sz="2000" err="1">
                <a:solidFill>
                  <a:schemeClr val="bg1"/>
                </a:solidFill>
                <a:ea typeface="Calibri"/>
                <a:cs typeface="Calibri"/>
              </a:rPr>
              <a:t>Kaszparov</a:t>
            </a:r>
            <a:r>
              <a:rPr lang="hu-HU" sz="2000">
                <a:solidFill>
                  <a:schemeClr val="bg1"/>
                </a:solidFill>
                <a:ea typeface="Calibri"/>
                <a:cs typeface="Calibri"/>
              </a:rPr>
              <a:t> – Az IBM számítógépe legyőzte a világ sakkbajnokát.</a:t>
            </a:r>
          </a:p>
          <a:p>
            <a:pPr marL="0" indent="0">
              <a:buNone/>
            </a:pPr>
            <a:r>
              <a:rPr lang="hu-HU" sz="2000">
                <a:solidFill>
                  <a:schemeClr val="bg1"/>
                </a:solidFill>
                <a:ea typeface="Calibri"/>
                <a:cs typeface="Calibri"/>
              </a:rPr>
              <a:t>
2. 2011: Watson a </a:t>
            </a:r>
            <a:r>
              <a:rPr lang="hu-HU" sz="2000" err="1">
                <a:solidFill>
                  <a:schemeClr val="bg1"/>
                </a:solidFill>
                <a:ea typeface="Calibri"/>
                <a:cs typeface="Calibri"/>
              </a:rPr>
              <a:t>Jeopardy</a:t>
            </a:r>
            <a:r>
              <a:rPr lang="hu-HU" sz="2000">
                <a:solidFill>
                  <a:schemeClr val="bg1"/>
                </a:solidFill>
                <a:ea typeface="Calibri"/>
                <a:cs typeface="Calibri"/>
              </a:rPr>
              <a:t>!-n – Az IBM Watson mesterséges intelligenciája győzedelmeskedett a televíziós kvízjátékban.</a:t>
            </a:r>
            <a:endParaRPr lang="hu-HU">
              <a:solidFill>
                <a:schemeClr val="bg1"/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hu-HU" sz="2000">
                <a:solidFill>
                  <a:schemeClr val="bg1"/>
                </a:solidFill>
                <a:ea typeface="Calibri"/>
                <a:cs typeface="Calibri"/>
              </a:rPr>
              <a:t>
3. 2016: </a:t>
            </a:r>
            <a:r>
              <a:rPr lang="hu-HU" sz="2000" err="1">
                <a:solidFill>
                  <a:schemeClr val="bg1"/>
                </a:solidFill>
                <a:ea typeface="Calibri"/>
                <a:cs typeface="Calibri"/>
              </a:rPr>
              <a:t>AlphaGo</a:t>
            </a:r>
            <a:r>
              <a:rPr lang="hu-HU" sz="2000">
                <a:solidFill>
                  <a:schemeClr val="bg1"/>
                </a:solidFill>
                <a:ea typeface="Calibri"/>
                <a:cs typeface="Calibri"/>
              </a:rPr>
              <a:t> – A Google </a:t>
            </a:r>
            <a:r>
              <a:rPr lang="hu-HU" sz="2000" err="1">
                <a:solidFill>
                  <a:schemeClr val="bg1"/>
                </a:solidFill>
                <a:ea typeface="Calibri"/>
                <a:cs typeface="Calibri"/>
              </a:rPr>
              <a:t>DeepMind</a:t>
            </a:r>
            <a:r>
              <a:rPr lang="hu-HU" sz="2000">
                <a:solidFill>
                  <a:schemeClr val="bg1"/>
                </a:solidFill>
                <a:ea typeface="Calibri"/>
                <a:cs typeface="Calibri"/>
              </a:rPr>
              <a:t> AI rendszere megverte a világ legjobb Go-játékosát.</a:t>
            </a:r>
            <a:endParaRPr lang="hu-HU">
              <a:solidFill>
                <a:schemeClr val="bg1"/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hu-HU" sz="2000">
                <a:solidFill>
                  <a:schemeClr val="bg1"/>
                </a:solidFill>
                <a:ea typeface="Calibri"/>
                <a:cs typeface="Calibri"/>
              </a:rPr>
              <a:t>
4. 2020: GPT-3.5 – Az </a:t>
            </a:r>
            <a:r>
              <a:rPr lang="hu-HU" sz="2000" err="1">
                <a:solidFill>
                  <a:schemeClr val="bg1"/>
                </a:solidFill>
                <a:ea typeface="Calibri"/>
                <a:cs typeface="Calibri"/>
              </a:rPr>
              <a:t>OpenAI</a:t>
            </a:r>
            <a:r>
              <a:rPr lang="hu-HU" sz="2000">
                <a:solidFill>
                  <a:schemeClr val="bg1"/>
                </a:solidFill>
                <a:ea typeface="Calibri"/>
                <a:cs typeface="Calibri"/>
              </a:rPr>
              <a:t> bemutatta a GPT-3.5-öt, egy óriási méretű nyelvi modellt, amely forradalmasította a természetes nyelvfeldolgozást.</a:t>
            </a:r>
            <a:endParaRPr lang="hu-HU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283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D8D2656-4AF1-4CE2-9F4F-1FD763DA7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409" y="762001"/>
            <a:ext cx="4156512" cy="1708244"/>
          </a:xfrm>
        </p:spPr>
        <p:txBody>
          <a:bodyPr anchor="ctr">
            <a:normAutofit/>
          </a:bodyPr>
          <a:lstStyle/>
          <a:p>
            <a:r>
              <a:rPr lang="hu-HU" sz="4000">
                <a:ea typeface="Calibri Light"/>
                <a:cs typeface="Calibri Light"/>
              </a:rPr>
              <a:t>Története</a:t>
            </a:r>
          </a:p>
        </p:txBody>
      </p:sp>
      <p:pic>
        <p:nvPicPr>
          <p:cNvPr id="5" name="Picture 4" descr="Rakétakilövés">
            <a:extLst>
              <a:ext uri="{FF2B5EF4-FFF2-40B4-BE49-F238E27FC236}">
                <a16:creationId xmlns:a16="http://schemas.microsoft.com/office/drawing/2014/main" id="{1AF93346-19A6-F376-8D13-3DAEDF0278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03" r="6050" b="-4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F2438D0F-EB67-4AD3-0C22-FC60725B0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409" y="2470245"/>
            <a:ext cx="4156512" cy="37698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z="1400">
                <a:latin typeface="Calibri"/>
                <a:ea typeface="+mn-lt"/>
                <a:cs typeface="+mn-lt"/>
              </a:rPr>
              <a:t>Chat alapú szolgáltatással kezdődött a szoftveres része</a:t>
            </a:r>
          </a:p>
          <a:p>
            <a:r>
              <a:rPr lang="hu-HU" sz="1400">
                <a:latin typeface="Calibri"/>
                <a:ea typeface="+mn-lt"/>
                <a:cs typeface="+mn-lt"/>
              </a:rPr>
              <a:t>A 2010 körül chatbot programozás -----)előre megadott kérdések és válaszok</a:t>
            </a:r>
          </a:p>
          <a:p>
            <a:r>
              <a:rPr lang="hu-HU" sz="1400">
                <a:latin typeface="Calibri"/>
                <a:ea typeface="+mn-lt"/>
                <a:cs typeface="+mn-lt"/>
              </a:rPr>
              <a:t> Webshop, szolgáltatás vagy bolt esetében a nyitva tartással kapcsolatos információ.</a:t>
            </a:r>
            <a:endParaRPr lang="hu-HU" sz="1400">
              <a:latin typeface="Calibri"/>
              <a:ea typeface="Calibri"/>
              <a:cs typeface="Calibri"/>
            </a:endParaRPr>
          </a:p>
          <a:p>
            <a:r>
              <a:rPr lang="hu-HU" sz="1400">
                <a:latin typeface="Calibri"/>
                <a:ea typeface="+mn-lt"/>
                <a:cs typeface="+mn-lt"/>
              </a:rPr>
              <a:t> Algoritmusok kezd létrehozni ami a  felhasználó számára érdekes lehet</a:t>
            </a:r>
            <a:r>
              <a:rPr lang="hu-HU" sz="1400" b="1">
                <a:latin typeface="Calibri"/>
                <a:ea typeface="+mn-lt"/>
                <a:cs typeface="+mn-lt"/>
              </a:rPr>
              <a:t> </a:t>
            </a:r>
          </a:p>
          <a:p>
            <a:r>
              <a:rPr lang="hu-HU" sz="1400">
                <a:ea typeface="Calibri"/>
                <a:cs typeface="Calibri"/>
              </a:rPr>
              <a:t>A chatbotokat felváltja a </a:t>
            </a:r>
            <a:r>
              <a:rPr lang="hu-HU" sz="1400" err="1">
                <a:ea typeface="Calibri"/>
                <a:cs typeface="Calibri"/>
              </a:rPr>
              <a:t>ChatGPT</a:t>
            </a:r>
            <a:r>
              <a:rPr lang="hu-HU" sz="1400">
                <a:ea typeface="Calibri"/>
                <a:cs typeface="Calibri"/>
              </a:rPr>
              <a:t> megjelenése (2022 november)</a:t>
            </a:r>
          </a:p>
          <a:p>
            <a:r>
              <a:rPr lang="hu-HU" sz="1400" err="1">
                <a:ea typeface="Calibri"/>
                <a:cs typeface="Calibri"/>
              </a:rPr>
              <a:t>OpenAI</a:t>
            </a:r>
            <a:r>
              <a:rPr lang="hu-HU" sz="1400">
                <a:ea typeface="Calibri"/>
                <a:cs typeface="Calibri"/>
              </a:rPr>
              <a:t>-ban irt</a:t>
            </a:r>
            <a:endParaRPr lang="en-US" sz="1400">
              <a:ea typeface="Calibri"/>
              <a:cs typeface="Calibri"/>
            </a:endParaRPr>
          </a:p>
          <a:p>
            <a:r>
              <a:rPr lang="hu-HU" sz="1400">
                <a:ea typeface="Calibri"/>
                <a:cs typeface="Calibri"/>
              </a:rPr>
              <a:t>Folyamatos fejlesztés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679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2C2C3E1-A2FD-2054-9DDF-C7AFDEAF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Fajtái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528B3B7-6152-694C-7D81-19648528FDFC}"/>
              </a:ext>
            </a:extLst>
          </p:cNvPr>
          <p:cNvSpPr>
            <a:spLocks/>
          </p:cNvSpPr>
          <p:nvPr/>
        </p:nvSpPr>
        <p:spPr>
          <a:xfrm>
            <a:off x="4558991" y="4268132"/>
            <a:ext cx="2843271" cy="23876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 defTabSz="493776">
              <a:spcAft>
                <a:spcPts val="600"/>
              </a:spcAft>
            </a:pPr>
            <a:r>
              <a:rPr lang="hu-HU" sz="2400" b="1" kern="1200">
                <a:latin typeface="+mn-lt"/>
                <a:ea typeface="+mn-ea"/>
                <a:cs typeface="Calibri"/>
              </a:rPr>
              <a:t>Hardware alapú</a:t>
            </a:r>
            <a:endParaRPr lang="hu-HU" sz="2400" b="1" kern="1200">
              <a:latin typeface="+mn-lt"/>
              <a:ea typeface="Calibri"/>
              <a:cs typeface="Calibri"/>
            </a:endParaRPr>
          </a:p>
          <a:p>
            <a:pPr defTabSz="493776">
              <a:spcAft>
                <a:spcPts val="600"/>
              </a:spcAft>
            </a:pPr>
            <a:r>
              <a:rPr lang="hu-HU" sz="2400" kern="1200">
                <a:latin typeface="+mn-lt"/>
                <a:ea typeface="+mn-ea"/>
                <a:cs typeface="Calibri"/>
              </a:rPr>
              <a:t>Egy olyan robot, ami úgy gondolkodik mint egy ember</a:t>
            </a:r>
            <a:endParaRPr lang="hu-HU" sz="2400" kern="1200">
              <a:latin typeface="+mn-lt"/>
              <a:ea typeface="Calibri"/>
              <a:cs typeface="Calibri"/>
            </a:endParaRPr>
          </a:p>
          <a:p>
            <a:pPr marL="457200" indent="-457200">
              <a:spcAft>
                <a:spcPts val="600"/>
              </a:spcAft>
            </a:pPr>
            <a:endParaRPr lang="hu-HU" sz="2400">
              <a:ea typeface="Calibri"/>
              <a:cs typeface="Calibri"/>
            </a:endParaRP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F5BA668-3A22-7398-161E-4B52CD9B5068}"/>
              </a:ext>
            </a:extLst>
          </p:cNvPr>
          <p:cNvSpPr>
            <a:spLocks/>
          </p:cNvSpPr>
          <p:nvPr/>
        </p:nvSpPr>
        <p:spPr>
          <a:xfrm>
            <a:off x="8641453" y="4266956"/>
            <a:ext cx="2843271" cy="23876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 defTabSz="493776">
              <a:spcAft>
                <a:spcPts val="600"/>
              </a:spcAft>
            </a:pPr>
            <a:r>
              <a:rPr lang="hu-HU" sz="2400" b="1" kern="1200">
                <a:latin typeface="+mn-lt"/>
                <a:ea typeface="+mn-ea"/>
                <a:cs typeface="Calibri"/>
              </a:rPr>
              <a:t>Szoftver alapú</a:t>
            </a:r>
            <a:endParaRPr lang="hu-HU" sz="2400" b="1" kern="1200">
              <a:latin typeface="+mn-lt"/>
              <a:ea typeface="Calibri"/>
              <a:cs typeface="Calibri"/>
            </a:endParaRPr>
          </a:p>
          <a:p>
            <a:pPr defTabSz="493776">
              <a:spcAft>
                <a:spcPts val="600"/>
              </a:spcAft>
            </a:pPr>
            <a:r>
              <a:rPr lang="hu-HU" sz="2400" kern="1200">
                <a:latin typeface="+mn-lt"/>
                <a:ea typeface="+mn-ea"/>
                <a:cs typeface="Calibri"/>
              </a:rPr>
              <a:t>Egy olyan szoftver, ami csak az emberi feladatok elvégzésére képes</a:t>
            </a:r>
            <a:endParaRPr lang="hu-HU" sz="2400">
              <a:ea typeface="Calibri"/>
              <a:cs typeface="Calibri"/>
            </a:endParaRPr>
          </a:p>
        </p:txBody>
      </p:sp>
      <p:pic>
        <p:nvPicPr>
          <p:cNvPr id="5" name="Kép 4" descr="Mesterséges intelligencia segítségével szabadul fel az emberekben rejlő  potenciál - ITBUSINESS">
            <a:extLst>
              <a:ext uri="{FF2B5EF4-FFF2-40B4-BE49-F238E27FC236}">
                <a16:creationId xmlns:a16="http://schemas.microsoft.com/office/drawing/2014/main" id="{4A8BA2EB-5745-66F2-C4AA-0FC40D1AB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178" y="9232"/>
            <a:ext cx="5560313" cy="384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6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73444F-A8A4-3699-4E09-08FC1902B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0283" y="741391"/>
            <a:ext cx="3397017" cy="1616203"/>
          </a:xfrm>
        </p:spPr>
        <p:txBody>
          <a:bodyPr anchor="b">
            <a:normAutofit/>
          </a:bodyPr>
          <a:lstStyle/>
          <a:p>
            <a:r>
              <a:rPr lang="hu-HU" sz="3200">
                <a:ea typeface="+mj-lt"/>
                <a:cs typeface="+mj-lt"/>
              </a:rPr>
              <a:t>Ágens fogalma, típusai</a:t>
            </a:r>
            <a:endParaRPr lang="hu-HU" sz="3200"/>
          </a:p>
        </p:txBody>
      </p:sp>
      <p:pic>
        <p:nvPicPr>
          <p:cNvPr id="5" name="Kép 4" descr="ag5.jpg">
            <a:extLst>
              <a:ext uri="{FF2B5EF4-FFF2-40B4-BE49-F238E27FC236}">
                <a16:creationId xmlns:a16="http://schemas.microsoft.com/office/drawing/2014/main" id="{6B58EABB-80F7-8D95-20F2-67405BBC14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607"/>
          <a:stretch/>
        </p:blipFill>
        <p:spPr>
          <a:xfrm>
            <a:off x="884698" y="877413"/>
            <a:ext cx="6406903" cy="5043096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BE589684-54CA-64D8-C963-5F19FF75B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4697" y="5858828"/>
            <a:ext cx="6406903" cy="123363"/>
            <a:chOff x="7015162" y="5858828"/>
            <a:chExt cx="4300544" cy="12336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B56B8E8-B789-DA4D-E4BE-03FA3165B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03753" y="3770237"/>
              <a:ext cx="123362" cy="4300544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255D907-377D-0DF9-B4A4-4B44C46FB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09789" y="4876274"/>
              <a:ext cx="123362" cy="2088471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6150786-53F3-A23A-39F7-89535F05C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0284" y="2533476"/>
            <a:ext cx="3405415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2300">
                <a:cs typeface="Calibri"/>
              </a:rPr>
              <a:t>Fogalma</a:t>
            </a:r>
          </a:p>
          <a:p>
            <a:pPr lvl="1"/>
            <a:r>
              <a:rPr lang="hu-HU" sz="2000">
                <a:ea typeface="Calibri"/>
                <a:cs typeface="Calibri"/>
              </a:rPr>
              <a:t>Mesterséges kreatúrák</a:t>
            </a:r>
          </a:p>
          <a:p>
            <a:endParaRPr lang="hu-HU" sz="2000">
              <a:cs typeface="Calibri"/>
            </a:endParaRPr>
          </a:p>
          <a:p>
            <a:r>
              <a:rPr lang="hu-HU" sz="2300">
                <a:cs typeface="Calibri"/>
              </a:rPr>
              <a:t>Típusai</a:t>
            </a:r>
            <a:endParaRPr lang="hu-HU" sz="2300">
              <a:ea typeface="Calibri"/>
              <a:cs typeface="Calibri"/>
            </a:endParaRPr>
          </a:p>
          <a:p>
            <a:pPr lvl="1"/>
            <a:r>
              <a:rPr lang="hu-HU" sz="2000">
                <a:cs typeface="Calibri"/>
              </a:rPr>
              <a:t>Autonóm</a:t>
            </a:r>
            <a:endParaRPr lang="hu-HU" sz="2000">
              <a:ea typeface="Calibri"/>
              <a:cs typeface="Calibri"/>
            </a:endParaRPr>
          </a:p>
          <a:p>
            <a:pPr lvl="1"/>
            <a:r>
              <a:rPr lang="hu-HU" sz="2000">
                <a:cs typeface="Calibri"/>
              </a:rPr>
              <a:t>Intelligens</a:t>
            </a:r>
            <a:endParaRPr lang="hu-HU" sz="2000">
              <a:ea typeface="Calibri"/>
              <a:cs typeface="Calibri"/>
            </a:endParaRPr>
          </a:p>
          <a:p>
            <a:pPr lvl="1"/>
            <a:r>
              <a:rPr lang="hu-HU" sz="2000">
                <a:cs typeface="Calibri"/>
              </a:rPr>
              <a:t>Szociális</a:t>
            </a:r>
            <a:endParaRPr lang="hu-HU" sz="2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522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F489B6-4E68-E032-7EEC-CE2E8D9C3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0283" y="741391"/>
            <a:ext cx="3397017" cy="1616203"/>
          </a:xfrm>
        </p:spPr>
        <p:txBody>
          <a:bodyPr anchor="b">
            <a:normAutofit/>
          </a:bodyPr>
          <a:lstStyle/>
          <a:p>
            <a:r>
              <a:rPr lang="hu-HU" sz="3200">
                <a:ea typeface="+mj-lt"/>
                <a:cs typeface="+mj-lt"/>
              </a:rPr>
              <a:t>Neurális hálózatok</a:t>
            </a:r>
            <a:endParaRPr lang="hu-HU" sz="3200"/>
          </a:p>
        </p:txBody>
      </p:sp>
      <p:pic>
        <p:nvPicPr>
          <p:cNvPr id="5" name="Kép 4" descr="Neurális hálózatok: a kapcsolat az emberi idegrendszer és a ...">
            <a:extLst>
              <a:ext uri="{FF2B5EF4-FFF2-40B4-BE49-F238E27FC236}">
                <a16:creationId xmlns:a16="http://schemas.microsoft.com/office/drawing/2014/main" id="{C750AF92-A8EE-6ED3-5595-6DB7A93019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45"/>
          <a:stretch/>
        </p:blipFill>
        <p:spPr>
          <a:xfrm>
            <a:off x="884698" y="877413"/>
            <a:ext cx="6406903" cy="5043096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E589684-54CA-64D8-C963-5F19FF75B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4697" y="5858828"/>
            <a:ext cx="6406903" cy="123363"/>
            <a:chOff x="7015162" y="5858828"/>
            <a:chExt cx="4300544" cy="12336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B56B8E8-B789-DA4D-E4BE-03FA3165B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03753" y="3770237"/>
              <a:ext cx="123362" cy="4300544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255D907-377D-0DF9-B4A4-4B44C46FB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09789" y="4876274"/>
              <a:ext cx="123362" cy="2088471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7514F85-8CCF-30AB-18AA-CA09BDAAE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0284" y="2533476"/>
            <a:ext cx="3405415" cy="3447832"/>
          </a:xfrm>
        </p:spPr>
        <p:txBody>
          <a:bodyPr anchor="t">
            <a:normAutofit/>
          </a:bodyPr>
          <a:lstStyle/>
          <a:p>
            <a:r>
              <a:rPr lang="hu-HU" sz="2000">
                <a:ea typeface="Calibri"/>
                <a:cs typeface="Calibri"/>
              </a:rPr>
              <a:t>Emberi agy működését szimulálja</a:t>
            </a:r>
            <a:endParaRPr lang="en-US" sz="2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322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0FAEB1B-104E-F2A9-7304-813F7547D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409" y="762001"/>
            <a:ext cx="4156512" cy="1708244"/>
          </a:xfrm>
        </p:spPr>
        <p:txBody>
          <a:bodyPr anchor="ctr">
            <a:normAutofit/>
          </a:bodyPr>
          <a:lstStyle/>
          <a:p>
            <a:r>
              <a:rPr lang="hu-HU" sz="4000">
                <a:latin typeface="Calibri"/>
                <a:ea typeface="Calibri"/>
                <a:cs typeface="Segoe UI"/>
              </a:rPr>
              <a:t>Gépi tanulás</a:t>
            </a:r>
          </a:p>
        </p:txBody>
      </p:sp>
      <p:pic>
        <p:nvPicPr>
          <p:cNvPr id="4" name="Kép 3" descr="Mesterséges intelligencia és gépi tanulás - Antivírus blog">
            <a:extLst>
              <a:ext uri="{FF2B5EF4-FFF2-40B4-BE49-F238E27FC236}">
                <a16:creationId xmlns:a16="http://schemas.microsoft.com/office/drawing/2014/main" id="{E0372675-3131-E2E5-DC9F-FFEFA361B6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04" r="35561" b="-2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AA22ED48-6603-2E02-9DDE-2FC766407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409" y="2470245"/>
            <a:ext cx="4156512" cy="37698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z="2000">
                <a:ea typeface="Calibri"/>
                <a:cs typeface="Calibri"/>
              </a:rPr>
              <a:t>Fogalma</a:t>
            </a:r>
            <a:endParaRPr lang="hu-HU" sz="2000"/>
          </a:p>
          <a:p>
            <a:pPr lvl="1"/>
            <a:r>
              <a:rPr lang="hu-HU" sz="2000">
                <a:ea typeface="Calibri"/>
                <a:cs typeface="Calibri"/>
              </a:rPr>
              <a:t>Algoritmusokkal azonosít</a:t>
            </a:r>
          </a:p>
          <a:p>
            <a:pPr marL="0" lvl="1" indent="114300"/>
            <a:endParaRPr lang="hu-HU" sz="2000">
              <a:ea typeface="Calibri"/>
              <a:cs typeface="Calibri"/>
            </a:endParaRPr>
          </a:p>
          <a:p>
            <a:pPr marL="0" lvl="1" indent="114300"/>
            <a:r>
              <a:rPr lang="hu-HU" sz="2000">
                <a:latin typeface="Calibri"/>
                <a:ea typeface="Calibri"/>
                <a:cs typeface="Calibri"/>
              </a:rPr>
              <a:t>Előnyei</a:t>
            </a:r>
          </a:p>
          <a:p>
            <a:pPr marL="457200" lvl="2" indent="114300"/>
            <a:r>
              <a:rPr lang="hu-HU">
                <a:latin typeface="Calibri"/>
                <a:ea typeface="Calibri"/>
                <a:cs typeface="Segoe UI"/>
              </a:rPr>
              <a:t>Ismeretek feltárása</a:t>
            </a:r>
          </a:p>
          <a:p>
            <a:pPr marL="457200" lvl="2" indent="114300"/>
            <a:r>
              <a:rPr lang="hu-HU">
                <a:latin typeface="Calibri"/>
                <a:ea typeface="Calibri"/>
                <a:cs typeface="Segoe UI"/>
              </a:rPr>
              <a:t>A felhasználói élmény javítása</a:t>
            </a:r>
          </a:p>
          <a:p>
            <a:pPr marL="457200" lvl="2" indent="114300"/>
            <a:r>
              <a:rPr lang="hu-HU">
                <a:latin typeface="Calibri"/>
                <a:ea typeface="Calibri"/>
                <a:cs typeface="Segoe UI"/>
              </a:rPr>
              <a:t>Az adatintegritás javítása</a:t>
            </a:r>
          </a:p>
          <a:p>
            <a:pPr marL="457200" lvl="2" indent="114300"/>
            <a:r>
              <a:rPr lang="hu-HU">
                <a:latin typeface="Calibri"/>
                <a:ea typeface="Calibri"/>
                <a:cs typeface="Segoe UI"/>
              </a:rPr>
              <a:t>Kockázatcsökkentés</a:t>
            </a:r>
          </a:p>
          <a:p>
            <a:pPr marL="457200" lvl="2" indent="114300"/>
            <a:r>
              <a:rPr lang="hu-HU">
                <a:latin typeface="Calibri"/>
                <a:ea typeface="Calibri"/>
                <a:cs typeface="Segoe UI"/>
              </a:rPr>
              <a:t>Alacsonyabb költségek</a:t>
            </a:r>
          </a:p>
        </p:txBody>
      </p:sp>
    </p:spTree>
    <p:extLst>
      <p:ext uri="{BB962C8B-B14F-4D97-AF65-F5344CB8AC3E}">
        <p14:creationId xmlns:p14="http://schemas.microsoft.com/office/powerpoint/2010/main" val="369588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Szélesvásznú</PresentationFormat>
  <Slides>16</Slides>
  <Notes>0</Notes>
  <HiddenSlides>0</HiddenSlide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17" baseType="lpstr">
      <vt:lpstr>Office-téma</vt:lpstr>
      <vt:lpstr>Mesterséges Inteligencia (AI)</vt:lpstr>
      <vt:lpstr>Fogalma</vt:lpstr>
      <vt:lpstr>Történet</vt:lpstr>
      <vt:lpstr>Története</vt:lpstr>
      <vt:lpstr>Története</vt:lpstr>
      <vt:lpstr>Fajtái</vt:lpstr>
      <vt:lpstr>Ágens fogalma, típusai</vt:lpstr>
      <vt:lpstr>Neurális hálózatok</vt:lpstr>
      <vt:lpstr>Gépi tanulás</vt:lpstr>
      <vt:lpstr>Mesterséges intelligencia mint program</vt:lpstr>
      <vt:lpstr>Mesterséges intelligencia típusai (Al típusok)</vt:lpstr>
      <vt:lpstr>Hol használják (szakmák, hol fogják használni) </vt:lpstr>
      <vt:lpstr>Jelenleg hol tart az Al</vt:lpstr>
      <vt:lpstr>Mit tartogat a jövő?</vt:lpstr>
      <vt:lpstr>Források</vt:lpstr>
      <vt:lpstr>    K Ö S Z Ö N J Ü K         A     F I G Y E L M E 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revision>20</cp:revision>
  <dcterms:created xsi:type="dcterms:W3CDTF">2023-11-08T10:17:21Z</dcterms:created>
  <dcterms:modified xsi:type="dcterms:W3CDTF">2023-12-08T11:20:50Z</dcterms:modified>
</cp:coreProperties>
</file>