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57" r:id="rId5"/>
    <p:sldId id="268" r:id="rId6"/>
    <p:sldId id="267" r:id="rId7"/>
    <p:sldId id="258" r:id="rId8"/>
    <p:sldId id="259" r:id="rId9"/>
    <p:sldId id="270" r:id="rId10"/>
    <p:sldId id="261" r:id="rId11"/>
    <p:sldId id="262" r:id="rId12"/>
    <p:sldId id="265" r:id="rId13"/>
    <p:sldId id="263" r:id="rId14"/>
    <p:sldId id="264" r:id="rId15"/>
    <p:sldId id="271" r:id="rId16"/>
    <p:sldId id="272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14A35-93DC-1884-BE42-3FC6EC9EE9B3}" v="48" dt="2023-12-07T08:11:36.760"/>
    <p1510:client id="{5111FB61-CA82-7F4E-A6FD-D584D691B186}" v="8" dt="2023-11-30T08:22:13.170"/>
    <p1510:client id="{B9CAA9D8-5A54-4910-B53E-6DE308ED206B}" v="6" dt="2023-12-06T10:10:12.700"/>
    <p1510:client id="{BF139F21-3227-4AF9-9B6F-B2DAF7BA58CD}" v="47" dt="2023-12-06T10:04:45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parl.europa.eu/news/hu/headlines/society/20200827STO85804/mi-az-a-mesterseges-intelligencia-es-mire-hasznaljak" TargetMode="External"/><Relationship Id="rId7" Type="http://schemas.openxmlformats.org/officeDocument/2006/relationships/hyperlink" Target="https://azure.microsoft.com/hu-hu/resources/cloud-computing-dictionary/what-is-machine-learning-platform" TargetMode="External"/><Relationship Id="rId2" Type="http://schemas.openxmlformats.org/officeDocument/2006/relationships/hyperlink" Target="https://www.portfolio.hu/short/20230123/veszelyt-jelent-rank-a-mesterseges-intelligencia-es-ezt-o-is-tudja-5923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Szoftver%C3%A1gens" TargetMode="External"/><Relationship Id="rId5" Type="http://schemas.openxmlformats.org/officeDocument/2006/relationships/hyperlink" Target="https://azure.microsoft.com/hu-hu/resources/cloud-computing-dictionary/what-is-artificial-intelligence#%C3%B6nvezet%C5%91-aut%C3%B3k" TargetMode="External"/><Relationship Id="rId4" Type="http://schemas.openxmlformats.org/officeDocument/2006/relationships/hyperlink" Target="https://techforum.hvg.hu/2021/12/mesterseges-agyak-a-gepben-mire-jok-a-neuralis-halozatok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Nyomtatott áramkör közelről">
            <a:extLst>
              <a:ext uri="{FF2B5EF4-FFF2-40B4-BE49-F238E27FC236}">
                <a16:creationId xmlns:a16="http://schemas.microsoft.com/office/drawing/2014/main" id="{0DBFD476-F280-385E-C6C3-86BDA5CF8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397" r="-2" b="520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 Light"/>
              </a:rPr>
              <a:t>Mesterséges Inteligencia (AI)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rgbClr val="FFFFFF"/>
                </a:solidFill>
                <a:cs typeface="Calibri"/>
              </a:rPr>
              <a:t>Készítette: Szekeres Rafael Alex, Péter Dávid, Varga Szilárd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D64A97-20AC-5C17-7257-F12FD9F2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bg1"/>
                </a:solidFill>
              </a:rPr>
              <a:t>Mesterséges intelligencia mint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C9FA57-37C6-228F-6E0C-77D319B2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4414180"/>
            <a:ext cx="4830283" cy="1594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Calibri"/>
              </a:rPr>
              <a:t>G</a:t>
            </a:r>
          </a:p>
        </p:txBody>
      </p:sp>
      <p:pic>
        <p:nvPicPr>
          <p:cNvPr id="5" name="Kép 4" descr="Tech: Mesterséges intelligencia irányítja a közlekedést egy kínai  nagyvárosban | hvg.hu">
            <a:extLst>
              <a:ext uri="{FF2B5EF4-FFF2-40B4-BE49-F238E27FC236}">
                <a16:creationId xmlns:a16="http://schemas.microsoft.com/office/drawing/2014/main" id="{7A9AF6B2-1FB2-7686-13EF-FB280F02A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5" r="42653" b="1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BDF405-26CB-9018-C319-59F71875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hu-HU" sz="3100">
                <a:solidFill>
                  <a:schemeClr val="bg1"/>
                </a:solidFill>
                <a:ea typeface="+mj-lt"/>
                <a:cs typeface="+mj-lt"/>
              </a:rPr>
              <a:t>Mesterséges intelligencia típusai (Al típusok)</a:t>
            </a:r>
            <a:endParaRPr lang="hu-HU" sz="310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BC46297-3D52-F0FA-9582-D2976977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5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A17F7D-9DCF-CCC6-4866-BA1AD84B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>
                    <a:alpha val="80000"/>
                  </a:schemeClr>
                </a:solidFill>
                <a:cs typeface="Calibri"/>
              </a:rPr>
              <a:t>Szűk mesterséges intelligencia</a:t>
            </a:r>
          </a:p>
          <a:p>
            <a:r>
              <a:rPr lang="hu-HU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Általános mesterséges intelligencia</a:t>
            </a:r>
          </a:p>
          <a:p>
            <a:r>
              <a:rPr lang="hu-HU" sz="20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Szuper mesterséges intelligencia</a:t>
            </a:r>
          </a:p>
          <a:p>
            <a:endParaRPr lang="hu-HU" sz="2000">
              <a:solidFill>
                <a:schemeClr val="bg1">
                  <a:alpha val="8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97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286A30-67E1-1448-32E9-04BCCB9B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2700">
                <a:solidFill>
                  <a:schemeClr val="bg1"/>
                </a:solidFill>
                <a:ea typeface="+mj-lt"/>
                <a:cs typeface="+mj-lt"/>
              </a:rPr>
              <a:t>Hol használják (szakmák, hol fogják</a:t>
            </a:r>
            <a:endParaRPr lang="hu-HU" sz="2700">
              <a:solidFill>
                <a:schemeClr val="bg1"/>
              </a:solidFill>
            </a:endParaRPr>
          </a:p>
          <a:p>
            <a:r>
              <a:rPr lang="hu-HU" sz="2700">
                <a:solidFill>
                  <a:schemeClr val="bg1"/>
                </a:solidFill>
                <a:ea typeface="+mj-lt"/>
                <a:cs typeface="+mj-lt"/>
              </a:rPr>
              <a:t>használni)</a:t>
            </a:r>
            <a:endParaRPr lang="hu-HU" sz="2700">
              <a:solidFill>
                <a:schemeClr val="bg1"/>
              </a:solidFill>
            </a:endParaRPr>
          </a:p>
          <a:p>
            <a:endParaRPr lang="hu-HU" sz="270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C627D2-0285-7499-F573-29AB611B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/>
                </a:solidFill>
                <a:cs typeface="Calibri"/>
              </a:rPr>
              <a:t>Autógyártók pl Tesla: önvezetés, biztonság</a:t>
            </a:r>
          </a:p>
          <a:p>
            <a:r>
              <a:rPr lang="hu-HU" sz="2000">
                <a:solidFill>
                  <a:schemeClr val="bg1"/>
                </a:solidFill>
                <a:cs typeface="Calibri"/>
              </a:rPr>
              <a:t>Egészségügy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Online vásárlás és hirdetések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Digitális személyi asszisztensek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Kiberbiztonság</a:t>
            </a:r>
          </a:p>
          <a:p>
            <a:r>
              <a:rPr lang="hu-HU" sz="2000">
                <a:solidFill>
                  <a:schemeClr val="bg1"/>
                </a:solidFill>
                <a:latin typeface="Calibri"/>
                <a:cs typeface="Calibri"/>
              </a:rPr>
              <a:t>Gyártók termelésének hatékonysága</a:t>
            </a:r>
          </a:p>
          <a:p>
            <a:endParaRPr lang="hu-HU" sz="200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hu-HU" sz="2000">
              <a:solidFill>
                <a:schemeClr val="bg1"/>
              </a:solidFill>
              <a:latin typeface="Calibri"/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számítógépek menthetik meg az emberiséget a betegségektől? Mutatjuk a  legújabb eredményeket! - Portfolio.hu">
            <a:extLst>
              <a:ext uri="{FF2B5EF4-FFF2-40B4-BE49-F238E27FC236}">
                <a16:creationId xmlns:a16="http://schemas.microsoft.com/office/drawing/2014/main" id="{9D731A13-39E7-4AF2-AB5C-5445BA37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835284"/>
            <a:ext cx="5666547" cy="31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65E750-C8B6-341E-D7AB-E1E8B8E3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hu-HU" sz="4000">
                <a:ea typeface="+mj-lt"/>
                <a:cs typeface="+mj-lt"/>
              </a:rPr>
              <a:t>Jelenleg hol tart az Al</a:t>
            </a:r>
            <a:endParaRPr lang="hu-HU" sz="40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517CF7-E64D-7CF3-268A-ADF530F0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cs typeface="Calibri"/>
              </a:rPr>
              <a:t>ChatGPT, Kép, hang és videókészítés</a:t>
            </a:r>
          </a:p>
          <a:p>
            <a:r>
              <a:rPr lang="hu-HU" sz="2000">
                <a:cs typeface="Calibri"/>
              </a:rPr>
              <a:t>Egyre inkább része az életünknek</a:t>
            </a:r>
          </a:p>
          <a:p>
            <a:r>
              <a:rPr lang="hu-HU" sz="2000">
                <a:cs typeface="Calibri"/>
              </a:rPr>
              <a:t>Gépi és mély tanulás fejlődik</a:t>
            </a:r>
          </a:p>
          <a:p>
            <a:r>
              <a:rPr lang="hu-HU" sz="2000">
                <a:cs typeface="Calibri"/>
              </a:rPr>
              <a:t>Egészségügyi diagnosztika</a:t>
            </a:r>
          </a:p>
          <a:p>
            <a:r>
              <a:rPr lang="hu-HU" sz="2000">
                <a:cs typeface="Calibri"/>
              </a:rPr>
              <a:t>Önvezető járművek(autó, robot)</a:t>
            </a:r>
          </a:p>
          <a:p>
            <a:r>
              <a:rPr lang="hu-HU" sz="2000">
                <a:cs typeface="Calibri"/>
              </a:rPr>
              <a:t>Keresőmotorok, tartalomszűrés</a:t>
            </a:r>
          </a:p>
          <a:p>
            <a:endParaRPr lang="hu-HU" sz="2000">
              <a:cs typeface="Calibri"/>
            </a:endParaRPr>
          </a:p>
          <a:p>
            <a:endParaRPr lang="hu-HU" sz="2000">
              <a:cs typeface="Calibri"/>
            </a:endParaRPr>
          </a:p>
          <a:p>
            <a:endParaRPr lang="hu-HU" sz="2000">
              <a:cs typeface="Calibri"/>
            </a:endParaRPr>
          </a:p>
        </p:txBody>
      </p:sp>
      <p:pic>
        <p:nvPicPr>
          <p:cNvPr id="4" name="Kép 3" descr="Elon Musk says Tesla is now working on 'final piece of the FSD AI puzzle' |  Electrek">
            <a:extLst>
              <a:ext uri="{FF2B5EF4-FFF2-40B4-BE49-F238E27FC236}">
                <a16:creationId xmlns:a16="http://schemas.microsoft.com/office/drawing/2014/main" id="{C7002733-6A69-D545-7336-E649BAC7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374" y="2425536"/>
            <a:ext cx="4800345" cy="25750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Három ábrán az AI jelene és jövője - Adatvédelem &amp; Informatikai biztonság">
            <a:extLst>
              <a:ext uri="{FF2B5EF4-FFF2-40B4-BE49-F238E27FC236}">
                <a16:creationId xmlns:a16="http://schemas.microsoft.com/office/drawing/2014/main" id="{441F91D6-B0D1-0DB9-3B9F-23A9859D6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0" r="678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C9FE3BF-5D5E-FD78-CF87-1C863593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  <a:ea typeface="+mj-lt"/>
                <a:cs typeface="+mj-lt"/>
              </a:rPr>
              <a:t>Mit tartogat a jövő?</a:t>
            </a:r>
            <a:endParaRPr lang="hu-HU" sz="28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7EA2BE-8D7D-B4E1-EDBC-9FE8044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700">
                <a:solidFill>
                  <a:schemeClr val="bg1"/>
                </a:solidFill>
                <a:cs typeface="Calibri"/>
              </a:rPr>
              <a:t>Járművek fejlesztése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Egészségügy fejlődése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Oktatási technológiák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Kutatások segítése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Önmagát fejleszti</a:t>
            </a:r>
          </a:p>
          <a:p>
            <a:r>
              <a:rPr lang="hu-HU" sz="1700">
                <a:solidFill>
                  <a:schemeClr val="bg1"/>
                </a:solidFill>
                <a:cs typeface="Calibri"/>
              </a:rPr>
              <a:t>Veszélyt tartogathat</a:t>
            </a:r>
          </a:p>
          <a:p>
            <a:endParaRPr lang="hu-HU" sz="17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4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E59FC4-CEE8-F723-224B-41232A3D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Források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800A0F-9CF4-0075-FE30-438DB87B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1400" u="sng" dirty="0">
                <a:cs typeface="Calibri"/>
                <a:hlinkClick r:id="rId2"/>
              </a:rPr>
              <a:t>https://www.portfolio.hu/short/20230123/veszelyt-jelent-rank-a-mesterseges-intelligencia-es-ezt-o-is-tudja-592304</a:t>
            </a:r>
            <a:endParaRPr lang="hu-HU" sz="1400">
              <a:solidFill>
                <a:srgbClr val="1A2521"/>
              </a:solidFill>
              <a:cs typeface="Calibri"/>
            </a:endParaRPr>
          </a:p>
          <a:p>
            <a:r>
              <a:rPr lang="hu-HU" sz="1400" u="sng" dirty="0">
                <a:cs typeface="Calibri"/>
                <a:hlinkClick r:id="rId3"/>
              </a:rPr>
              <a:t>https://www.europarl.europa.eu/news/hu/headlines/society/20200827STO85804/mi-az-a-mesterseges-intelligencia-es-mire-hasznaljak</a:t>
            </a:r>
            <a:endParaRPr lang="hu-HU" sz="1400">
              <a:solidFill>
                <a:srgbClr val="1A2521"/>
              </a:solidFill>
              <a:cs typeface="Calibri"/>
            </a:endParaRPr>
          </a:p>
          <a:p>
            <a:r>
              <a:rPr lang="hu-HU" sz="1400" u="sng" dirty="0">
                <a:cs typeface="Calibri"/>
                <a:hlinkClick r:id="rId4"/>
              </a:rPr>
              <a:t>https://techforum.hvg.hu/2021/12/mesterseges-agyak-a-gepben-mire-jok-a-neuralis-halozatok/</a:t>
            </a:r>
            <a:endParaRPr lang="hu-HU" sz="1400">
              <a:cs typeface="Calibri"/>
            </a:endParaRPr>
          </a:p>
          <a:p>
            <a:r>
              <a:rPr lang="hu-HU" sz="1400" u="sng" dirty="0">
                <a:cs typeface="Calibri"/>
                <a:hlinkClick r:id="rId5"/>
              </a:rPr>
              <a:t>https://azure.microsoft.com/hu-hu/resources/cloud-computing-dictionary/what-is-artificial-intelligence#%C3%B6nvezet%C5%91-aut%C3%B3k</a:t>
            </a:r>
            <a:endParaRPr lang="hu-HU" sz="1400">
              <a:cs typeface="Calibri"/>
            </a:endParaRPr>
          </a:p>
          <a:p>
            <a:r>
              <a:rPr lang="hu-HU" sz="1400" u="sng" dirty="0">
                <a:cs typeface="Calibri"/>
                <a:hlinkClick r:id="rId6"/>
              </a:rPr>
              <a:t>https://hu.wikipedia.org/wiki/Szoftver%C3%A1gens</a:t>
            </a:r>
            <a:endParaRPr lang="hu-HU" sz="1400">
              <a:cs typeface="Calibri"/>
            </a:endParaRPr>
          </a:p>
          <a:p>
            <a:r>
              <a:rPr lang="hu-HU" sz="1400" u="sng" dirty="0">
                <a:cs typeface="Calibri"/>
                <a:hlinkClick r:id="rId7"/>
              </a:rPr>
              <a:t>https://azure.microsoft.com/hu-hu/resources/cloud-computing-dictionary/what-is-machine-learning-platform</a:t>
            </a:r>
            <a:endParaRPr lang="hu-HU" sz="1400">
              <a:cs typeface="Calibri"/>
            </a:endParaRPr>
          </a:p>
          <a:p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65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3BB05D-7A24-F8B3-05E2-2FC0F77E1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94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dirty="0">
                <a:cs typeface="Calibri Light"/>
              </a:rPr>
              <a:t>    K Ö S Z Ö N J Ü K    </a:t>
            </a:r>
            <a:br>
              <a:rPr lang="hu-HU" dirty="0">
                <a:cs typeface="Calibri Light"/>
              </a:rPr>
            </a:br>
            <a:r>
              <a:rPr lang="hu-HU" dirty="0">
                <a:cs typeface="Calibri Light"/>
              </a:rPr>
              <a:t>    A    </a:t>
            </a:r>
            <a:br>
              <a:rPr lang="hu-HU" dirty="0">
                <a:cs typeface="Calibri Light"/>
              </a:rPr>
            </a:br>
            <a:r>
              <a:rPr lang="hu-HU" dirty="0">
                <a:cs typeface="Calibri Light"/>
              </a:rPr>
              <a:t>F I G Y E L M E 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041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gyi úton lefelé száguldó autó alkonyatkor">
            <a:extLst>
              <a:ext uri="{FF2B5EF4-FFF2-40B4-BE49-F238E27FC236}">
                <a16:creationId xmlns:a16="http://schemas.microsoft.com/office/drawing/2014/main" id="{63F6B9E3-58F0-6EF9-6DF8-D305CCD32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5" r="36680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D98D5B-5BF9-B87C-8132-9E2095A2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hu-HU" sz="4000">
                <a:ea typeface="Calibri Light"/>
                <a:cs typeface="Calibri Light"/>
              </a:rPr>
              <a:t>Fogalma</a:t>
            </a:r>
            <a:endParaRPr lang="hu-HU" sz="40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C58E6-EDF5-BD4C-9924-BE622A50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700"/>
              <a:t>A mesterséges intelligencia (MI) a gépek emberhez hasonló képességeit jelenti</a:t>
            </a:r>
          </a:p>
          <a:p>
            <a:r>
              <a:rPr lang="hu-HU" sz="1700"/>
              <a:t>A technika számára lett kitalálva.</a:t>
            </a:r>
          </a:p>
          <a:p>
            <a:r>
              <a:rPr lang="hu-HU" sz="1700"/>
              <a:t>Érzékeli környezetét</a:t>
            </a:r>
          </a:p>
          <a:p>
            <a:r>
              <a:rPr lang="hu-HU" sz="1700"/>
              <a:t>Problémákat old meg, a konkrét cél elérése iránt</a:t>
            </a:r>
          </a:p>
          <a:p>
            <a:r>
              <a:rPr lang="hu-HU" sz="1700"/>
              <a:t> A számítógép nemcsak adatokat fogad hanem fel is dolgozza azokat és reagál rájuk.</a:t>
            </a:r>
            <a:endParaRPr lang="hu-HU" sz="1700">
              <a:ea typeface="Calibri"/>
              <a:cs typeface="Calibri"/>
            </a:endParaRPr>
          </a:p>
          <a:p>
            <a:r>
              <a:rPr lang="hu-HU" sz="1700"/>
              <a:t>Ezek a rendszerek képesek viselkedésük bizonyos fokú módosítására is, a korábbi lépéseik hatásainak elemzésével és önálló munkával.</a:t>
            </a:r>
            <a:br>
              <a:rPr lang="hu-HU" sz="1700"/>
            </a:br>
            <a:endParaRPr lang="hu-HU" sz="1700"/>
          </a:p>
          <a:p>
            <a:endParaRPr lang="hu-HU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98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John McCarthy: Computer scientist known as the father of AI | The  Independent | The Independent">
            <a:extLst>
              <a:ext uri="{FF2B5EF4-FFF2-40B4-BE49-F238E27FC236}">
                <a16:creationId xmlns:a16="http://schemas.microsoft.com/office/drawing/2014/main" id="{EDB08FD5-098A-F64E-A43D-A796809E2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272A70E-3A38-7151-4707-F5BF0EEB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  <a:ea typeface="Calibri Light"/>
                <a:cs typeface="Calibri Light"/>
              </a:rPr>
              <a:t>Történet</a:t>
            </a:r>
            <a:endParaRPr lang="hu-HU" sz="28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D3DAFA-041B-87E4-C474-57AFE2D84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John McCarthy</a:t>
            </a:r>
            <a:endParaRPr lang="hu-HU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1950-es évek</a:t>
            </a:r>
          </a:p>
          <a:p>
            <a:r>
              <a:rPr lang="hu-HU" sz="1700" err="1">
                <a:solidFill>
                  <a:schemeClr val="bg1"/>
                </a:solidFill>
                <a:ea typeface="Calibri"/>
                <a:cs typeface="Calibri"/>
              </a:rPr>
              <a:t>Darmonth</a:t>
            </a:r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 College</a:t>
            </a:r>
          </a:p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"</a:t>
            </a:r>
            <a:r>
              <a:rPr lang="hu-HU" sz="1700" err="1">
                <a:solidFill>
                  <a:schemeClr val="bg1"/>
                </a:solidFill>
                <a:ea typeface="Calibri"/>
                <a:cs typeface="Calibri"/>
              </a:rPr>
              <a:t>Father</a:t>
            </a:r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 of AI"</a:t>
            </a:r>
          </a:p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1958 LISP</a:t>
            </a:r>
          </a:p>
          <a:p>
            <a:r>
              <a:rPr lang="hu-HU" sz="1700">
                <a:solidFill>
                  <a:schemeClr val="bg1"/>
                </a:solidFill>
                <a:ea typeface="Calibri"/>
                <a:cs typeface="Calibri"/>
              </a:rPr>
              <a:t>Robot programozás</a:t>
            </a:r>
          </a:p>
          <a:p>
            <a:endParaRPr lang="hu-HU" sz="17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6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CAC03B8-E4A7-44B2-12F7-C6553373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bg1"/>
                </a:solidFill>
                <a:cs typeface="Calibri Light"/>
              </a:rPr>
              <a:t>Története</a:t>
            </a:r>
            <a:endParaRPr lang="hu-HU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Kép 4" descr="a mesterséges intelligencia hatásai - K&amp;H bank és biztosítás">
            <a:extLst>
              <a:ext uri="{FF2B5EF4-FFF2-40B4-BE49-F238E27FC236}">
                <a16:creationId xmlns:a16="http://schemas.microsoft.com/office/drawing/2014/main" id="{952C0AFB-CFE6-5879-D198-29EADCBB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49" r="754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78B42B-0980-C969-8F60-7CB6E48D8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hu-HU" sz="20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1. 1997: Deep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Blue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vs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.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Kaszparov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– Az IBM számítógépe legyőzte a világ sakkbajnokát.</a:t>
            </a:r>
          </a:p>
          <a:p>
            <a:pPr marL="0" indent="0">
              <a:buNone/>
            </a:pP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
2. 2011: Watson a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Jeopardy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!-n – Az IBM Watson mesterséges intelligenciája győzedelmeskedett a televíziós kvízjátékban.</a:t>
            </a:r>
            <a:endParaRPr lang="hu-HU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
3. 2016: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AlphaGo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– A Google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DeepMind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AI rendszere megverte a világ legjobb Go-játékosát.</a:t>
            </a:r>
            <a:endParaRPr lang="hu-HU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
4. 2020: GPT-3.5 – Az </a:t>
            </a:r>
            <a:r>
              <a:rPr lang="hu-HU" sz="2000" err="1">
                <a:solidFill>
                  <a:schemeClr val="bg1"/>
                </a:solidFill>
                <a:ea typeface="Calibri"/>
                <a:cs typeface="Calibri"/>
              </a:rPr>
              <a:t>OpenAI</a:t>
            </a:r>
            <a:r>
              <a:rPr lang="hu-HU" sz="2000">
                <a:solidFill>
                  <a:schemeClr val="bg1"/>
                </a:solidFill>
                <a:ea typeface="Calibri"/>
                <a:cs typeface="Calibri"/>
              </a:rPr>
              <a:t> bemutatta a GPT-3.5-öt, egy óriási méretű nyelvi modellt, amely forradalmasította a természetes nyelvfeldolgozást.</a:t>
            </a:r>
            <a:endParaRPr lang="hu-HU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28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8D2656-4AF1-4CE2-9F4F-1FD763DA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hu-HU" sz="4000">
                <a:ea typeface="Calibri Light"/>
                <a:cs typeface="Calibri Light"/>
              </a:rPr>
              <a:t>Története</a:t>
            </a:r>
          </a:p>
        </p:txBody>
      </p:sp>
      <p:pic>
        <p:nvPicPr>
          <p:cNvPr id="5" name="Picture 4" descr="Rakétakilövés">
            <a:extLst>
              <a:ext uri="{FF2B5EF4-FFF2-40B4-BE49-F238E27FC236}">
                <a16:creationId xmlns:a16="http://schemas.microsoft.com/office/drawing/2014/main" id="{1AF93346-19A6-F376-8D13-3DAEDF027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03" r="6050" b="-4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438D0F-EB67-4AD3-0C22-FC60725B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400">
                <a:latin typeface="Calibri"/>
                <a:ea typeface="+mn-lt"/>
                <a:cs typeface="+mn-lt"/>
              </a:rPr>
              <a:t>Chat alapú szolgáltatással kezdődött a szoftveres része</a:t>
            </a:r>
          </a:p>
          <a:p>
            <a:r>
              <a:rPr lang="hu-HU" sz="1400">
                <a:latin typeface="Calibri"/>
                <a:ea typeface="+mn-lt"/>
                <a:cs typeface="+mn-lt"/>
              </a:rPr>
              <a:t>A 2010 körül chatbot programozás -----)előre megadott kérdések és válaszok</a:t>
            </a:r>
          </a:p>
          <a:p>
            <a:r>
              <a:rPr lang="hu-HU" sz="1400">
                <a:latin typeface="Calibri"/>
                <a:ea typeface="+mn-lt"/>
                <a:cs typeface="+mn-lt"/>
              </a:rPr>
              <a:t> Webshop, szolgáltatás vagy bolt esetében a nyitva tartással kapcsolatos információ.</a:t>
            </a:r>
            <a:endParaRPr lang="hu-HU" sz="1400">
              <a:latin typeface="Calibri"/>
              <a:ea typeface="Calibri"/>
              <a:cs typeface="Calibri"/>
            </a:endParaRPr>
          </a:p>
          <a:p>
            <a:r>
              <a:rPr lang="hu-HU" sz="1400">
                <a:latin typeface="Calibri"/>
                <a:ea typeface="+mn-lt"/>
                <a:cs typeface="+mn-lt"/>
              </a:rPr>
              <a:t> Algoritmusok kezd létrehozni ami a  felhasználó számára érdekes lehet</a:t>
            </a:r>
            <a:r>
              <a:rPr lang="hu-HU" sz="1400" b="1">
                <a:latin typeface="Calibri"/>
                <a:ea typeface="+mn-lt"/>
                <a:cs typeface="+mn-lt"/>
              </a:rPr>
              <a:t> </a:t>
            </a:r>
          </a:p>
          <a:p>
            <a:r>
              <a:rPr lang="hu-HU" sz="1400">
                <a:ea typeface="Calibri"/>
                <a:cs typeface="Calibri"/>
              </a:rPr>
              <a:t>A chatbotokat felváltja a </a:t>
            </a:r>
            <a:r>
              <a:rPr lang="hu-HU" sz="1400" err="1">
                <a:ea typeface="Calibri"/>
                <a:cs typeface="Calibri"/>
              </a:rPr>
              <a:t>ChatGPT</a:t>
            </a:r>
            <a:r>
              <a:rPr lang="hu-HU" sz="1400">
                <a:ea typeface="Calibri"/>
                <a:cs typeface="Calibri"/>
              </a:rPr>
              <a:t> megjelenése (2022 november)</a:t>
            </a:r>
          </a:p>
          <a:p>
            <a:r>
              <a:rPr lang="hu-HU" sz="1400" err="1">
                <a:ea typeface="Calibri"/>
                <a:cs typeface="Calibri"/>
              </a:rPr>
              <a:t>OpenAI</a:t>
            </a:r>
            <a:r>
              <a:rPr lang="hu-HU" sz="1400">
                <a:ea typeface="Calibri"/>
                <a:cs typeface="Calibri"/>
              </a:rPr>
              <a:t>-ban irt</a:t>
            </a:r>
            <a:endParaRPr lang="en-US" sz="1400">
              <a:ea typeface="Calibri"/>
              <a:cs typeface="Calibri"/>
            </a:endParaRPr>
          </a:p>
          <a:p>
            <a:r>
              <a:rPr lang="hu-HU" sz="1400">
                <a:ea typeface="Calibri"/>
                <a:cs typeface="Calibri"/>
              </a:rPr>
              <a:t>Folyamatos fejlesztés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79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C2C3E1-A2FD-2054-9DDF-C7AFDEAF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Fajtái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28B3B7-6152-694C-7D81-19648528FDFC}"/>
              </a:ext>
            </a:extLst>
          </p:cNvPr>
          <p:cNvSpPr>
            <a:spLocks/>
          </p:cNvSpPr>
          <p:nvPr/>
        </p:nvSpPr>
        <p:spPr>
          <a:xfrm>
            <a:off x="4558991" y="4268132"/>
            <a:ext cx="2843271" cy="2387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93776">
              <a:spcAft>
                <a:spcPts val="600"/>
              </a:spcAft>
            </a:pPr>
            <a:r>
              <a:rPr lang="hu-HU" sz="2400" b="1" kern="1200">
                <a:latin typeface="+mn-lt"/>
                <a:ea typeface="+mn-ea"/>
                <a:cs typeface="Calibri"/>
              </a:rPr>
              <a:t>Hardware alapú</a:t>
            </a:r>
            <a:endParaRPr lang="hu-HU" sz="2400" b="1" kern="1200">
              <a:latin typeface="+mn-lt"/>
              <a:ea typeface="Calibri"/>
              <a:cs typeface="Calibri"/>
            </a:endParaRPr>
          </a:p>
          <a:p>
            <a:pPr defTabSz="493776">
              <a:spcAft>
                <a:spcPts val="600"/>
              </a:spcAft>
            </a:pPr>
            <a:r>
              <a:rPr lang="hu-HU" sz="2400" kern="1200">
                <a:latin typeface="+mn-lt"/>
                <a:ea typeface="+mn-ea"/>
                <a:cs typeface="Calibri"/>
              </a:rPr>
              <a:t>Egy olyan robot, ami úgy gondolkodik mint egy ember</a:t>
            </a:r>
            <a:endParaRPr lang="hu-HU" sz="2400" kern="1200">
              <a:latin typeface="+mn-lt"/>
              <a:ea typeface="Calibri"/>
              <a:cs typeface="Calibri"/>
            </a:endParaRPr>
          </a:p>
          <a:p>
            <a:pPr marL="457200" indent="-457200">
              <a:spcAft>
                <a:spcPts val="600"/>
              </a:spcAft>
            </a:pPr>
            <a:endParaRPr lang="hu-HU" sz="2400">
              <a:ea typeface="Calibri"/>
              <a:cs typeface="Calibri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5BA668-3A22-7398-161E-4B52CD9B5068}"/>
              </a:ext>
            </a:extLst>
          </p:cNvPr>
          <p:cNvSpPr>
            <a:spLocks/>
          </p:cNvSpPr>
          <p:nvPr/>
        </p:nvSpPr>
        <p:spPr>
          <a:xfrm>
            <a:off x="8641453" y="4266956"/>
            <a:ext cx="2843271" cy="2387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93776">
              <a:spcAft>
                <a:spcPts val="600"/>
              </a:spcAft>
            </a:pPr>
            <a:r>
              <a:rPr lang="hu-HU" sz="2400" b="1" kern="1200">
                <a:latin typeface="+mn-lt"/>
                <a:ea typeface="+mn-ea"/>
                <a:cs typeface="Calibri"/>
              </a:rPr>
              <a:t>Szoftver alapú</a:t>
            </a:r>
            <a:endParaRPr lang="hu-HU" sz="2400" b="1" kern="1200">
              <a:latin typeface="+mn-lt"/>
              <a:ea typeface="Calibri"/>
              <a:cs typeface="Calibri"/>
            </a:endParaRPr>
          </a:p>
          <a:p>
            <a:pPr defTabSz="493776">
              <a:spcAft>
                <a:spcPts val="600"/>
              </a:spcAft>
            </a:pPr>
            <a:r>
              <a:rPr lang="hu-HU" sz="2400" kern="1200">
                <a:latin typeface="+mn-lt"/>
                <a:ea typeface="+mn-ea"/>
                <a:cs typeface="Calibri"/>
              </a:rPr>
              <a:t>Egy olyan szoftver, ami csak az emberi feladatok elvégzésére képes</a:t>
            </a:r>
            <a:endParaRPr lang="hu-HU" sz="2400">
              <a:ea typeface="Calibri"/>
              <a:cs typeface="Calibri"/>
            </a:endParaRPr>
          </a:p>
        </p:txBody>
      </p:sp>
      <p:pic>
        <p:nvPicPr>
          <p:cNvPr id="5" name="Kép 4" descr="Mesterséges intelligencia segítségével szabadul fel az emberekben rejlő  potenciál - ITBUSINESS">
            <a:extLst>
              <a:ext uri="{FF2B5EF4-FFF2-40B4-BE49-F238E27FC236}">
                <a16:creationId xmlns:a16="http://schemas.microsoft.com/office/drawing/2014/main" id="{4A8BA2EB-5745-66F2-C4AA-0FC40D1A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78" y="9232"/>
            <a:ext cx="5560313" cy="38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44F-A8A4-3699-4E09-08FC1902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1616203"/>
          </a:xfrm>
        </p:spPr>
        <p:txBody>
          <a:bodyPr anchor="b">
            <a:normAutofit/>
          </a:bodyPr>
          <a:lstStyle/>
          <a:p>
            <a:r>
              <a:rPr lang="hu-HU" sz="3200">
                <a:ea typeface="+mj-lt"/>
                <a:cs typeface="+mj-lt"/>
              </a:rPr>
              <a:t>Ágens fogalma, típusai</a:t>
            </a:r>
            <a:endParaRPr lang="hu-HU" sz="3200"/>
          </a:p>
        </p:txBody>
      </p:sp>
      <p:pic>
        <p:nvPicPr>
          <p:cNvPr id="5" name="Kép 4" descr="ag5.jpg">
            <a:extLst>
              <a:ext uri="{FF2B5EF4-FFF2-40B4-BE49-F238E27FC236}">
                <a16:creationId xmlns:a16="http://schemas.microsoft.com/office/drawing/2014/main" id="{6B58EABB-80F7-8D95-20F2-67405BBC1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607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150786-53F3-A23A-39F7-89535F05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4" y="2533476"/>
            <a:ext cx="340541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300">
                <a:cs typeface="Calibri"/>
              </a:rPr>
              <a:t>Fogalma</a:t>
            </a:r>
          </a:p>
          <a:p>
            <a:pPr lvl="1"/>
            <a:r>
              <a:rPr lang="hu-HU" sz="2000">
                <a:ea typeface="Calibri"/>
                <a:cs typeface="Calibri"/>
              </a:rPr>
              <a:t>Mesterséges kreatúrák</a:t>
            </a:r>
          </a:p>
          <a:p>
            <a:endParaRPr lang="hu-HU" sz="2000">
              <a:cs typeface="Calibri"/>
            </a:endParaRPr>
          </a:p>
          <a:p>
            <a:r>
              <a:rPr lang="hu-HU" sz="2300">
                <a:cs typeface="Calibri"/>
              </a:rPr>
              <a:t>Típusai</a:t>
            </a:r>
            <a:endParaRPr lang="hu-HU" sz="2300">
              <a:ea typeface="Calibri"/>
              <a:cs typeface="Calibri"/>
            </a:endParaRPr>
          </a:p>
          <a:p>
            <a:pPr lvl="1"/>
            <a:r>
              <a:rPr lang="hu-HU" sz="2000">
                <a:cs typeface="Calibri"/>
              </a:rPr>
              <a:t>Autonóm</a:t>
            </a:r>
            <a:endParaRPr lang="hu-HU" sz="2000">
              <a:ea typeface="Calibri"/>
              <a:cs typeface="Calibri"/>
            </a:endParaRPr>
          </a:p>
          <a:p>
            <a:pPr lvl="1"/>
            <a:r>
              <a:rPr lang="hu-HU" sz="2000">
                <a:cs typeface="Calibri"/>
              </a:rPr>
              <a:t>Intelligens</a:t>
            </a:r>
            <a:endParaRPr lang="hu-HU" sz="2000">
              <a:ea typeface="Calibri"/>
              <a:cs typeface="Calibri"/>
            </a:endParaRPr>
          </a:p>
          <a:p>
            <a:pPr lvl="1"/>
            <a:r>
              <a:rPr lang="hu-HU" sz="2000">
                <a:cs typeface="Calibri"/>
              </a:rPr>
              <a:t>Szociális</a:t>
            </a:r>
            <a:endParaRPr lang="hu-HU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2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489B6-4E68-E032-7EEC-CE2E8D9C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3" y="741391"/>
            <a:ext cx="3397017" cy="1616203"/>
          </a:xfrm>
        </p:spPr>
        <p:txBody>
          <a:bodyPr anchor="b">
            <a:normAutofit/>
          </a:bodyPr>
          <a:lstStyle/>
          <a:p>
            <a:r>
              <a:rPr lang="hu-HU" sz="3200">
                <a:ea typeface="+mj-lt"/>
                <a:cs typeface="+mj-lt"/>
              </a:rPr>
              <a:t>Neurális hálózatok</a:t>
            </a:r>
            <a:endParaRPr lang="hu-HU" sz="3200"/>
          </a:p>
        </p:txBody>
      </p:sp>
      <p:pic>
        <p:nvPicPr>
          <p:cNvPr id="5" name="Kép 4" descr="Neurális hálózatok: a kapcsolat az emberi idegrendszer és a ...">
            <a:extLst>
              <a:ext uri="{FF2B5EF4-FFF2-40B4-BE49-F238E27FC236}">
                <a16:creationId xmlns:a16="http://schemas.microsoft.com/office/drawing/2014/main" id="{C750AF92-A8EE-6ED3-5595-6DB7A9301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5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514F85-8CCF-30AB-18AA-CA09BDAA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4" y="2533476"/>
            <a:ext cx="3405415" cy="3447832"/>
          </a:xfrm>
        </p:spPr>
        <p:txBody>
          <a:bodyPr anchor="t">
            <a:normAutofit/>
          </a:bodyPr>
          <a:lstStyle/>
          <a:p>
            <a:r>
              <a:rPr lang="hu-HU" sz="2000">
                <a:ea typeface="Calibri"/>
                <a:cs typeface="Calibri"/>
              </a:rPr>
              <a:t>Emberi agy működését szimulálja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2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FAEB1B-104E-F2A9-7304-813F7547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hu-HU" sz="4000">
                <a:latin typeface="Calibri"/>
                <a:ea typeface="Calibri"/>
                <a:cs typeface="Segoe UI"/>
              </a:rPr>
              <a:t>Gépi tanulás</a:t>
            </a:r>
          </a:p>
        </p:txBody>
      </p:sp>
      <p:pic>
        <p:nvPicPr>
          <p:cNvPr id="4" name="Kép 3" descr="Mesterséges intelligencia és gépi tanulás - Antivírus blog">
            <a:extLst>
              <a:ext uri="{FF2B5EF4-FFF2-40B4-BE49-F238E27FC236}">
                <a16:creationId xmlns:a16="http://schemas.microsoft.com/office/drawing/2014/main" id="{E0372675-3131-E2E5-DC9F-FFEFA361B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" r="35561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22ED48-6603-2E02-9DDE-2FC766407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>
                <a:ea typeface="Calibri"/>
                <a:cs typeface="Calibri"/>
              </a:rPr>
              <a:t>Fogalma</a:t>
            </a:r>
            <a:endParaRPr lang="hu-HU" sz="2000"/>
          </a:p>
          <a:p>
            <a:pPr lvl="1"/>
            <a:r>
              <a:rPr lang="hu-HU" sz="2000">
                <a:ea typeface="Calibri"/>
                <a:cs typeface="Calibri"/>
              </a:rPr>
              <a:t>Algoritmusokkal azonosít</a:t>
            </a:r>
          </a:p>
          <a:p>
            <a:pPr marL="0" lvl="1" indent="114300"/>
            <a:endParaRPr lang="hu-HU" sz="2000">
              <a:ea typeface="Calibri"/>
              <a:cs typeface="Calibri"/>
            </a:endParaRPr>
          </a:p>
          <a:p>
            <a:pPr marL="0" lvl="1" indent="114300"/>
            <a:r>
              <a:rPr lang="hu-HU" sz="2000">
                <a:latin typeface="Calibri"/>
                <a:ea typeface="Calibri"/>
                <a:cs typeface="Calibri"/>
              </a:rPr>
              <a:t>Előnyei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Ismeretek feltárása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A felhasználói élmény javítása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Az adatintegritás javítása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Kockázatcsökkentés</a:t>
            </a:r>
          </a:p>
          <a:p>
            <a:pPr marL="457200" lvl="2" indent="114300"/>
            <a:r>
              <a:rPr lang="hu-HU">
                <a:latin typeface="Calibri"/>
                <a:ea typeface="Calibri"/>
                <a:cs typeface="Segoe UI"/>
              </a:rPr>
              <a:t>Alacsonyabb költségek</a:t>
            </a:r>
          </a:p>
        </p:txBody>
      </p:sp>
    </p:spTree>
    <p:extLst>
      <p:ext uri="{BB962C8B-B14F-4D97-AF65-F5344CB8AC3E}">
        <p14:creationId xmlns:p14="http://schemas.microsoft.com/office/powerpoint/2010/main" val="36958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16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Office-téma</vt:lpstr>
      <vt:lpstr>Mesterséges Inteligencia (AI)</vt:lpstr>
      <vt:lpstr>Fogalma</vt:lpstr>
      <vt:lpstr>Történet</vt:lpstr>
      <vt:lpstr>Története</vt:lpstr>
      <vt:lpstr>Története</vt:lpstr>
      <vt:lpstr>Fajtái</vt:lpstr>
      <vt:lpstr>Ágens fogalma, típusai</vt:lpstr>
      <vt:lpstr>Neurális hálózatok</vt:lpstr>
      <vt:lpstr>Gépi tanulás</vt:lpstr>
      <vt:lpstr>Mesterséges intelligencia mint program</vt:lpstr>
      <vt:lpstr>Mesterséges intelligencia típusai (Al típusok)</vt:lpstr>
      <vt:lpstr>Hol használják (szakmák, hol fogják használni) </vt:lpstr>
      <vt:lpstr>Jelenleg hol tart az Al</vt:lpstr>
      <vt:lpstr>Mit tartogat a jövő?</vt:lpstr>
      <vt:lpstr>Források</vt:lpstr>
      <vt:lpstr>    K Ö S Z Ö N J Ü K         A     F I G Y E L M E 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13</cp:revision>
  <dcterms:created xsi:type="dcterms:W3CDTF">2023-11-08T10:17:21Z</dcterms:created>
  <dcterms:modified xsi:type="dcterms:W3CDTF">2023-12-07T08:23:14Z</dcterms:modified>
</cp:coreProperties>
</file>