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441" r:id="rId1"/>
    <p:sldMasterId id="2147487443" r:id="rId2"/>
  </p:sldMasterIdLst>
  <p:notesMasterIdLst>
    <p:notesMasterId r:id="rId11"/>
  </p:notesMasterIdLst>
  <p:handoutMasterIdLst>
    <p:handoutMasterId r:id="rId12"/>
  </p:handoutMasterIdLst>
  <p:sldIdLst>
    <p:sldId id="1708" r:id="rId3"/>
    <p:sldId id="1704" r:id="rId4"/>
    <p:sldId id="1703" r:id="rId5"/>
    <p:sldId id="1705" r:id="rId6"/>
    <p:sldId id="1706" r:id="rId7"/>
    <p:sldId id="1707" r:id="rId8"/>
    <p:sldId id="1709" r:id="rId9"/>
    <p:sldId id="1710" r:id="rId10"/>
  </p:sldIdLst>
  <p:sldSz cx="10440988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258" userDrawn="1">
          <p15:clr>
            <a:srgbClr val="A4A3A4"/>
          </p15:clr>
        </p15:guide>
        <p15:guide id="2" orient="horz" pos="3177" userDrawn="1">
          <p15:clr>
            <a:srgbClr val="A4A3A4"/>
          </p15:clr>
        </p15:guide>
        <p15:guide id="3" orient="horz" pos="6446" userDrawn="1">
          <p15:clr>
            <a:srgbClr val="A4A3A4"/>
          </p15:clr>
        </p15:guide>
        <p15:guide id="4" orient="horz" pos="422" userDrawn="1">
          <p15:clr>
            <a:srgbClr val="A4A3A4"/>
          </p15:clr>
        </p15:guide>
        <p15:guide id="5" pos="4333" userDrawn="1">
          <p15:clr>
            <a:srgbClr val="A4A3A4"/>
          </p15:clr>
        </p15:guide>
        <p15:guide id="6" pos="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  <p:cmAuthor id="2" name="고병화" initials="고" lastIdx="1" clrIdx="1">
    <p:extLst>
      <p:ext uri="{19B8F6BF-5375-455C-9EA6-DF929625EA0E}">
        <p15:presenceInfo xmlns:p15="http://schemas.microsoft.com/office/powerpoint/2012/main" userId="고병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CCFFCC"/>
    <a:srgbClr val="FFFFCC"/>
    <a:srgbClr val="F2F2F2"/>
    <a:srgbClr val="FEF0F3"/>
    <a:srgbClr val="FCD0D8"/>
    <a:srgbClr val="E2E2F6"/>
    <a:srgbClr val="F4CCCC"/>
    <a:srgbClr val="FF6600"/>
    <a:srgbClr val="3399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8" autoAdjust="0"/>
    <p:restoredTop sz="93231" autoAdjust="0"/>
  </p:normalViewPr>
  <p:slideViewPr>
    <p:cSldViewPr snapToGrid="0">
      <p:cViewPr>
        <p:scale>
          <a:sx n="140" d="100"/>
          <a:sy n="140" d="100"/>
        </p:scale>
        <p:origin x="-427" y="-192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outlineViewPr>
    <p:cViewPr>
      <p:scale>
        <a:sx n="33" d="100"/>
        <a:sy n="33" d="100"/>
      </p:scale>
      <p:origin x="0" y="-15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2990" y="-96"/>
      </p:cViewPr>
      <p:guideLst>
        <p:guide orient="horz" pos="6258"/>
        <p:guide orient="horz" pos="3177"/>
        <p:guide orient="horz" pos="6446"/>
        <p:guide orient="horz" pos="422"/>
        <p:guide pos="4333"/>
        <p:guide pos="144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2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9202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l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2" y="9720673"/>
            <a:ext cx="3077543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307" tIns="49154" rIns="98307" bIns="49154" numCol="1" anchor="b" anchorCtr="0" compatLnSpc="1">
            <a:prstTxWarp prst="textNoShape">
              <a:avLst/>
            </a:prstTxWarp>
          </a:bodyPr>
          <a:lstStyle>
            <a:lvl1pPr algn="r" defTabSz="982520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425" y="669925"/>
            <a:ext cx="6656388" cy="4373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651167" y="9910536"/>
            <a:ext cx="1703847" cy="28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95" tIns="49147" rIns="98295" bIns="4914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949" y="5384915"/>
            <a:ext cx="6649483" cy="31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07" tIns="49154" rIns="98307" bIns="4915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40564" y="484479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40564" y="9794326"/>
            <a:ext cx="66378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4796" tIns="47398" rIns="94796" bIns="47398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64247" y="155492"/>
            <a:ext cx="2271242" cy="25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670234" y="155492"/>
            <a:ext cx="2271242" cy="26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59" tIns="50315" rIns="96759" bIns="50315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83999" y="9859796"/>
            <a:ext cx="1758907" cy="2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4" tIns="47728" rIns="95454" bIns="4772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42" y="9879438"/>
            <a:ext cx="826208" cy="2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28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7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7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5.png"/><Relationship Id="rId26" Type="http://schemas.openxmlformats.org/officeDocument/2006/relationships/image" Target="../media/image30.png"/><Relationship Id="rId3" Type="http://schemas.openxmlformats.org/officeDocument/2006/relationships/image" Target="../media/image28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0.png"/><Relationship Id="rId25" Type="http://schemas.openxmlformats.org/officeDocument/2006/relationships/image" Target="../media/image290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80.png"/><Relationship Id="rId32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3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31" Type="http://schemas.openxmlformats.org/officeDocument/2006/relationships/image" Target="../media/image34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26" Type="http://schemas.openxmlformats.org/officeDocument/2006/relationships/image" Target="../media/image45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32" Type="http://schemas.openxmlformats.org/officeDocument/2006/relationships/image" Target="../media/image51.png"/><Relationship Id="rId5" Type="http://schemas.openxmlformats.org/officeDocument/2006/relationships/image" Target="../media/image38.png"/><Relationship Id="rId28" Type="http://schemas.openxmlformats.org/officeDocument/2006/relationships/image" Target="../media/image47.png"/><Relationship Id="rId10" Type="http://schemas.openxmlformats.org/officeDocument/2006/relationships/image" Target="../media/image43.png"/><Relationship Id="rId31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3.png"/><Relationship Id="rId3" Type="http://schemas.openxmlformats.org/officeDocument/2006/relationships/image" Target="../media/image360.png"/><Relationship Id="rId21" Type="http://schemas.openxmlformats.org/officeDocument/2006/relationships/image" Target="../media/image6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68.png"/><Relationship Id="rId5" Type="http://schemas.openxmlformats.org/officeDocument/2006/relationships/image" Target="../media/image53.png"/><Relationship Id="rId15" Type="http://schemas.openxmlformats.org/officeDocument/2006/relationships/image" Target="../media/image46.png"/><Relationship Id="rId23" Type="http://schemas.openxmlformats.org/officeDocument/2006/relationships/image" Target="../media/image43.png"/><Relationship Id="rId10" Type="http://schemas.openxmlformats.org/officeDocument/2006/relationships/image" Target="../media/image58.png"/><Relationship Id="rId19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5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360.png"/><Relationship Id="rId21" Type="http://schemas.openxmlformats.org/officeDocument/2006/relationships/image" Target="../media/image82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8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42.png"/><Relationship Id="rId14" Type="http://schemas.openxmlformats.org/officeDocument/2006/relationships/image" Target="../media/image76.png"/><Relationship Id="rId22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F6652472-14D8-4F29-B64C-BE510F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483" y="2412225"/>
            <a:ext cx="645378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kumimoji="1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자연어 처리활용 예제 모델 구조</a:t>
            </a:r>
          </a:p>
        </p:txBody>
      </p:sp>
    </p:spTree>
    <p:extLst>
      <p:ext uri="{BB962C8B-B14F-4D97-AF65-F5344CB8AC3E}">
        <p14:creationId xmlns:p14="http://schemas.microsoft.com/office/powerpoint/2010/main" val="22225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094140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66263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116396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𝐬𝐨𝐟𝐭𝐦𝐚𝐱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91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74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602" y="25110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/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DA00F2-6895-42E2-9A83-4D290F1DB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84" y="1756351"/>
                <a:ext cx="1364292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AF4CBB9F-AA37-4EEF-AD1C-63EE21DFFBCB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/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21AC5B-64A8-4122-8A40-23CED46F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52723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6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8125631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06_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텍스트 요약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(Text Summarization) :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05C4A3F-FE67-47B2-A7E0-9A9154196A1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3275512" y="4497567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A66BA42A-4EE2-4ADE-8013-81847C530F20}"/>
              </a:ext>
            </a:extLst>
          </p:cNvPr>
          <p:cNvSpPr/>
          <p:nvPr/>
        </p:nvSpPr>
        <p:spPr>
          <a:xfrm>
            <a:off x="2835049" y="4706034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275512" y="49931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075489-A9EC-40A3-BFF3-0305C56ECE81}"/>
              </a:ext>
            </a:extLst>
          </p:cNvPr>
          <p:cNvSpPr/>
          <p:nvPr/>
        </p:nvSpPr>
        <p:spPr>
          <a:xfrm>
            <a:off x="2835049" y="421043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0A92473-D4E2-40A5-9D82-7D5E3F8227A7}"/>
              </a:ext>
            </a:extLst>
          </p:cNvPr>
          <p:cNvSpPr/>
          <p:nvPr/>
        </p:nvSpPr>
        <p:spPr>
          <a:xfrm>
            <a:off x="3631718" y="440832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EC3F388-4D2A-4A60-9542-E24551FC7EC8}"/>
              </a:ext>
            </a:extLst>
          </p:cNvPr>
          <p:cNvSpPr/>
          <p:nvPr/>
        </p:nvSpPr>
        <p:spPr>
          <a:xfrm>
            <a:off x="3632533" y="421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5EDA7CC0-A24B-425B-B9B9-23D281EAB614}"/>
              </a:ext>
            </a:extLst>
          </p:cNvPr>
          <p:cNvCxnSpPr>
            <a:cxnSpLocks/>
            <a:stCxn id="54" idx="6"/>
            <a:endCxn id="97" idx="2"/>
          </p:cNvCxnSpPr>
          <p:nvPr/>
        </p:nvCxnSpPr>
        <p:spPr>
          <a:xfrm flipH="1" flipV="1">
            <a:off x="3275513" y="4003489"/>
            <a:ext cx="441681" cy="449453"/>
          </a:xfrm>
          <a:prstGeom prst="bentConnector4">
            <a:avLst>
              <a:gd name="adj1" fmla="val -13620"/>
              <a:gd name="adj2" fmla="val 69241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1A8453A-DBF9-4BD2-B09A-729942A8FB54}"/>
              </a:ext>
            </a:extLst>
          </p:cNvPr>
          <p:cNvSpPr/>
          <p:nvPr/>
        </p:nvSpPr>
        <p:spPr>
          <a:xfrm>
            <a:off x="2834457" y="440586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C41F9B-08E1-46B6-85B0-3FCFE8EAB0D8}"/>
              </a:ext>
            </a:extLst>
          </p:cNvPr>
          <p:cNvSpPr/>
          <p:nvPr/>
        </p:nvSpPr>
        <p:spPr>
          <a:xfrm>
            <a:off x="2835274" y="42168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994984" y="5329616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9A8EADA-F18E-4E97-A53C-41CEE0AC6ABC}"/>
              </a:ext>
            </a:extLst>
          </p:cNvPr>
          <p:cNvSpPr/>
          <p:nvPr/>
        </p:nvSpPr>
        <p:spPr>
          <a:xfrm>
            <a:off x="2835049" y="371636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AF3A9C-A4FF-42D1-9448-C8202B72F318}"/>
              </a:ext>
            </a:extLst>
          </p:cNvPr>
          <p:cNvSpPr/>
          <p:nvPr/>
        </p:nvSpPr>
        <p:spPr>
          <a:xfrm>
            <a:off x="3631718" y="39142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8DA0DBE8-E5ED-4629-B32F-71EB5E7CF1BD}"/>
              </a:ext>
            </a:extLst>
          </p:cNvPr>
          <p:cNvSpPr/>
          <p:nvPr/>
        </p:nvSpPr>
        <p:spPr>
          <a:xfrm>
            <a:off x="3632533" y="37252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F0EF451-655F-47F4-8B2A-15F3F7CEC6E0}"/>
              </a:ext>
            </a:extLst>
          </p:cNvPr>
          <p:cNvCxnSpPr>
            <a:cxnSpLocks/>
            <a:stCxn id="98" idx="6"/>
            <a:endCxn id="136" idx="2"/>
          </p:cNvCxnSpPr>
          <p:nvPr/>
        </p:nvCxnSpPr>
        <p:spPr>
          <a:xfrm flipH="1" flipV="1">
            <a:off x="3275513" y="3509411"/>
            <a:ext cx="441681" cy="449453"/>
          </a:xfrm>
          <a:prstGeom prst="bentConnector4">
            <a:avLst>
              <a:gd name="adj1" fmla="val -13620"/>
              <a:gd name="adj2" fmla="val 6656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274741AA-B6F6-4B8E-96A6-199D722E5DBC}"/>
              </a:ext>
            </a:extLst>
          </p:cNvPr>
          <p:cNvSpPr/>
          <p:nvPr/>
        </p:nvSpPr>
        <p:spPr>
          <a:xfrm>
            <a:off x="2834457" y="391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6D52CF1-3C29-48F4-9FA9-A7813B41334D}"/>
              </a:ext>
            </a:extLst>
          </p:cNvPr>
          <p:cNvSpPr/>
          <p:nvPr/>
        </p:nvSpPr>
        <p:spPr>
          <a:xfrm>
            <a:off x="2835274" y="372280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835049" y="322228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631718" y="34201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632533" y="32311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834457" y="34177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835274" y="32287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20846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A2DB067A-F98E-4892-97F6-0D2D01D34F67}"/>
              </a:ext>
            </a:extLst>
          </p:cNvPr>
          <p:cNvSpPr/>
          <p:nvPr/>
        </p:nvSpPr>
        <p:spPr>
          <a:xfrm>
            <a:off x="5479264" y="392127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87A95B92-DFD3-47DD-BA4E-0B32E620E038}"/>
              </a:ext>
            </a:extLst>
          </p:cNvPr>
          <p:cNvCxnSpPr>
            <a:cxnSpLocks/>
            <a:stCxn id="182" idx="2"/>
          </p:cNvCxnSpPr>
          <p:nvPr/>
        </p:nvCxnSpPr>
        <p:spPr>
          <a:xfrm>
            <a:off x="5919728" y="4208405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50796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5" name="사각형: 둥근 모서리 194">
            <a:extLst>
              <a:ext uri="{FF2B5EF4-FFF2-40B4-BE49-F238E27FC236}">
                <a16:creationId xmlns:a16="http://schemas.microsoft.com/office/drawing/2014/main" id="{EC9A6E5B-5690-42D5-BD53-F57D78A42EA9}"/>
              </a:ext>
            </a:extLst>
          </p:cNvPr>
          <p:cNvSpPr/>
          <p:nvPr/>
        </p:nvSpPr>
        <p:spPr>
          <a:xfrm>
            <a:off x="5479264" y="2883836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Attention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D977B450-52EA-45E7-AE37-9CABA9EBB721}"/>
              </a:ext>
            </a:extLst>
          </p:cNvPr>
          <p:cNvCxnSpPr>
            <a:cxnSpLocks/>
          </p:cNvCxnSpPr>
          <p:nvPr/>
        </p:nvCxnSpPr>
        <p:spPr>
          <a:xfrm flipH="1" flipV="1">
            <a:off x="5992129" y="2297748"/>
            <a:ext cx="368062" cy="1244202"/>
          </a:xfrm>
          <a:prstGeom prst="bentConnector4">
            <a:avLst>
              <a:gd name="adj1" fmla="val -62109"/>
              <a:gd name="adj2" fmla="val 55769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157089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3862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3702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3677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37322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3757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044749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225933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744775" y="567308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2" y="511639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822DE4A8-7296-41C4-9183-7D20D69415B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00248" y="2056470"/>
            <a:ext cx="199573" cy="21608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DB065F79-BF43-43AD-B878-ADE7AF94AB42}"/>
              </a:ext>
            </a:extLst>
          </p:cNvPr>
          <p:cNvCxnSpPr>
            <a:cxnSpLocks/>
          </p:cNvCxnSpPr>
          <p:nvPr/>
        </p:nvCxnSpPr>
        <p:spPr>
          <a:xfrm>
            <a:off x="3321020" y="3031536"/>
            <a:ext cx="2165577" cy="494639"/>
          </a:xfrm>
          <a:prstGeom prst="bentConnector3">
            <a:avLst>
              <a:gd name="adj1" fmla="val 53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1D8347A8-BC94-4F14-A078-020D56FF5422}"/>
              </a:ext>
            </a:extLst>
          </p:cNvPr>
          <p:cNvSpPr/>
          <p:nvPr/>
        </p:nvSpPr>
        <p:spPr>
          <a:xfrm>
            <a:off x="5748397" y="2032289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/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𝑐𝑜𝑛𝑐𝑎𝑡</m:t>
                      </m:r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9CC50E6-0C56-4D76-8295-E4FEA64A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94" y="2031835"/>
                <a:ext cx="6497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C2C46E58-B1F6-4897-8030-918B0E3C2DD2}"/>
              </a:ext>
            </a:extLst>
          </p:cNvPr>
          <p:cNvCxnSpPr>
            <a:cxnSpLocks/>
          </p:cNvCxnSpPr>
          <p:nvPr/>
        </p:nvCxnSpPr>
        <p:spPr>
          <a:xfrm flipH="1">
            <a:off x="5902067" y="1851884"/>
            <a:ext cx="26" cy="166303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18DC83B5-CBAB-4EE6-BEDB-2BCBB5F46A75}"/>
              </a:ext>
            </a:extLst>
          </p:cNvPr>
          <p:cNvCxnSpPr>
            <a:cxnSpLocks/>
          </p:cNvCxnSpPr>
          <p:nvPr/>
        </p:nvCxnSpPr>
        <p:spPr>
          <a:xfrm>
            <a:off x="5824192" y="2304287"/>
            <a:ext cx="0" cy="57954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/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BC8157D7-C09A-4972-B359-BF9E6E2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421867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792" y="5051947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/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hs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282DC3DC-DB18-45B0-A73E-ADCF85FF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06" y="2718167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/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29738B5E-8E53-4C33-917A-26992F67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868" y="3889605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/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E64DAD2A-6780-40CD-8001-0A7B8A918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2" y="3398287"/>
                <a:ext cx="847516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98" y="2745463"/>
                <a:ext cx="847516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648495"/>
                <a:ext cx="847516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/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1" name="TextBox 7200">
                <a:extLst>
                  <a:ext uri="{FF2B5EF4-FFF2-40B4-BE49-F238E27FC236}">
                    <a16:creationId xmlns:a16="http://schemas.microsoft.com/office/drawing/2014/main" id="{4AF2DC6C-9BCC-437C-9265-4D46E23D7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99" y="2399720"/>
                <a:ext cx="847516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/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5" name="TextBox 7204">
                <a:extLst>
                  <a:ext uri="{FF2B5EF4-FFF2-40B4-BE49-F238E27FC236}">
                    <a16:creationId xmlns:a16="http://schemas.microsoft.com/office/drawing/2014/main" id="{E222E2C7-6879-45A6-BF58-F10890841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82" y="1760553"/>
                <a:ext cx="847516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𝟏𝟎𝟎𝟎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214637"/>
                <a:ext cx="847516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/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0" name="TextBox 7209">
                <a:extLst>
                  <a:ext uri="{FF2B5EF4-FFF2-40B4-BE49-F238E27FC236}">
                    <a16:creationId xmlns:a16="http://schemas.microsoft.com/office/drawing/2014/main" id="{276730EE-6538-4982-BB60-2DE4F6B8C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15" y="2395168"/>
                <a:ext cx="847516" cy="3359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/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h</m:t>
                      </m:r>
                    </m:oMath>
                  </m:oMathPara>
                </a14:m>
                <a:endParaRPr lang="ko-KR" altLang="en-US" sz="1000" dirty="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11" name="TextBox 7210">
                <a:extLst>
                  <a:ext uri="{FF2B5EF4-FFF2-40B4-BE49-F238E27FC236}">
                    <a16:creationId xmlns:a16="http://schemas.microsoft.com/office/drawing/2014/main" id="{0E305AE8-6842-4F93-A1FC-3935B8F96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50" y="3245887"/>
                <a:ext cx="847516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52" y="5051947"/>
                <a:ext cx="999928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/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BD01B0-9403-48B0-AAC5-C776759E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32" y="4433135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/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𝐨𝐮𝐭𝐩𝐮𝐭𝟏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AE430A-8E76-419E-87DE-64E5E5FD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24" y="3896323"/>
                <a:ext cx="999928" cy="335989"/>
              </a:xfrm>
              <a:prstGeom prst="rect">
                <a:avLst/>
              </a:prstGeom>
              <a:blipFill>
                <a:blip r:embed="rId20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/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507458-4303-4E74-8813-766B6D09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28" y="3404998"/>
                <a:ext cx="999928" cy="335989"/>
              </a:xfrm>
              <a:prstGeom prst="rect">
                <a:avLst/>
              </a:prstGeom>
              <a:blipFill>
                <a:blip r:embed="rId21"/>
                <a:stretch>
                  <a:fillRect r="-6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69" y="2620255"/>
                <a:ext cx="1136503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5" y="4228528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/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366E0F-4846-4C22-BAC5-620020C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60" y="3643838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23" y="1223628"/>
                <a:ext cx="181049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/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76EAB-B967-4481-B25A-0D69830D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46" y="2392783"/>
                <a:ext cx="1136503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674" y="3145688"/>
                <a:ext cx="1445801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/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𝐡𝐢𝐝𝐝𝐞𝐧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0FAD02-37C9-4E33-8A58-42289AB3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0" y="2968263"/>
                <a:ext cx="1136503" cy="335989"/>
              </a:xfrm>
              <a:prstGeom prst="rect">
                <a:avLst/>
              </a:prstGeom>
              <a:blipFill>
                <a:blip r:embed="rId28"/>
                <a:stretch>
                  <a:fillRect r="-46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2F247210-238D-4CE6-B1C6-94C1B4188CDA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/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→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0DE86E-CE43-4770-BAE5-F3BEDF5E3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84" y="3450606"/>
                <a:ext cx="2092514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BBA375A-7DD2-4D53-A863-DB863F571B50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/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𝐬𝐭𝐚𝐭𝐞</m:t>
                    </m:r>
                    <m:r>
                      <a:rPr lang="en-US" altLang="ko-KR" sz="9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𝟐</m:t>
                    </m:r>
                  </m:oMath>
                </a14:m>
                <a:r>
                  <a:rPr lang="ko-KR" altLang="en-US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 </a:t>
                </a:r>
                <a:r>
                  <a:rPr lang="en-US" altLang="ko-KR" sz="900" b="1" dirty="0">
                    <a:solidFill>
                      <a:srgbClr val="002060"/>
                    </a:solidFill>
                    <a:latin typeface="함초롬바탕" panose="02030504000101010101" pitchFamily="18" charset="-127"/>
                    <a:ea typeface="함초롬바탕" panose="02030504000101010101" pitchFamily="18" charset="-127"/>
                    <a:cs typeface="함초롬바탕" panose="02030504000101010101" pitchFamily="18" charset="-127"/>
                  </a:rPr>
                  <a:t>-&gt; decoder_state_input_h</a:t>
                </a:r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54020E-569E-4A99-AC13-1C125BD7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80" y="3266707"/>
                <a:ext cx="2239669" cy="300531"/>
              </a:xfrm>
              <a:prstGeom prst="rect">
                <a:avLst/>
              </a:prstGeom>
              <a:blipFill>
                <a:blip r:embed="rId30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9922DE9-502A-4E38-ABB1-0775DDFB8428}"/>
              </a:ext>
            </a:extLst>
          </p:cNvPr>
          <p:cNvCxnSpPr>
            <a:cxnSpLocks/>
          </p:cNvCxnSpPr>
          <p:nvPr/>
        </p:nvCxnSpPr>
        <p:spPr>
          <a:xfrm>
            <a:off x="6343925" y="3032504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/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𝐬𝐭𝐚𝐭𝐞𝐬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3BA3AE-3AE8-47F3-A64C-D9BCB2E5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57" y="2825427"/>
                <a:ext cx="999928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/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𝐜𝐨𝐧𝐜𝐚𝐭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EA40C3-9B5A-4800-93B0-51E23BB25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36" y="1756351"/>
                <a:ext cx="1266920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/>
              <p:nvPr/>
            </p:nvSpPr>
            <p:spPr>
              <a:xfrm>
                <a:off x="4869952" y="2536463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𝐚𝐭𝐭𝐧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𝐢𝐧𝐟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03A70F-F37F-4037-A93D-E6DFDE9F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952" y="2536463"/>
                <a:ext cx="1136503" cy="33598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3739144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7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371139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(Neural Machine Translation)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[character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717092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053545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344747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6590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34700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6565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34675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3712810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342568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62111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34321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1A89BE6-1DC6-4028-8ACB-DC4BC7CA798D}"/>
              </a:ext>
            </a:extLst>
          </p:cNvPr>
          <p:cNvSpPr txBox="1"/>
          <p:nvPr/>
        </p:nvSpPr>
        <p:spPr>
          <a:xfrm>
            <a:off x="5670298" y="41736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31294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85178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84933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881083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31335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8558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31311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71692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7008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69844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312703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313783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7038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70640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2375412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556596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472080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1379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3182824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782700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3148075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3716735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3148076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𝟗𝟏𝟐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545300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782700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3009219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3716734"/>
                <a:ext cx="1129799" cy="304250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554291"/>
                <a:ext cx="1810498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3152512"/>
                <a:ext cx="1136503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3132504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5082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62" y="3273182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56" y="3425582"/>
                <a:ext cx="999928" cy="33598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660696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8233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54566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82091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82764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817037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882660"/>
                <a:ext cx="150682" cy="153888"/>
              </a:xfrm>
              <a:prstGeom prst="rect">
                <a:avLst/>
              </a:prstGeom>
              <a:blipFill>
                <a:blip r:embed="rId28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253194" y="3705024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/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F3165-A6D8-4F8C-A3A0-FBE6DB7F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04" y="3273179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/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𝟐𝟓𝟔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274F9-B352-4A81-9CFB-596F3854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997" y="3418755"/>
                <a:ext cx="847516" cy="3359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0C0D6858-63A3-4804-9511-94DAFF51BD54}"/>
              </a:ext>
            </a:extLst>
          </p:cNvPr>
          <p:cNvSpPr/>
          <p:nvPr/>
        </p:nvSpPr>
        <p:spPr>
          <a:xfrm>
            <a:off x="6275933" y="36235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70063D-7E11-43DD-8129-117B2A74E022}"/>
              </a:ext>
            </a:extLst>
          </p:cNvPr>
          <p:cNvSpPr/>
          <p:nvPr/>
        </p:nvSpPr>
        <p:spPr>
          <a:xfrm>
            <a:off x="6276749" y="343457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6CC7D19-702F-48E7-9C18-62ADBF848625}"/>
              </a:ext>
            </a:extLst>
          </p:cNvPr>
          <p:cNvCxnSpPr>
            <a:cxnSpLocks/>
          </p:cNvCxnSpPr>
          <p:nvPr/>
        </p:nvCxnSpPr>
        <p:spPr>
          <a:xfrm>
            <a:off x="6358639" y="364893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/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E3043B-C117-4551-B6BC-E071E4182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89" y="3462330"/>
                <a:ext cx="999928" cy="3359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9BB4755-A09B-4AD5-848B-9A6D35A8E49B}"/>
              </a:ext>
            </a:extLst>
          </p:cNvPr>
          <p:cNvCxnSpPr>
            <a:cxnSpLocks/>
          </p:cNvCxnSpPr>
          <p:nvPr/>
        </p:nvCxnSpPr>
        <p:spPr>
          <a:xfrm>
            <a:off x="6355301" y="3466959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/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5C8B85-F4E4-489C-8D41-CF72748C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13" y="3259886"/>
                <a:ext cx="999928" cy="33598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/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CEAFB1-479B-4469-B368-9D95A6E4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91" y="3270900"/>
                <a:ext cx="1678544" cy="3359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/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E3F7B-892A-41A8-B2A5-FCD1DE7A2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563" y="3423300"/>
                <a:ext cx="1678544" cy="33598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8738BF8-7C8C-4C1E-BF64-463A5796732D}"/>
              </a:ext>
            </a:extLst>
          </p:cNvPr>
          <p:cNvSpPr txBox="1"/>
          <p:nvPr/>
        </p:nvSpPr>
        <p:spPr>
          <a:xfrm>
            <a:off x="7565060" y="369364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8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Train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285045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367447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580829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279236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60337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278990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60091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CFA9002-1531-4A98-B42E-64D22FC68209}"/>
              </a:ext>
            </a:extLst>
          </p:cNvPr>
          <p:cNvCxnSpPr>
            <a:cxnSpLocks/>
            <a:stCxn id="184" idx="2"/>
          </p:cNvCxnSpPr>
          <p:nvPr/>
        </p:nvCxnSpPr>
        <p:spPr>
          <a:xfrm>
            <a:off x="5919728" y="2846169"/>
            <a:ext cx="0" cy="38151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559041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275692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56793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27544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56548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2628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198514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198269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014442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26691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198921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26446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18502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183425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183180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26039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27119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183725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183976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508771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1689955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499751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5041341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316183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2861467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281434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/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9" name="TextBox 7198">
                <a:extLst>
                  <a:ext uri="{FF2B5EF4-FFF2-40B4-BE49-F238E27FC236}">
                    <a16:creationId xmlns:a16="http://schemas.microsoft.com/office/drawing/2014/main" id="{BC5A5F92-0F7D-415B-BAF3-4BBD82F1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05" y="2850094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28143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1678659"/>
                <a:ext cx="847516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2868291"/>
                <a:ext cx="999928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142578"/>
                <a:ext cx="1136503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/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𝐦𝐚𝐬𝐤𝐢𝐧𝐠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A26D5-0565-4C76-A14D-C9EB07F0E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111" y="2850093"/>
                <a:ext cx="1129799" cy="304250"/>
              </a:xfrm>
              <a:prstGeom prst="rect">
                <a:avLst/>
              </a:prstGeom>
              <a:blipFill>
                <a:blip r:embed="rId11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1687650"/>
                <a:ext cx="181049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285871"/>
                <a:ext cx="1136503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265863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26416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506" y="2406541"/>
                <a:ext cx="999928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602" y="2558941"/>
                <a:ext cx="999928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2794055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1950396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016019"/>
                <a:ext cx="150682" cy="153888"/>
              </a:xfrm>
              <a:prstGeom prst="rect">
                <a:avLst/>
              </a:prstGeom>
              <a:blipFill>
                <a:blip r:embed="rId16"/>
                <a:stretch>
                  <a:fillRect l="-4000" r="-4000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4539802" y="2872503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3757516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044645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166107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43959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051097"/>
                <a:ext cx="545910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464249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464248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3765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7666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40537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B236776-371F-4BB8-8317-BBB72D378B45}"/>
              </a:ext>
            </a:extLst>
          </p:cNvPr>
          <p:cNvSpPr/>
          <p:nvPr/>
        </p:nvSpPr>
        <p:spPr>
          <a:xfrm>
            <a:off x="5487266" y="31752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4486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4060193"/>
                <a:ext cx="545910" cy="3359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473345"/>
                <a:ext cx="545910" cy="335989"/>
              </a:xfrm>
              <a:prstGeom prst="rect">
                <a:avLst/>
              </a:prstGeom>
              <a:blipFill>
                <a:blip r:embed="rId21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473344"/>
                <a:ext cx="999928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4053372"/>
                <a:ext cx="1129799" cy="304250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046546"/>
                <a:ext cx="1129799" cy="304250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6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10773297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07_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기계 번역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Neural Machine Translation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) : Seq2seq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Helvetica Neue"/>
              </a:rPr>
              <a:t>를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이용한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Predict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구조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[word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-level]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5658B72-CC57-445A-A69D-CBB8887E21F2}"/>
              </a:ext>
            </a:extLst>
          </p:cNvPr>
          <p:cNvCxnSpPr>
            <a:cxnSpLocks/>
          </p:cNvCxnSpPr>
          <p:nvPr/>
        </p:nvCxnSpPr>
        <p:spPr>
          <a:xfrm flipH="1">
            <a:off x="2934312" y="3218947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2653784" y="4735943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Input_5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0993AFC0-50EE-41BC-AEE1-A3F0A8D169CC}"/>
              </a:ext>
            </a:extLst>
          </p:cNvPr>
          <p:cNvSpPr/>
          <p:nvPr/>
        </p:nvSpPr>
        <p:spPr>
          <a:xfrm>
            <a:off x="2493849" y="294932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781FCA-75D9-433C-BDF9-99A70F234203}"/>
              </a:ext>
            </a:extLst>
          </p:cNvPr>
          <p:cNvSpPr/>
          <p:nvPr/>
        </p:nvSpPr>
        <p:spPr>
          <a:xfrm>
            <a:off x="3290518" y="316085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99D59CA-5FDC-47B3-B91A-E453DF0B34C6}"/>
              </a:ext>
            </a:extLst>
          </p:cNvPr>
          <p:cNvSpPr/>
          <p:nvPr/>
        </p:nvSpPr>
        <p:spPr>
          <a:xfrm>
            <a:off x="3291333" y="297186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F7E5CB0-3B10-4D5E-9F14-59B2AAA83FDD}"/>
              </a:ext>
            </a:extLst>
          </p:cNvPr>
          <p:cNvSpPr/>
          <p:nvPr/>
        </p:nvSpPr>
        <p:spPr>
          <a:xfrm>
            <a:off x="2493257" y="315840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4293EA89-CF27-4D18-8DC3-73875B8182E8}"/>
              </a:ext>
            </a:extLst>
          </p:cNvPr>
          <p:cNvSpPr/>
          <p:nvPr/>
        </p:nvSpPr>
        <p:spPr>
          <a:xfrm>
            <a:off x="2494074" y="296941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3E2C3C9-9106-4227-94E0-4A2CE6A4A323}"/>
              </a:ext>
            </a:extLst>
          </p:cNvPr>
          <p:cNvSpPr/>
          <p:nvPr/>
        </p:nvSpPr>
        <p:spPr>
          <a:xfrm>
            <a:off x="5479264" y="2927537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LSTM_3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26E88FF-2D55-48B0-9248-0B7421C76A22}"/>
              </a:ext>
            </a:extLst>
          </p:cNvPr>
          <p:cNvSpPr/>
          <p:nvPr/>
        </p:nvSpPr>
        <p:spPr>
          <a:xfrm>
            <a:off x="6275933" y="312542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229562-62C3-4FB0-A3C1-A0C9431FB9DA}"/>
              </a:ext>
            </a:extLst>
          </p:cNvPr>
          <p:cNvSpPr/>
          <p:nvPr/>
        </p:nvSpPr>
        <p:spPr>
          <a:xfrm>
            <a:off x="6276749" y="293643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942094E-4054-4380-8DBD-3FEA2C713E36}"/>
              </a:ext>
            </a:extLst>
          </p:cNvPr>
          <p:cNvSpPr/>
          <p:nvPr/>
        </p:nvSpPr>
        <p:spPr>
          <a:xfrm>
            <a:off x="5478673" y="3122965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2DADD089-EEDC-4AB1-BF43-4A74961FC373}"/>
              </a:ext>
            </a:extLst>
          </p:cNvPr>
          <p:cNvSpPr/>
          <p:nvPr/>
        </p:nvSpPr>
        <p:spPr>
          <a:xfrm>
            <a:off x="5479489" y="293397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3F6FC755-210A-4D1B-BCF5-82754AFB4D33}"/>
              </a:ext>
            </a:extLst>
          </p:cNvPr>
          <p:cNvSpPr/>
          <p:nvPr/>
        </p:nvSpPr>
        <p:spPr>
          <a:xfrm>
            <a:off x="6275933" y="263134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6617EAC-2E41-40F0-80EB-208253CA4CC1}"/>
              </a:ext>
            </a:extLst>
          </p:cNvPr>
          <p:cNvSpPr/>
          <p:nvPr/>
        </p:nvSpPr>
        <p:spPr>
          <a:xfrm>
            <a:off x="6276749" y="235364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9B2DB5EC-8D48-44CF-8632-90F85905E1F5}"/>
              </a:ext>
            </a:extLst>
          </p:cNvPr>
          <p:cNvSpPr/>
          <p:nvPr/>
        </p:nvSpPr>
        <p:spPr>
          <a:xfrm>
            <a:off x="5478673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BAA2EB-6EC1-468C-9332-373B87FE163C}"/>
              </a:ext>
            </a:extLst>
          </p:cNvPr>
          <p:cNvSpPr/>
          <p:nvPr/>
        </p:nvSpPr>
        <p:spPr>
          <a:xfrm>
            <a:off x="5479489" y="235118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EA3C1ACC-4B71-4A33-B9B6-4C81DBE75556}"/>
              </a:ext>
            </a:extLst>
          </p:cNvPr>
          <p:cNvSpPr/>
          <p:nvPr/>
        </p:nvSpPr>
        <p:spPr>
          <a:xfrm>
            <a:off x="5479264" y="2382938"/>
            <a:ext cx="880927" cy="287128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Dense_1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2F7C6C5-AA07-4586-B532-5483A4209E08}"/>
              </a:ext>
            </a:extLst>
          </p:cNvPr>
          <p:cNvSpPr/>
          <p:nvPr/>
        </p:nvSpPr>
        <p:spPr>
          <a:xfrm>
            <a:off x="6275933" y="263541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5F5DB0E-C314-4E24-93ED-CA048F0278DB}"/>
              </a:ext>
            </a:extLst>
          </p:cNvPr>
          <p:cNvSpPr/>
          <p:nvPr/>
        </p:nvSpPr>
        <p:spPr>
          <a:xfrm>
            <a:off x="6276749" y="235771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5532F558-F245-452B-9DA3-E3963F0E73CA}"/>
              </a:ext>
            </a:extLst>
          </p:cNvPr>
          <p:cNvSpPr/>
          <p:nvPr/>
        </p:nvSpPr>
        <p:spPr>
          <a:xfrm>
            <a:off x="5478673" y="2632958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81344CAA-AB5C-4E57-8A62-ACCEB5FB0173}"/>
              </a:ext>
            </a:extLst>
          </p:cNvPr>
          <p:cNvSpPr/>
          <p:nvPr/>
        </p:nvSpPr>
        <p:spPr>
          <a:xfrm>
            <a:off x="5479489" y="2218780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71DDAA8D-EF4E-474B-8C2C-228391572A8F}"/>
              </a:ext>
            </a:extLst>
          </p:cNvPr>
          <p:cNvSpPr/>
          <p:nvPr/>
        </p:nvSpPr>
        <p:spPr>
          <a:xfrm>
            <a:off x="6460181" y="220275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6514065C-014F-446A-9ED1-334E92C347EA}"/>
              </a:ext>
            </a:extLst>
          </p:cNvPr>
          <p:cNvSpPr/>
          <p:nvPr/>
        </p:nvSpPr>
        <p:spPr>
          <a:xfrm>
            <a:off x="5662921" y="220029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3F1F1747-35F6-4BF5-9DAC-6B830BA288A7}"/>
              </a:ext>
            </a:extLst>
          </p:cNvPr>
          <p:cNvSpPr/>
          <p:nvPr/>
        </p:nvSpPr>
        <p:spPr>
          <a:xfrm>
            <a:off x="5790292" y="262888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E9BDB53-851C-4C73-84E3-15CF830E67CD}"/>
              </a:ext>
            </a:extLst>
          </p:cNvPr>
          <p:cNvSpPr/>
          <p:nvPr/>
        </p:nvSpPr>
        <p:spPr>
          <a:xfrm>
            <a:off x="5786729" y="263969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427F525A-90D0-4652-9C0B-8E1D52A7690E}"/>
              </a:ext>
            </a:extLst>
          </p:cNvPr>
          <p:cNvSpPr/>
          <p:nvPr/>
        </p:nvSpPr>
        <p:spPr>
          <a:xfrm>
            <a:off x="5967414" y="2205746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E927C7B2-8888-42D9-88BC-4910928BF5BE}"/>
              </a:ext>
            </a:extLst>
          </p:cNvPr>
          <p:cNvSpPr/>
          <p:nvPr/>
        </p:nvSpPr>
        <p:spPr>
          <a:xfrm>
            <a:off x="6193608" y="2208259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/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sz="1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26CC4700-F200-40D0-A713-92FFD426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947" y="1877267"/>
                <a:ext cx="471219" cy="153888"/>
              </a:xfrm>
              <a:prstGeom prst="rect">
                <a:avLst/>
              </a:prstGeom>
              <a:blipFill>
                <a:blip r:embed="rId3"/>
                <a:stretch>
                  <a:fillRect l="-2597" r="-2597" b="-3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FD3812CF-EA8F-44F7-9B7B-D694505B0787}"/>
              </a:ext>
            </a:extLst>
          </p:cNvPr>
          <p:cNvCxnSpPr>
            <a:cxnSpLocks/>
          </p:cNvCxnSpPr>
          <p:nvPr/>
        </p:nvCxnSpPr>
        <p:spPr>
          <a:xfrm flipH="1">
            <a:off x="5908890" y="2058451"/>
            <a:ext cx="2667" cy="29956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2430871" y="536601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Encoder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512793" y="474792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Decoder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9D6B1873-D9DF-41DD-B418-480F3D5893AB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5915176" y="2684679"/>
            <a:ext cx="4552" cy="242858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/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6DDC86ED-9EF2-402F-8C8D-27C7CEDE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2" y="3229963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/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98" name="TextBox 7197">
                <a:extLst>
                  <a:ext uri="{FF2B5EF4-FFF2-40B4-BE49-F238E27FC236}">
                    <a16:creationId xmlns:a16="http://schemas.microsoft.com/office/drawing/2014/main" id="{CE670DD9-5769-46B1-8AB9-913215DEE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50" y="2649930"/>
                <a:ext cx="847516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/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0" name="TextBox 7199">
                <a:extLst>
                  <a:ext uri="{FF2B5EF4-FFF2-40B4-BE49-F238E27FC236}">
                    <a16:creationId xmlns:a16="http://schemas.microsoft.com/office/drawing/2014/main" id="{83689999-1B06-4770-8220-AD5105ADF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9" y="2649931"/>
                <a:ext cx="847516" cy="3359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/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𝟖𝟎𝟑𝟖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06" name="TextBox 7205">
                <a:extLst>
                  <a:ext uri="{FF2B5EF4-FFF2-40B4-BE49-F238E27FC236}">
                    <a16:creationId xmlns:a16="http://schemas.microsoft.com/office/drawing/2014/main" id="{46D05E29-11C4-4D8F-B9F3-DE7EC394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71" y="2047155"/>
                <a:ext cx="847516" cy="335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/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𝐦𝐚𝐬𝐤𝐢𝐧𝐠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3F955F-3884-4638-A2D9-45125D66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52" y="3236787"/>
                <a:ext cx="999928" cy="3359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/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29E792-3CF3-4A8D-8CC4-BE76B1C45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45" y="2511074"/>
                <a:ext cx="1136503" cy="3359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/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3AC76-2565-450E-BE34-AF46BF03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07" y="2056146"/>
                <a:ext cx="1810498" cy="3359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/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𝐨𝐮𝐭𝐩𝐮𝐭𝐬𝟐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E642B0-7DAB-461A-A712-807E8BD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506" y="2654367"/>
                <a:ext cx="1136503" cy="335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D722783-1BFC-44E3-8DB5-E64A41093703}"/>
              </a:ext>
            </a:extLst>
          </p:cNvPr>
          <p:cNvCxnSpPr>
            <a:cxnSpLocks/>
          </p:cNvCxnSpPr>
          <p:nvPr/>
        </p:nvCxnSpPr>
        <p:spPr>
          <a:xfrm>
            <a:off x="2933130" y="2634359"/>
            <a:ext cx="0" cy="31348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1996735-1043-44BC-BEF1-6AE716A52583}"/>
              </a:ext>
            </a:extLst>
          </p:cNvPr>
          <p:cNvCxnSpPr>
            <a:cxnSpLocks/>
            <a:endCxn id="191" idx="3"/>
          </p:cNvCxnSpPr>
          <p:nvPr/>
        </p:nvCxnSpPr>
        <p:spPr>
          <a:xfrm flipV="1">
            <a:off x="3391450" y="30101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/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D27EC6-7BC1-4FB1-AFA1-BCD590785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02" y="2775037"/>
                <a:ext cx="999928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/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CDEB11-7127-48B8-81AC-EB2E741D9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322" y="2927437"/>
                <a:ext cx="999928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25878AC-6E0F-45A8-B8A5-C2E710DC5174}"/>
              </a:ext>
            </a:extLst>
          </p:cNvPr>
          <p:cNvCxnSpPr>
            <a:cxnSpLocks/>
          </p:cNvCxnSpPr>
          <p:nvPr/>
        </p:nvCxnSpPr>
        <p:spPr>
          <a:xfrm flipV="1">
            <a:off x="3386898" y="3162551"/>
            <a:ext cx="2100557" cy="1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0F26D32E-1A4E-4D84-990B-9EFE323C5F6D}"/>
              </a:ext>
            </a:extLst>
          </p:cNvPr>
          <p:cNvSpPr/>
          <p:nvPr/>
        </p:nvSpPr>
        <p:spPr>
          <a:xfrm>
            <a:off x="6275933" y="1325222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45AB4DE-F440-40CE-B8CE-F9085C9AAAE3}"/>
              </a:ext>
            </a:extLst>
          </p:cNvPr>
          <p:cNvSpPr/>
          <p:nvPr/>
        </p:nvSpPr>
        <p:spPr>
          <a:xfrm>
            <a:off x="6276749" y="104752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634A6CF-92EE-4AA0-AA78-E1046BABD395}"/>
              </a:ext>
            </a:extLst>
          </p:cNvPr>
          <p:cNvSpPr/>
          <p:nvPr/>
        </p:nvSpPr>
        <p:spPr>
          <a:xfrm>
            <a:off x="5478673" y="1322767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79FA70-C50A-4603-BDBB-DC847D3454FE}"/>
              </a:ext>
            </a:extLst>
          </p:cNvPr>
          <p:cNvSpPr/>
          <p:nvPr/>
        </p:nvSpPr>
        <p:spPr>
          <a:xfrm>
            <a:off x="5786729" y="1329503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F1907F-46EF-44EF-A08B-54D4A930816A}"/>
              </a:ext>
            </a:extLst>
          </p:cNvPr>
          <p:cNvSpPr/>
          <p:nvPr/>
        </p:nvSpPr>
        <p:spPr>
          <a:xfrm>
            <a:off x="2786824" y="2318892"/>
            <a:ext cx="304493" cy="2871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" dirty="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X</a:t>
            </a:r>
            <a:endParaRPr lang="ko-KR" altLang="en-US" sz="100" dirty="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/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</m:oMath>
                  </m:oMathPara>
                </a14:m>
                <a:endParaRPr kumimoji="1" lang="ko-KR" altLang="en-US" sz="10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Console" panose="020B0609040504020204" pitchFamily="49" charset="0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B4EF81-D9D3-4AA2-A5C1-87C4FC83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131" y="2384515"/>
                <a:ext cx="150682" cy="153888"/>
              </a:xfrm>
              <a:prstGeom prst="rect">
                <a:avLst/>
              </a:prstGeom>
              <a:blipFill>
                <a:blip r:embed="rId14"/>
                <a:stretch>
                  <a:fillRect l="-4000" r="-4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A3C9526-CE79-4B84-8CB3-8841B39905C1}"/>
              </a:ext>
            </a:extLst>
          </p:cNvPr>
          <p:cNvSpPr txBox="1"/>
          <p:nvPr/>
        </p:nvSpPr>
        <p:spPr>
          <a:xfrm>
            <a:off x="3331970" y="3124991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encoder_ states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493854" y="4126012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934317" y="4413141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A4146E-1345-42DF-B7A3-CE5916270003}"/>
              </a:ext>
            </a:extLst>
          </p:cNvPr>
          <p:cNvSpPr/>
          <p:nvPr/>
        </p:nvSpPr>
        <p:spPr>
          <a:xfrm>
            <a:off x="2489304" y="3534603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Masking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29765" y="3808090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/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865A64-3D76-40DD-93CF-EEB06D238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20" y="4419593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/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7F1CFA-033F-4B1F-B7C0-58A00153B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16" y="3832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/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𝐞𝐧𝐜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05662C-879A-4A83-87BB-EEB5B39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44" y="3832744"/>
                <a:ext cx="999928" cy="3359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98B49ED-9D58-4B5F-98FF-7290795EFAED}"/>
              </a:ext>
            </a:extLst>
          </p:cNvPr>
          <p:cNvSpPr txBox="1"/>
          <p:nvPr/>
        </p:nvSpPr>
        <p:spPr>
          <a:xfrm>
            <a:off x="5651746" y="4137716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Input_6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DEF483A-2CE3-4B8A-BE1A-73EADC1A192C}"/>
              </a:ext>
            </a:extLst>
          </p:cNvPr>
          <p:cNvSpPr/>
          <p:nvPr/>
        </p:nvSpPr>
        <p:spPr>
          <a:xfrm>
            <a:off x="5491816" y="352778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B1E1AE-10EE-46DC-BDCC-E045D1DF7C16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932279" y="3814914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B42912-CF97-4C09-B7E4-5C089BE2A08D}"/>
              </a:ext>
            </a:extLst>
          </p:cNvPr>
          <p:cNvCxnSpPr>
            <a:cxnSpLocks/>
          </p:cNvCxnSpPr>
          <p:nvPr/>
        </p:nvCxnSpPr>
        <p:spPr>
          <a:xfrm flipH="1">
            <a:off x="5927727" y="3209863"/>
            <a:ext cx="1" cy="31347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/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DC1175-4C06-42CC-80CD-B1D1F1DA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82" y="3821366"/>
                <a:ext cx="545910" cy="3359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/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A7D7A4-6648-4A11-B8E9-243CBE0F8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78" y="3234518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 r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/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𝐞𝐦𝐛𝟐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C608D6-D538-443D-BE5B-8F6898B7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06" y="3234517"/>
                <a:ext cx="999928" cy="3359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/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de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9950A-DDE1-44C9-8FAB-A71A4197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311" y="3814545"/>
                <a:ext cx="1129799" cy="304250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/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:r>
                  <a:rPr lang="en-US" altLang="ko-KR" sz="900" b="1" dirty="0">
                    <a:solidFill>
                      <a:srgbClr val="002060"/>
                    </a:solidFill>
                    <a:ea typeface="고도 M" panose="02000503000000020004" pitchFamily="2" charset="-127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𝐧𝐜𝐨𝐝𝐞𝐫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_</m:t>
                    </m:r>
                    <m:r>
                      <a:rPr lang="en-US" altLang="ko-KR" sz="9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𝐢𝐧𝐩𝐮𝐭𝐬</m:t>
                    </m:r>
                  </m:oMath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6B84EB-48B7-4661-A15A-D58D24B2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68" y="4415042"/>
                <a:ext cx="1129799" cy="304250"/>
              </a:xfrm>
              <a:prstGeom prst="rect">
                <a:avLst/>
              </a:prstGeom>
              <a:blipFill>
                <a:blip r:embed="rId2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/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43CFC-2629-4585-BFF8-52E8540F5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739" y="2931975"/>
                <a:ext cx="1678544" cy="3359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/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𝐝𝐞𝐜𝐨𝐝𝐞𝐫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𝐢𝐧𝐩𝐮𝐭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CBE033-5F4B-4591-8D4A-A0B80981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43" y="2772750"/>
                <a:ext cx="1678544" cy="3359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타원 80">
            <a:extLst>
              <a:ext uri="{FF2B5EF4-FFF2-40B4-BE49-F238E27FC236}">
                <a16:creationId xmlns:a16="http://schemas.microsoft.com/office/drawing/2014/main" id="{4B2CACB7-075C-4944-97AD-4EB558FEEC5A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54D1FE-768F-4CF5-8AE4-43340BE7C045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053A777-40C7-49BB-B451-FB0776EACC88}"/>
              </a:ext>
            </a:extLst>
          </p:cNvPr>
          <p:cNvSpPr/>
          <p:nvPr/>
        </p:nvSpPr>
        <p:spPr>
          <a:xfrm>
            <a:off x="6323699" y="3139071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D386B60-9549-473C-962A-6B730118A64F}"/>
              </a:ext>
            </a:extLst>
          </p:cNvPr>
          <p:cNvSpPr/>
          <p:nvPr/>
        </p:nvSpPr>
        <p:spPr>
          <a:xfrm>
            <a:off x="6324515" y="2950084"/>
            <a:ext cx="85476" cy="892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1B170EDB-54C2-49AC-A12D-61DA4F04832F}"/>
              </a:ext>
            </a:extLst>
          </p:cNvPr>
          <p:cNvCxnSpPr>
            <a:cxnSpLocks/>
          </p:cNvCxnSpPr>
          <p:nvPr/>
        </p:nvCxnSpPr>
        <p:spPr>
          <a:xfrm>
            <a:off x="6406405" y="3164441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/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𝐡𝟐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FC821C4-D61D-4267-8A9D-9659166D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5" y="2977836"/>
                <a:ext cx="999928" cy="3359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4AAFCED-177E-4B94-8C15-CA0F34902D7B}"/>
              </a:ext>
            </a:extLst>
          </p:cNvPr>
          <p:cNvCxnSpPr>
            <a:cxnSpLocks/>
          </p:cNvCxnSpPr>
          <p:nvPr/>
        </p:nvCxnSpPr>
        <p:spPr>
          <a:xfrm>
            <a:off x="6403067" y="2982465"/>
            <a:ext cx="1378428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52F81C-3A7C-4A50-81A4-5FFEF9B75A36}"/>
              </a:ext>
            </a:extLst>
          </p:cNvPr>
          <p:cNvSpPr txBox="1"/>
          <p:nvPr/>
        </p:nvSpPr>
        <p:spPr>
          <a:xfrm>
            <a:off x="7612826" y="320915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/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𝐬𝐭𝐚𝐭𝐞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_</m:t>
                      </m:r>
                      <m:r>
                        <a:rPr lang="en-US" altLang="ko-KR" sz="9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𝐜𝟐</m:t>
                      </m:r>
                    </m:oMath>
                  </m:oMathPara>
                </a14:m>
                <a:endParaRPr lang="ko-KR" altLang="en-US" sz="900" b="1" dirty="0">
                  <a:solidFill>
                    <a:srgbClr val="002060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B746B-CF5F-456A-B571-D18F36C47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05" y="2789031"/>
                <a:ext cx="999928" cy="3359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144189-5C56-448E-8BFC-6A056E82C342}"/>
              </a:ext>
            </a:extLst>
          </p:cNvPr>
          <p:cNvSpPr txBox="1"/>
          <p:nvPr/>
        </p:nvSpPr>
        <p:spPr>
          <a:xfrm>
            <a:off x="4198602" y="3172762"/>
            <a:ext cx="15199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decoder_ states _ inputs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68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49" y="160338"/>
            <a:ext cx="9437925" cy="401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defTabSz="914400" eaLnBrk="1" hangingPunct="1">
              <a:defRPr/>
            </a:pPr>
            <a:r>
              <a:rPr lang="en-US" altLang="ko-KR" sz="1800" b="1" i="0" dirty="0">
                <a:solidFill>
                  <a:srgbClr val="000000"/>
                </a:solidFill>
                <a:effectLst/>
                <a:latin typeface="Helvetica Neue"/>
              </a:rPr>
              <a:t>09_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MemN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으로 질의 응답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Helvetica Neue"/>
              </a:rPr>
              <a:t>Questrion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 Answering)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구현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Helvetica Neue"/>
              </a:rPr>
              <a:t>메모리 네트워크 모델 구조</a:t>
            </a: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r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360A7-C0DC-465E-A348-8B4A9BBA4874}"/>
              </a:ext>
            </a:extLst>
          </p:cNvPr>
          <p:cNvSpPr txBox="1"/>
          <p:nvPr/>
        </p:nvSpPr>
        <p:spPr>
          <a:xfrm>
            <a:off x="3419358" y="6291091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7E87455-86EE-4CBF-88D6-B5A5033870CB}"/>
              </a:ext>
            </a:extLst>
          </p:cNvPr>
          <p:cNvSpPr txBox="1"/>
          <p:nvPr/>
        </p:nvSpPr>
        <p:spPr>
          <a:xfrm>
            <a:off x="3141885" y="655071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</a:t>
            </a:r>
            <a:r>
              <a:rPr lang="ko-KR" altLang="en-US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스토리문장</a:t>
            </a: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]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37D6ACF-87D0-4F27-A182-B6D774BA2CBF}"/>
              </a:ext>
            </a:extLst>
          </p:cNvPr>
          <p:cNvSpPr txBox="1"/>
          <p:nvPr/>
        </p:nvSpPr>
        <p:spPr>
          <a:xfrm>
            <a:off x="5799240" y="657038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 </a:t>
            </a:r>
            <a:r>
              <a:rPr lang="ko-KR" altLang="en-US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질문 문장</a:t>
            </a:r>
            <a:r>
              <a:rPr lang="en-US" altLang="ko-KR" sz="12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]  </a:t>
            </a: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6A1738F-8EB7-43F9-8999-F377CF511B33}"/>
              </a:ext>
            </a:extLst>
          </p:cNvPr>
          <p:cNvSpPr/>
          <p:nvPr/>
        </p:nvSpPr>
        <p:spPr>
          <a:xfrm>
            <a:off x="2526907" y="5435651"/>
            <a:ext cx="880927" cy="3121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861835-5BAA-4E64-86A6-96B5A1F2831E}"/>
              </a:ext>
            </a:extLst>
          </p:cNvPr>
          <p:cNvCxnSpPr>
            <a:cxnSpLocks/>
          </p:cNvCxnSpPr>
          <p:nvPr/>
        </p:nvCxnSpPr>
        <p:spPr>
          <a:xfrm>
            <a:off x="2916571" y="5711931"/>
            <a:ext cx="491263" cy="5791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88B9CAC-23D1-4C9A-A811-1BF23AD166A0}"/>
              </a:ext>
            </a:extLst>
          </p:cNvPr>
          <p:cNvCxnSpPr>
            <a:cxnSpLocks/>
          </p:cNvCxnSpPr>
          <p:nvPr/>
        </p:nvCxnSpPr>
        <p:spPr>
          <a:xfrm flipH="1">
            <a:off x="2967372" y="3533750"/>
            <a:ext cx="881671" cy="149940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5BC9D83-C5C9-47BE-9924-E99005D515F8}"/>
              </a:ext>
            </a:extLst>
          </p:cNvPr>
          <p:cNvSpPr/>
          <p:nvPr/>
        </p:nvSpPr>
        <p:spPr>
          <a:xfrm>
            <a:off x="3598568" y="32706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Add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7B6B252-3FB8-44BC-BF39-EB7D4319BE3A}"/>
              </a:ext>
            </a:extLst>
          </p:cNvPr>
          <p:cNvSpPr/>
          <p:nvPr/>
        </p:nvSpPr>
        <p:spPr>
          <a:xfrm>
            <a:off x="4362057" y="5442002"/>
            <a:ext cx="880927" cy="312164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D2AF47-1921-4997-B089-D31C0EED7261}"/>
              </a:ext>
            </a:extLst>
          </p:cNvPr>
          <p:cNvCxnSpPr>
            <a:cxnSpLocks/>
          </p:cNvCxnSpPr>
          <p:nvPr/>
        </p:nvCxnSpPr>
        <p:spPr>
          <a:xfrm flipH="1">
            <a:off x="4770772" y="4535738"/>
            <a:ext cx="289992" cy="51011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CAC264C-F55A-4CB9-B7B0-3A0B24DFC718}"/>
              </a:ext>
            </a:extLst>
          </p:cNvPr>
          <p:cNvSpPr/>
          <p:nvPr/>
        </p:nvSpPr>
        <p:spPr>
          <a:xfrm>
            <a:off x="4919368" y="42421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Dot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AEDFC45-40CF-4E7F-A83C-C12307474298}"/>
              </a:ext>
            </a:extLst>
          </p:cNvPr>
          <p:cNvSpPr/>
          <p:nvPr/>
        </p:nvSpPr>
        <p:spPr>
          <a:xfrm>
            <a:off x="5873357" y="5422951"/>
            <a:ext cx="880927" cy="331215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Embedding_2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80E7D4B-0835-4CD4-AEFA-D674CCCDD2D6}"/>
              </a:ext>
            </a:extLst>
          </p:cNvPr>
          <p:cNvCxnSpPr>
            <a:cxnSpLocks/>
          </p:cNvCxnSpPr>
          <p:nvPr/>
        </p:nvCxnSpPr>
        <p:spPr>
          <a:xfrm>
            <a:off x="5664014" y="4516688"/>
            <a:ext cx="368300" cy="51048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950DEAC-4CD4-4553-B4AE-5D01372A283C}"/>
              </a:ext>
            </a:extLst>
          </p:cNvPr>
          <p:cNvCxnSpPr>
            <a:cxnSpLocks/>
          </p:cNvCxnSpPr>
          <p:nvPr/>
        </p:nvCxnSpPr>
        <p:spPr>
          <a:xfrm flipH="1">
            <a:off x="3971151" y="5756381"/>
            <a:ext cx="537168" cy="541060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CA840D14-795A-4B96-8AE7-2CF799BBDB83}"/>
              </a:ext>
            </a:extLst>
          </p:cNvPr>
          <p:cNvSpPr txBox="1"/>
          <p:nvPr/>
        </p:nvSpPr>
        <p:spPr>
          <a:xfrm>
            <a:off x="6011573" y="6346095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Input_2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1DA79A2-CDA4-4E43-888D-BB9134CE9FC8}"/>
              </a:ext>
            </a:extLst>
          </p:cNvPr>
          <p:cNvCxnSpPr>
            <a:cxnSpLocks/>
            <a:stCxn id="30" idx="2"/>
            <a:endCxn id="230" idx="0"/>
          </p:cNvCxnSpPr>
          <p:nvPr/>
        </p:nvCxnSpPr>
        <p:spPr>
          <a:xfrm flipH="1">
            <a:off x="6313098" y="5754166"/>
            <a:ext cx="723" cy="59192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88230F6A-18D2-4A93-B02B-C9B446AF0D58}"/>
              </a:ext>
            </a:extLst>
          </p:cNvPr>
          <p:cNvSpPr/>
          <p:nvPr/>
        </p:nvSpPr>
        <p:spPr>
          <a:xfrm>
            <a:off x="4906668" y="38167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(</a:t>
            </a: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softmax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3DBC231-E311-4B2D-BA4C-3615FD793193}"/>
              </a:ext>
            </a:extLst>
          </p:cNvPr>
          <p:cNvCxnSpPr>
            <a:cxnSpLocks/>
            <a:stCxn id="233" idx="2"/>
          </p:cNvCxnSpPr>
          <p:nvPr/>
        </p:nvCxnSpPr>
        <p:spPr>
          <a:xfrm flipH="1">
            <a:off x="5345944" y="41038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6F9CFDE2-4B90-4A31-821E-4A41FC46415B}"/>
              </a:ext>
            </a:extLst>
          </p:cNvPr>
          <p:cNvSpPr/>
          <p:nvPr/>
        </p:nvSpPr>
        <p:spPr>
          <a:xfrm>
            <a:off x="3592218" y="28832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Permute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CDC7CC7A-D076-43D3-9C5A-FBDA6B1F003A}"/>
              </a:ext>
            </a:extLst>
          </p:cNvPr>
          <p:cNvSpPr/>
          <p:nvPr/>
        </p:nvSpPr>
        <p:spPr>
          <a:xfrm>
            <a:off x="3598568" y="24895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Concatenate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24AC68-8B36-4347-B9F1-0B675EA026FC}"/>
              </a:ext>
            </a:extLst>
          </p:cNvPr>
          <p:cNvCxnSpPr>
            <a:cxnSpLocks/>
          </p:cNvCxnSpPr>
          <p:nvPr/>
        </p:nvCxnSpPr>
        <p:spPr>
          <a:xfrm flipH="1">
            <a:off x="4037844" y="31449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6479805-049A-49A6-ADCC-0945F12DFB62}"/>
              </a:ext>
            </a:extLst>
          </p:cNvPr>
          <p:cNvCxnSpPr>
            <a:cxnSpLocks/>
          </p:cNvCxnSpPr>
          <p:nvPr/>
        </p:nvCxnSpPr>
        <p:spPr>
          <a:xfrm flipH="1">
            <a:off x="4012444" y="27576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DC0E034-BF2F-4BEB-BCA1-6220B2DD5C3C}"/>
              </a:ext>
            </a:extLst>
          </p:cNvPr>
          <p:cNvSpPr/>
          <p:nvPr/>
        </p:nvSpPr>
        <p:spPr>
          <a:xfrm>
            <a:off x="3579518" y="208315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LSTM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14B40C4D-939D-4805-9BA0-7003A0382661}"/>
              </a:ext>
            </a:extLst>
          </p:cNvPr>
          <p:cNvSpPr/>
          <p:nvPr/>
        </p:nvSpPr>
        <p:spPr>
          <a:xfrm>
            <a:off x="3573168" y="16958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64C2DB84-9B4D-4488-A69B-993B73121163}"/>
              </a:ext>
            </a:extLst>
          </p:cNvPr>
          <p:cNvSpPr/>
          <p:nvPr/>
        </p:nvSpPr>
        <p:spPr>
          <a:xfrm>
            <a:off x="3579518" y="13021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Dense</a:t>
            </a: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146F978-41C5-46AB-89B7-D0609CA73BC2}"/>
              </a:ext>
            </a:extLst>
          </p:cNvPr>
          <p:cNvCxnSpPr>
            <a:cxnSpLocks/>
          </p:cNvCxnSpPr>
          <p:nvPr/>
        </p:nvCxnSpPr>
        <p:spPr>
          <a:xfrm flipH="1">
            <a:off x="4018794" y="195752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1467E4C-E5C9-4131-AD2A-0C06CE5568B0}"/>
              </a:ext>
            </a:extLst>
          </p:cNvPr>
          <p:cNvCxnSpPr>
            <a:cxnSpLocks/>
          </p:cNvCxnSpPr>
          <p:nvPr/>
        </p:nvCxnSpPr>
        <p:spPr>
          <a:xfrm flipH="1">
            <a:off x="3993394" y="15701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CE3340E-805C-4A55-8F4D-4BC79F3C87E8}"/>
              </a:ext>
            </a:extLst>
          </p:cNvPr>
          <p:cNvCxnSpPr>
            <a:cxnSpLocks/>
          </p:cNvCxnSpPr>
          <p:nvPr/>
        </p:nvCxnSpPr>
        <p:spPr>
          <a:xfrm flipH="1">
            <a:off x="4012444" y="235757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2E071B4-E10B-4AE5-9742-42918A8F0D2E}"/>
              </a:ext>
            </a:extLst>
          </p:cNvPr>
          <p:cNvCxnSpPr>
            <a:cxnSpLocks/>
          </p:cNvCxnSpPr>
          <p:nvPr/>
        </p:nvCxnSpPr>
        <p:spPr>
          <a:xfrm>
            <a:off x="4387664" y="3551488"/>
            <a:ext cx="723027" cy="265212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FDA5380E-FB2E-4F39-A942-88BC415CDB0B}"/>
              </a:ext>
            </a:extLst>
          </p:cNvPr>
          <p:cNvSpPr txBox="1"/>
          <p:nvPr/>
        </p:nvSpPr>
        <p:spPr>
          <a:xfrm>
            <a:off x="6564640" y="5537185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C62E411-6CDE-447D-959A-7F707913C19D}"/>
              </a:ext>
            </a:extLst>
          </p:cNvPr>
          <p:cNvSpPr txBox="1"/>
          <p:nvPr/>
        </p:nvSpPr>
        <p:spPr>
          <a:xfrm>
            <a:off x="3204462" y="5538208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45BCB26-EDD7-4B3B-8BCE-CBE01D2C87AD}"/>
              </a:ext>
            </a:extLst>
          </p:cNvPr>
          <p:cNvSpPr txBox="1"/>
          <p:nvPr/>
        </p:nvSpPr>
        <p:spPr>
          <a:xfrm>
            <a:off x="5022818" y="554230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00B05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5769F11-A87D-4C4A-88E6-73CFDF6BD0B8}"/>
              </a:ext>
            </a:extLst>
          </p:cNvPr>
          <p:cNvSpPr txBox="1"/>
          <p:nvPr/>
        </p:nvSpPr>
        <p:spPr>
          <a:xfrm>
            <a:off x="5723828" y="428089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srgbClr val="00206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유사도계산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9176F860-2CE3-4FE9-8653-39FAF1774A71}"/>
              </a:ext>
            </a:extLst>
          </p:cNvPr>
          <p:cNvSpPr/>
          <p:nvPr/>
        </p:nvSpPr>
        <p:spPr>
          <a:xfrm>
            <a:off x="2530946" y="504860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Dropout_1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4D4C2C0-A5A7-4408-9666-6AAA49F590F0}"/>
              </a:ext>
            </a:extLst>
          </p:cNvPr>
          <p:cNvCxnSpPr>
            <a:cxnSpLocks/>
          </p:cNvCxnSpPr>
          <p:nvPr/>
        </p:nvCxnSpPr>
        <p:spPr>
          <a:xfrm flipH="1">
            <a:off x="2951172" y="5313812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BA7BD77F-AA57-4A08-8EF0-311938ED9A24}"/>
              </a:ext>
            </a:extLst>
          </p:cNvPr>
          <p:cNvSpPr txBox="1"/>
          <p:nvPr/>
        </p:nvSpPr>
        <p:spPr>
          <a:xfrm>
            <a:off x="1678402" y="527098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Sequential_1</a:t>
            </a:r>
          </a:p>
          <a:p>
            <a:pPr>
              <a:defRPr/>
            </a:pP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AB30695-C48F-436D-BFA3-9700643B95CB}"/>
              </a:ext>
            </a:extLst>
          </p:cNvPr>
          <p:cNvSpPr txBox="1"/>
          <p:nvPr/>
        </p:nvSpPr>
        <p:spPr>
          <a:xfrm>
            <a:off x="3578309" y="5232358"/>
            <a:ext cx="846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Sequential_1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18A24004-392F-43F2-8BE5-8B650D720170}"/>
              </a:ext>
            </a:extLst>
          </p:cNvPr>
          <p:cNvSpPr/>
          <p:nvPr/>
        </p:nvSpPr>
        <p:spPr>
          <a:xfrm>
            <a:off x="4364661" y="5068268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3DD022B-2018-46EC-AC8C-E731D6D07BFB}"/>
              </a:ext>
            </a:extLst>
          </p:cNvPr>
          <p:cNvCxnSpPr>
            <a:cxnSpLocks/>
          </p:cNvCxnSpPr>
          <p:nvPr/>
        </p:nvCxnSpPr>
        <p:spPr>
          <a:xfrm flipH="1">
            <a:off x="4784887" y="5333480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5093C28F-A3F4-4F60-85CE-352AA6B2CB28}"/>
              </a:ext>
            </a:extLst>
          </p:cNvPr>
          <p:cNvSpPr/>
          <p:nvPr/>
        </p:nvSpPr>
        <p:spPr>
          <a:xfrm>
            <a:off x="5861625" y="5060890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Dropout_2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847CF68-365C-4148-AAE6-AA02B89279A8}"/>
              </a:ext>
            </a:extLst>
          </p:cNvPr>
          <p:cNvCxnSpPr>
            <a:cxnSpLocks/>
          </p:cNvCxnSpPr>
          <p:nvPr/>
        </p:nvCxnSpPr>
        <p:spPr>
          <a:xfrm flipH="1">
            <a:off x="6308888" y="5308899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03352BE0-BE84-4315-92F7-457F0C08211C}"/>
              </a:ext>
            </a:extLst>
          </p:cNvPr>
          <p:cNvSpPr txBox="1"/>
          <p:nvPr/>
        </p:nvSpPr>
        <p:spPr>
          <a:xfrm>
            <a:off x="6769056" y="5258697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Sequential_2</a:t>
            </a:r>
            <a:endParaRPr lang="en-US" altLang="ko-KR" sz="9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A8CD3B3-2C5A-468C-B81E-78D1B6856A4D}"/>
                  </a:ext>
                </a:extLst>
              </p:cNvPr>
              <p:cNvSpPr txBox="1"/>
              <p:nvPr/>
            </p:nvSpPr>
            <p:spPr>
              <a:xfrm>
                <a:off x="3163051" y="590735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2A8CD3B3-2C5A-468C-B81E-78D1B685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051" y="5907350"/>
                <a:ext cx="545910" cy="3359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F2DABDAC-8EA7-4EEB-95BA-FA698B531295}"/>
                  </a:ext>
                </a:extLst>
              </p:cNvPr>
              <p:cNvSpPr txBox="1"/>
              <p:nvPr/>
            </p:nvSpPr>
            <p:spPr>
              <a:xfrm>
                <a:off x="3760359" y="589997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68" name="TextBox 7167">
                <a:extLst>
                  <a:ext uri="{FF2B5EF4-FFF2-40B4-BE49-F238E27FC236}">
                    <a16:creationId xmlns:a16="http://schemas.microsoft.com/office/drawing/2014/main" id="{F2DABDAC-8EA7-4EEB-95BA-FA698B53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59" y="5899975"/>
                <a:ext cx="545910" cy="335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D55CDF95-770B-49E5-B122-75744B1D7B78}"/>
                  </a:ext>
                </a:extLst>
              </p:cNvPr>
              <p:cNvSpPr txBox="1"/>
              <p:nvPr/>
            </p:nvSpPr>
            <p:spPr>
              <a:xfrm>
                <a:off x="6201221" y="599583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69" name="TextBox 7168">
                <a:extLst>
                  <a:ext uri="{FF2B5EF4-FFF2-40B4-BE49-F238E27FC236}">
                    <a16:creationId xmlns:a16="http://schemas.microsoft.com/office/drawing/2014/main" id="{D55CDF95-770B-49E5-B122-75744B1D7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21" y="5995836"/>
                <a:ext cx="545910" cy="3359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TextBox 7171">
                <a:extLst>
                  <a:ext uri="{FF2B5EF4-FFF2-40B4-BE49-F238E27FC236}">
                    <a16:creationId xmlns:a16="http://schemas.microsoft.com/office/drawing/2014/main" id="{0C4D66CC-D66B-4FCD-879B-C49B925AE5AC}"/>
                  </a:ext>
                </a:extLst>
              </p:cNvPr>
              <p:cNvSpPr txBox="1"/>
              <p:nvPr/>
            </p:nvSpPr>
            <p:spPr>
              <a:xfrm>
                <a:off x="5852172" y="462915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2" name="TextBox 7171">
                <a:extLst>
                  <a:ext uri="{FF2B5EF4-FFF2-40B4-BE49-F238E27FC236}">
                    <a16:creationId xmlns:a16="http://schemas.microsoft.com/office/drawing/2014/main" id="{0C4D66CC-D66B-4FCD-879B-C49B925A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72" y="4629156"/>
                <a:ext cx="545910" cy="335989"/>
              </a:xfrm>
              <a:prstGeom prst="rect">
                <a:avLst/>
              </a:prstGeom>
              <a:blipFill>
                <a:blip r:embed="rId6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443D45C4-8514-427B-A50F-E461BA84C960}"/>
                  </a:ext>
                </a:extLst>
              </p:cNvPr>
              <p:cNvSpPr txBox="1"/>
              <p:nvPr/>
            </p:nvSpPr>
            <p:spPr>
              <a:xfrm>
                <a:off x="4374877" y="4611950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443D45C4-8514-427B-A50F-E461BA84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7" y="4611950"/>
                <a:ext cx="545910" cy="335989"/>
              </a:xfrm>
              <a:prstGeom prst="rect">
                <a:avLst/>
              </a:prstGeom>
              <a:blipFill>
                <a:blip r:embed="rId7"/>
                <a:stretch>
                  <a:fillRect r="-13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C938EDFF-D2B0-4BF8-BE96-D2A02759167A}"/>
                  </a:ext>
                </a:extLst>
              </p:cNvPr>
              <p:cNvSpPr txBox="1"/>
              <p:nvPr/>
            </p:nvSpPr>
            <p:spPr>
              <a:xfrm>
                <a:off x="2917241" y="4061342"/>
                <a:ext cx="785448" cy="297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 xmlns:m="http://schemas.openxmlformats.org/officeDocument/2006/math"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(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𝐍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𝟕𝟎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,</m:t>
                    </m:r>
                    <m:r>
                      <a:rPr lang="en-US" altLang="ko-K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고도 M" panose="02000503000000020004" pitchFamily="2" charset="-127"/>
                      </a:rPr>
                      <m:t>𝟓</m:t>
                    </m:r>
                  </m:oMath>
                </a14:m>
                <a:r>
                  <a:rPr lang="en-US" altLang="ko-KR" sz="800" b="1" dirty="0">
                    <a:solidFill>
                      <a:srgbClr val="FF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)</a:t>
                </a:r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C938EDFF-D2B0-4BF8-BE96-D2A027591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241" y="4061342"/>
                <a:ext cx="785448" cy="297774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F3C3E833-9607-4DE2-A427-185950119191}"/>
                  </a:ext>
                </a:extLst>
              </p:cNvPr>
              <p:cNvSpPr txBox="1"/>
              <p:nvPr/>
            </p:nvSpPr>
            <p:spPr>
              <a:xfrm>
                <a:off x="4082365" y="3028954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5" name="TextBox 7174">
                <a:extLst>
                  <a:ext uri="{FF2B5EF4-FFF2-40B4-BE49-F238E27FC236}">
                    <a16:creationId xmlns:a16="http://schemas.microsoft.com/office/drawing/2014/main" id="{F3C3E833-9607-4DE2-A427-185950119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65" y="3028954"/>
                <a:ext cx="545910" cy="335989"/>
              </a:xfrm>
              <a:prstGeom prst="rect">
                <a:avLst/>
              </a:prstGeom>
              <a:blipFill>
                <a:blip r:embed="rId9"/>
                <a:stretch>
                  <a:fillRect r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9CEBC120-3089-4B94-BB81-AB95C1D298E0}"/>
                  </a:ext>
                </a:extLst>
              </p:cNvPr>
              <p:cNvSpPr txBox="1"/>
              <p:nvPr/>
            </p:nvSpPr>
            <p:spPr>
              <a:xfrm>
                <a:off x="3377711" y="2643312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9CEBC120-3089-4B94-BB81-AB95C1D2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711" y="2643312"/>
                <a:ext cx="545910" cy="335989"/>
              </a:xfrm>
              <a:prstGeom prst="rect">
                <a:avLst/>
              </a:prstGeom>
              <a:blipFill>
                <a:blip r:embed="rId10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505D5E79-3D02-4F02-BF56-0AB2690FAC4B}"/>
                  </a:ext>
                </a:extLst>
              </p:cNvPr>
              <p:cNvSpPr txBox="1"/>
              <p:nvPr/>
            </p:nvSpPr>
            <p:spPr>
              <a:xfrm>
                <a:off x="4062697" y="2235001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𝟏𝟐𝟎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7" name="TextBox 7176">
                <a:extLst>
                  <a:ext uri="{FF2B5EF4-FFF2-40B4-BE49-F238E27FC236}">
                    <a16:creationId xmlns:a16="http://schemas.microsoft.com/office/drawing/2014/main" id="{505D5E79-3D02-4F02-BF56-0AB2690F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97" y="2235001"/>
                <a:ext cx="545910" cy="335989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076A1727-464C-4E5C-8291-7B77F57E9461}"/>
                  </a:ext>
                </a:extLst>
              </p:cNvPr>
              <p:cNvSpPr txBox="1"/>
              <p:nvPr/>
            </p:nvSpPr>
            <p:spPr>
              <a:xfrm>
                <a:off x="4030748" y="184170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076A1727-464C-4E5C-8291-7B77F57E9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748" y="1841705"/>
                <a:ext cx="545910" cy="335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89CAFC8F-18F6-49D2-9C7C-48E23E92AD99}"/>
                  </a:ext>
                </a:extLst>
              </p:cNvPr>
              <p:cNvSpPr txBox="1"/>
              <p:nvPr/>
            </p:nvSpPr>
            <p:spPr>
              <a:xfrm>
                <a:off x="4020915" y="1448416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𝟔𝟒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79" name="TextBox 7178">
                <a:extLst>
                  <a:ext uri="{FF2B5EF4-FFF2-40B4-BE49-F238E27FC236}">
                    <a16:creationId xmlns:a16="http://schemas.microsoft.com/office/drawing/2014/main" id="{89CAFC8F-18F6-49D2-9C7C-48E23E92A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15" y="1448416"/>
                <a:ext cx="545910" cy="3359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사각형: 둥근 모서리 7179">
            <a:extLst>
              <a:ext uri="{FF2B5EF4-FFF2-40B4-BE49-F238E27FC236}">
                <a16:creationId xmlns:a16="http://schemas.microsoft.com/office/drawing/2014/main" id="{A50AE4BF-B0BF-4406-8151-99B5878D2FF5}"/>
              </a:ext>
            </a:extLst>
          </p:cNvPr>
          <p:cNvSpPr/>
          <p:nvPr/>
        </p:nvSpPr>
        <p:spPr>
          <a:xfrm>
            <a:off x="3569481" y="894055"/>
            <a:ext cx="880927" cy="287129"/>
          </a:xfrm>
          <a:prstGeom prst="roundRect">
            <a:avLst>
              <a:gd name="adj" fmla="val 6927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(</a:t>
            </a: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softmax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)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FC174D68-9D9D-4561-8711-CE42683471C1}"/>
              </a:ext>
            </a:extLst>
          </p:cNvPr>
          <p:cNvCxnSpPr>
            <a:cxnSpLocks/>
          </p:cNvCxnSpPr>
          <p:nvPr/>
        </p:nvCxnSpPr>
        <p:spPr>
          <a:xfrm flipH="1">
            <a:off x="3998311" y="1169517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68FCB04-3B50-4E4E-8F47-B324C6F4F093}"/>
              </a:ext>
            </a:extLst>
          </p:cNvPr>
          <p:cNvCxnSpPr>
            <a:cxnSpLocks/>
          </p:cNvCxnSpPr>
          <p:nvPr/>
        </p:nvCxnSpPr>
        <p:spPr>
          <a:xfrm flipH="1">
            <a:off x="3983562" y="749186"/>
            <a:ext cx="1188" cy="122199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CBD2AA0B-0655-4498-94EF-0C398F4D18B3}"/>
                  </a:ext>
                </a:extLst>
              </p:cNvPr>
              <p:cNvSpPr txBox="1"/>
              <p:nvPr/>
            </p:nvSpPr>
            <p:spPr>
              <a:xfrm>
                <a:off x="4011081" y="1047752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CBD2AA0B-0655-4498-94EF-0C398F4D1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081" y="1047752"/>
                <a:ext cx="545910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04F5FCCE-FBCF-469B-83D4-23766DCC36D8}"/>
                  </a:ext>
                </a:extLst>
              </p:cNvPr>
              <p:cNvSpPr txBox="1"/>
              <p:nvPr/>
            </p:nvSpPr>
            <p:spPr>
              <a:xfrm>
                <a:off x="3993873" y="624967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𝟐𝟒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04F5FCCE-FBCF-469B-83D4-23766DCC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873" y="624967"/>
                <a:ext cx="545910" cy="33598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2CA0A490-3E3E-480A-804B-7AC8658DDD30}"/>
                  </a:ext>
                </a:extLst>
              </p:cNvPr>
              <p:cNvSpPr txBox="1"/>
              <p:nvPr/>
            </p:nvSpPr>
            <p:spPr>
              <a:xfrm>
                <a:off x="5340895" y="3977769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2CA0A490-3E3E-480A-804B-7AC8658DD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895" y="3977769"/>
                <a:ext cx="545910" cy="335989"/>
              </a:xfrm>
              <a:prstGeom prst="rect">
                <a:avLst/>
              </a:prstGeom>
              <a:blipFill>
                <a:blip r:embed="rId15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A9EE86C4-9137-42DC-A52A-F932523286BB}"/>
                  </a:ext>
                </a:extLst>
              </p:cNvPr>
              <p:cNvSpPr txBox="1"/>
              <p:nvPr/>
            </p:nvSpPr>
            <p:spPr>
              <a:xfrm>
                <a:off x="4748501" y="3451745"/>
                <a:ext cx="545910" cy="335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(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𝐍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𝟕𝟎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,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𝟓</m:t>
                      </m:r>
                      <m:r>
                        <a:rPr lang="en-US" altLang="ko-KR" sz="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800" b="1" dirty="0">
                  <a:solidFill>
                    <a:srgbClr val="FF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185" name="TextBox 7184">
                <a:extLst>
                  <a:ext uri="{FF2B5EF4-FFF2-40B4-BE49-F238E27FC236}">
                    <a16:creationId xmlns:a16="http://schemas.microsoft.com/office/drawing/2014/main" id="{A9EE86C4-9137-42DC-A52A-F9325232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01" y="3451745"/>
                <a:ext cx="545910" cy="335989"/>
              </a:xfrm>
              <a:prstGeom prst="rect">
                <a:avLst/>
              </a:prstGeom>
              <a:blipFill>
                <a:blip r:embed="rId16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6" name="TextBox 7185">
            <a:extLst>
              <a:ext uri="{FF2B5EF4-FFF2-40B4-BE49-F238E27FC236}">
                <a16:creationId xmlns:a16="http://schemas.microsoft.com/office/drawing/2014/main" id="{A2926E62-4B57-4A39-9472-12175EDE2E47}"/>
              </a:ext>
            </a:extLst>
          </p:cNvPr>
          <p:cNvSpPr txBox="1"/>
          <p:nvPr/>
        </p:nvSpPr>
        <p:spPr>
          <a:xfrm>
            <a:off x="5825230" y="3969403"/>
            <a:ext cx="567745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match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EC82F706-4842-486F-A736-48B1B6F3AF41}"/>
              </a:ext>
            </a:extLst>
          </p:cNvPr>
          <p:cNvSpPr txBox="1"/>
          <p:nvPr/>
        </p:nvSpPr>
        <p:spPr>
          <a:xfrm>
            <a:off x="5203343" y="3436003"/>
            <a:ext cx="567745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match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38CD38C0-5512-447E-BC52-7A865E51ED8F}"/>
              </a:ext>
            </a:extLst>
          </p:cNvPr>
          <p:cNvSpPr txBox="1"/>
          <p:nvPr/>
        </p:nvSpPr>
        <p:spPr>
          <a:xfrm>
            <a:off x="4532290" y="3030422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response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9995869C-6A05-4D50-9FA3-DB3853F755DB}"/>
              </a:ext>
            </a:extLst>
          </p:cNvPr>
          <p:cNvSpPr txBox="1"/>
          <p:nvPr/>
        </p:nvSpPr>
        <p:spPr>
          <a:xfrm>
            <a:off x="2899930" y="2651880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response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0" name="TextBox 7189">
            <a:extLst>
              <a:ext uri="{FF2B5EF4-FFF2-40B4-BE49-F238E27FC236}">
                <a16:creationId xmlns:a16="http://schemas.microsoft.com/office/drawing/2014/main" id="{268919DD-1BD6-4515-A20A-4BCB2142AE6E}"/>
              </a:ext>
            </a:extLst>
          </p:cNvPr>
          <p:cNvSpPr txBox="1"/>
          <p:nvPr/>
        </p:nvSpPr>
        <p:spPr>
          <a:xfrm>
            <a:off x="4559328" y="2238925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1" name="TextBox 7190">
            <a:extLst>
              <a:ext uri="{FF2B5EF4-FFF2-40B4-BE49-F238E27FC236}">
                <a16:creationId xmlns:a16="http://schemas.microsoft.com/office/drawing/2014/main" id="{410F32C9-8F28-4B72-A2AE-FA9EF152FF5E}"/>
              </a:ext>
            </a:extLst>
          </p:cNvPr>
          <p:cNvSpPr txBox="1"/>
          <p:nvPr/>
        </p:nvSpPr>
        <p:spPr>
          <a:xfrm>
            <a:off x="4387266" y="1845637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2" name="TextBox 7191">
            <a:extLst>
              <a:ext uri="{FF2B5EF4-FFF2-40B4-BE49-F238E27FC236}">
                <a16:creationId xmlns:a16="http://schemas.microsoft.com/office/drawing/2014/main" id="{0EFEF8FE-59F0-4925-BEC6-F464DFA60902}"/>
              </a:ext>
            </a:extLst>
          </p:cNvPr>
          <p:cNvSpPr txBox="1"/>
          <p:nvPr/>
        </p:nvSpPr>
        <p:spPr>
          <a:xfrm>
            <a:off x="4394642" y="1454804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3" name="TextBox 7192">
            <a:extLst>
              <a:ext uri="{FF2B5EF4-FFF2-40B4-BE49-F238E27FC236}">
                <a16:creationId xmlns:a16="http://schemas.microsoft.com/office/drawing/2014/main" id="{6DA5B46F-0516-4298-AE8A-7F2A95A86279}"/>
              </a:ext>
            </a:extLst>
          </p:cNvPr>
          <p:cNvSpPr txBox="1"/>
          <p:nvPr/>
        </p:nvSpPr>
        <p:spPr>
          <a:xfrm>
            <a:off x="4394642" y="1041846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5" name="TextBox 7194">
            <a:extLst>
              <a:ext uri="{FF2B5EF4-FFF2-40B4-BE49-F238E27FC236}">
                <a16:creationId xmlns:a16="http://schemas.microsoft.com/office/drawing/2014/main" id="{59B955B1-BB4B-49B4-B752-D69FC6F45AA9}"/>
              </a:ext>
            </a:extLst>
          </p:cNvPr>
          <p:cNvSpPr txBox="1"/>
          <p:nvPr/>
        </p:nvSpPr>
        <p:spPr>
          <a:xfrm>
            <a:off x="4379893" y="621518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answer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196" name="TextBox 7195">
            <a:extLst>
              <a:ext uri="{FF2B5EF4-FFF2-40B4-BE49-F238E27FC236}">
                <a16:creationId xmlns:a16="http://schemas.microsoft.com/office/drawing/2014/main" id="{8F24FF2B-9F13-48F5-9F60-9D19A69730CF}"/>
              </a:ext>
            </a:extLst>
          </p:cNvPr>
          <p:cNvSpPr txBox="1"/>
          <p:nvPr/>
        </p:nvSpPr>
        <p:spPr>
          <a:xfrm>
            <a:off x="6565109" y="5985019"/>
            <a:ext cx="700913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question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901A9-6224-4784-A8E1-36C4198405A4}"/>
              </a:ext>
            </a:extLst>
          </p:cNvPr>
          <p:cNvSpPr txBox="1"/>
          <p:nvPr/>
        </p:nvSpPr>
        <p:spPr>
          <a:xfrm>
            <a:off x="3276220" y="5749043"/>
            <a:ext cx="1156031" cy="30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>
                <a:solidFill>
                  <a:srgbClr val="002060"/>
                </a:solidFill>
                <a:ea typeface="고도 M" panose="02000503000000020004" pitchFamily="2" charset="-127"/>
              </a:rPr>
              <a:t>input _ sequence</a:t>
            </a:r>
            <a:endParaRPr lang="ko-KR" altLang="en-US" sz="900" b="1" dirty="0">
              <a:solidFill>
                <a:srgbClr val="00206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F0F87D-85A3-4CCF-830A-160928EF64BC}"/>
              </a:ext>
            </a:extLst>
          </p:cNvPr>
          <p:cNvSpPr txBox="1"/>
          <p:nvPr/>
        </p:nvSpPr>
        <p:spPr>
          <a:xfrm>
            <a:off x="3477736" y="5317015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input_encoder_n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A6FFBB-F7A7-44B9-B4BF-FB650A2FCF7E}"/>
              </a:ext>
            </a:extLst>
          </p:cNvPr>
          <p:cNvSpPr txBox="1"/>
          <p:nvPr/>
        </p:nvSpPr>
        <p:spPr>
          <a:xfrm>
            <a:off x="1523613" y="5380159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input_encoder_c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82319E-CB8C-4112-95B6-6432616456D6}"/>
              </a:ext>
            </a:extLst>
          </p:cNvPr>
          <p:cNvSpPr txBox="1"/>
          <p:nvPr/>
        </p:nvSpPr>
        <p:spPr>
          <a:xfrm>
            <a:off x="7071475" y="5326257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question_encoder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3B3E4B-A03D-4BE1-B5D1-271886DB66B4}"/>
              </a:ext>
            </a:extLst>
          </p:cNvPr>
          <p:cNvSpPr txBox="1"/>
          <p:nvPr/>
        </p:nvSpPr>
        <p:spPr>
          <a:xfrm>
            <a:off x="2015225" y="4052980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input_encoded_c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4540DB-1512-4602-8B16-85B0486D3E5E}"/>
              </a:ext>
            </a:extLst>
          </p:cNvPr>
          <p:cNvSpPr txBox="1"/>
          <p:nvPr/>
        </p:nvSpPr>
        <p:spPr>
          <a:xfrm>
            <a:off x="3463034" y="4608503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input_encoded_m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A4B50-3450-4307-96B2-B67138CB79AA}"/>
              </a:ext>
            </a:extLst>
          </p:cNvPr>
          <p:cNvSpPr txBox="1"/>
          <p:nvPr/>
        </p:nvSpPr>
        <p:spPr>
          <a:xfrm>
            <a:off x="6295557" y="4509578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question_encoded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E7DB8AA-F0CC-45A3-8AB8-E946213C3E5A}"/>
              </a:ext>
            </a:extLst>
          </p:cNvPr>
          <p:cNvCxnSpPr>
            <a:cxnSpLocks/>
          </p:cNvCxnSpPr>
          <p:nvPr/>
        </p:nvCxnSpPr>
        <p:spPr>
          <a:xfrm>
            <a:off x="4306269" y="2776679"/>
            <a:ext cx="2184116" cy="2284211"/>
          </a:xfrm>
          <a:prstGeom prst="straightConnector1">
            <a:avLst/>
          </a:prstGeom>
          <a:ln w="9525"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5627A0-246B-4B7A-9E63-CB864C73F182}"/>
              </a:ext>
            </a:extLst>
          </p:cNvPr>
          <p:cNvSpPr txBox="1"/>
          <p:nvPr/>
        </p:nvSpPr>
        <p:spPr>
          <a:xfrm>
            <a:off x="4365157" y="2636328"/>
            <a:ext cx="1156031" cy="30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900" b="1" dirty="0" err="1">
                <a:solidFill>
                  <a:srgbClr val="002060"/>
                </a:solidFill>
                <a:ea typeface="고도 M" panose="02000503000000020004" pitchFamily="2" charset="-127"/>
              </a:rPr>
              <a:t>question_encoded</a:t>
            </a:r>
            <a:endParaRPr lang="en-US" altLang="ko-KR" sz="900" b="1" dirty="0">
              <a:solidFill>
                <a:srgbClr val="002060"/>
              </a:solidFill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37010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>
          <a:solidFill>
            <a:srgbClr val="FFC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고도 M" panose="02000503000000020004" pitchFamily="2" charset="-127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63296</TotalTime>
  <Words>1111</Words>
  <Application>Microsoft Office PowerPoint</Application>
  <PresentationFormat>사용자 지정</PresentationFormat>
  <Paragraphs>278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Helvetica Neue</vt:lpstr>
      <vt:lpstr>고도 M</vt:lpstr>
      <vt:lpstr>굴림</vt:lpstr>
      <vt:lpstr>맑은 고딕</vt:lpstr>
      <vt:lpstr>함초롬바탕</vt:lpstr>
      <vt:lpstr>Arial</vt:lpstr>
      <vt:lpstr>Cambria Math</vt:lpstr>
      <vt:lpstr>Candara</vt:lpstr>
      <vt:lpstr>Lucida Console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BAEK CHANHWI</cp:lastModifiedBy>
  <cp:revision>3448</cp:revision>
  <cp:lastPrinted>2020-09-14T15:47:45Z</cp:lastPrinted>
  <dcterms:created xsi:type="dcterms:W3CDTF">2008-02-04T08:04:25Z</dcterms:created>
  <dcterms:modified xsi:type="dcterms:W3CDTF">2020-09-22T03:22:49Z</dcterms:modified>
</cp:coreProperties>
</file>