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62" r:id="rId2"/>
  </p:sldMasterIdLst>
  <p:notesMasterIdLst>
    <p:notesMasterId r:id="rId9"/>
  </p:notesMasterIdLst>
  <p:handoutMasterIdLst>
    <p:handoutMasterId r:id="rId10"/>
  </p:handoutMasterIdLst>
  <p:sldIdLst>
    <p:sldId id="885" r:id="rId3"/>
    <p:sldId id="878" r:id="rId4"/>
    <p:sldId id="882" r:id="rId5"/>
    <p:sldId id="881" r:id="rId6"/>
    <p:sldId id="884" r:id="rId7"/>
    <p:sldId id="886" r:id="rId8"/>
  </p:sldIdLst>
  <p:sldSz cx="8640763" cy="6480175"/>
  <p:notesSz cx="6864350" cy="999648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buClr>
        <a:srgbClr val="3333CC"/>
      </a:buClr>
      <a:buFont typeface="Wingdings" pitchFamily="2" charset="2"/>
      <a:buChar char="n"/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buClr>
        <a:srgbClr val="3333CC"/>
      </a:buClr>
      <a:buFont typeface="Wingdings" pitchFamily="2" charset="2"/>
      <a:buChar char="n"/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buClr>
        <a:srgbClr val="3333CC"/>
      </a:buClr>
      <a:buFont typeface="Wingdings" pitchFamily="2" charset="2"/>
      <a:buChar char="n"/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buClr>
        <a:srgbClr val="3333CC"/>
      </a:buClr>
      <a:buFont typeface="Wingdings" pitchFamily="2" charset="2"/>
      <a:buChar char="n"/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buClr>
        <a:srgbClr val="3333CC"/>
      </a:buClr>
      <a:buFont typeface="Wingdings" pitchFamily="2" charset="2"/>
      <a:buChar char="n"/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584">
          <p15:clr>
            <a:srgbClr val="A4A3A4"/>
          </p15:clr>
        </p15:guide>
        <p15:guide id="5" orient="horz" pos="841">
          <p15:clr>
            <a:srgbClr val="A4A3A4"/>
          </p15:clr>
        </p15:guide>
        <p15:guide id="6" orient="horz" pos="712">
          <p15:clr>
            <a:srgbClr val="A4A3A4"/>
          </p15:clr>
        </p15:guide>
        <p15:guide id="7" orient="horz" pos="1184">
          <p15:clr>
            <a:srgbClr val="A4A3A4"/>
          </p15:clr>
        </p15:guide>
        <p15:guide id="8" pos="2722">
          <p15:clr>
            <a:srgbClr val="A4A3A4"/>
          </p15:clr>
        </p15:guide>
        <p15:guide id="9" pos="5096">
          <p15:clr>
            <a:srgbClr val="A4A3A4"/>
          </p15:clr>
        </p15:guide>
        <p15:guide id="10" pos="467">
          <p15:clr>
            <a:srgbClr val="A4A3A4"/>
          </p15:clr>
        </p15:guide>
        <p15:guide id="11" pos="347">
          <p15:clr>
            <a:srgbClr val="A4A3A4"/>
          </p15:clr>
        </p15:guide>
        <p15:guide id="12" pos="5016">
          <p15:clr>
            <a:srgbClr val="A4A3A4"/>
          </p15:clr>
        </p15:guide>
        <p15:guide id="13" pos="3157">
          <p15:clr>
            <a:srgbClr val="A4A3A4"/>
          </p15:clr>
        </p15:guide>
        <p15:guide id="14" pos="14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7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871A8"/>
    <a:srgbClr val="2256AA"/>
    <a:srgbClr val="45FB5F"/>
    <a:srgbClr val="CC0000"/>
    <a:srgbClr val="161645"/>
    <a:srgbClr val="4597DB"/>
    <a:srgbClr val="F5F4DA"/>
    <a:srgbClr val="FFFF99"/>
    <a:srgbClr val="FCF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0208" autoAdjust="0"/>
  </p:normalViewPr>
  <p:slideViewPr>
    <p:cSldViewPr snapToObjects="1">
      <p:cViewPr varScale="1">
        <p:scale>
          <a:sx n="119" d="100"/>
          <a:sy n="119" d="100"/>
        </p:scale>
        <p:origin x="1776" y="108"/>
      </p:cViewPr>
      <p:guideLst>
        <p:guide orient="horz" pos="498"/>
        <p:guide orient="horz" pos="4013"/>
        <p:guide orient="horz"/>
        <p:guide orient="horz" pos="3584"/>
        <p:guide orient="horz" pos="841"/>
        <p:guide orient="horz" pos="712"/>
        <p:guide orient="horz" pos="1184"/>
        <p:guide pos="2722"/>
        <p:guide pos="5096"/>
        <p:guide pos="467"/>
        <p:guide pos="347"/>
        <p:guide pos="5016"/>
        <p:guide pos="3157"/>
        <p:guide pos="14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2454" y="-84"/>
      </p:cViewPr>
      <p:guideLst>
        <p:guide orient="horz" pos="3147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032" cy="50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t" anchorCtr="0" compatLnSpc="1">
            <a:prstTxWarp prst="textNoShape">
              <a:avLst/>
            </a:prstTxWarp>
          </a:bodyPr>
          <a:lstStyle>
            <a:lvl1pPr defTabSz="928208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319" y="0"/>
            <a:ext cx="2975032" cy="50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t" anchorCtr="0" compatLnSpc="1">
            <a:prstTxWarp prst="textNoShape">
              <a:avLst/>
            </a:prstTxWarp>
          </a:bodyPr>
          <a:lstStyle>
            <a:lvl1pPr algn="r" defTabSz="928208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5705"/>
            <a:ext cx="2975032" cy="5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b" anchorCtr="0" compatLnSpc="1">
            <a:prstTxWarp prst="textNoShape">
              <a:avLst/>
            </a:prstTxWarp>
          </a:bodyPr>
          <a:lstStyle>
            <a:lvl1pPr defTabSz="928208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319" y="9495705"/>
            <a:ext cx="2975032" cy="5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b" anchorCtr="0" compatLnSpc="1">
            <a:prstTxWarp prst="textNoShape">
              <a:avLst/>
            </a:prstTxWarp>
          </a:bodyPr>
          <a:lstStyle>
            <a:lvl1pPr algn="r" defTabSz="928208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  <a:ea typeface="굴림체" pitchFamily="49" charset="-127"/>
              </a:defRPr>
            </a:lvl1pPr>
          </a:lstStyle>
          <a:p>
            <a:fld id="{168F0399-8170-4958-908B-FA739F0B7E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52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646" cy="5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t" anchorCtr="0" compatLnSpc="1">
            <a:prstTxWarp prst="textNoShape">
              <a:avLst/>
            </a:prstTxWarp>
          </a:bodyPr>
          <a:lstStyle>
            <a:lvl1pPr defTabSz="928208">
              <a:spcBef>
                <a:spcPct val="0"/>
              </a:spcBef>
              <a:buClrTx/>
              <a:buFontTx/>
              <a:buNone/>
              <a:defRPr sz="1200" b="1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895" y="0"/>
            <a:ext cx="2994246" cy="5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t" anchorCtr="0" compatLnSpc="1">
            <a:prstTxWarp prst="textNoShape">
              <a:avLst/>
            </a:prstTxWarp>
          </a:bodyPr>
          <a:lstStyle>
            <a:lvl1pPr algn="r" defTabSz="928208">
              <a:spcBef>
                <a:spcPct val="0"/>
              </a:spcBef>
              <a:buClrTx/>
              <a:buFontTx/>
              <a:buNone/>
              <a:defRPr sz="1200" b="1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8350"/>
            <a:ext cx="5026025" cy="376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11" y="4769452"/>
            <a:ext cx="5040581" cy="446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905"/>
            <a:ext cx="2992646" cy="5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b" anchorCtr="0" compatLnSpc="1">
            <a:prstTxWarp prst="textNoShape">
              <a:avLst/>
            </a:prstTxWarp>
          </a:bodyPr>
          <a:lstStyle>
            <a:lvl1pPr defTabSz="928208">
              <a:spcBef>
                <a:spcPct val="0"/>
              </a:spcBef>
              <a:buClrTx/>
              <a:buFontTx/>
              <a:buNone/>
              <a:defRPr sz="1200" b="1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895" y="9458905"/>
            <a:ext cx="2994246" cy="5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b" anchorCtr="0" compatLnSpc="1">
            <a:prstTxWarp prst="textNoShape">
              <a:avLst/>
            </a:prstTxWarp>
          </a:bodyPr>
          <a:lstStyle>
            <a:lvl1pPr algn="r" defTabSz="928208">
              <a:spcBef>
                <a:spcPct val="0"/>
              </a:spcBef>
              <a:buClrTx/>
              <a:buFontTx/>
              <a:buNone/>
              <a:defRPr sz="1200" b="1">
                <a:latin typeface="Arial" pitchFamily="34" charset="0"/>
                <a:ea typeface="굴림체" pitchFamily="49" charset="-127"/>
              </a:defRPr>
            </a:lvl1pPr>
          </a:lstStyle>
          <a:p>
            <a:fld id="{F6287253-8D83-4464-B3D9-D532766FDF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4677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FC435-697A-4543-98B8-2643399A3976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8418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FC435-697A-4543-98B8-2643399A3976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3617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FC435-697A-4543-98B8-2643399A397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013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FC435-697A-4543-98B8-2643399A397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6583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FC435-697A-4543-98B8-2643399A397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487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170613" y="654050"/>
            <a:ext cx="1997075" cy="536098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4625" y="654050"/>
            <a:ext cx="5843588" cy="536098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335088"/>
            <a:ext cx="3800475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7838" y="1335088"/>
            <a:ext cx="38020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 bwMode="auto">
          <a:xfrm>
            <a:off x="0" y="-273"/>
            <a:ext cx="8640763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0" y="615032"/>
            <a:ext cx="8640763" cy="10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7632749" y="9031"/>
            <a:ext cx="1008014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9187" name="AutoShape 3"/>
          <p:cNvSpPr>
            <a:spLocks noChangeArrowheads="1"/>
          </p:cNvSpPr>
          <p:nvPr/>
        </p:nvSpPr>
        <p:spPr bwMode="auto">
          <a:xfrm>
            <a:off x="0" y="0"/>
            <a:ext cx="8639175" cy="6478588"/>
          </a:xfrm>
          <a:prstGeom prst="roundRect">
            <a:avLst>
              <a:gd name="adj" fmla="val 23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4625" y="654050"/>
            <a:ext cx="79930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75" tIns="43188" rIns="86375" bIns="431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dirty="0"/>
              <a:t>큰 제목 (국문: 굴림 16</a:t>
            </a:r>
            <a:r>
              <a:rPr lang="en-GB" altLang="ko-KR" dirty="0"/>
              <a:t>pt, </a:t>
            </a:r>
            <a:r>
              <a:rPr lang="ko-KR" altLang="en-GB" dirty="0"/>
              <a:t>영문: </a:t>
            </a:r>
            <a:r>
              <a:rPr lang="en-GB" altLang="ko-KR" dirty="0"/>
              <a:t>Arial 16pt) </a:t>
            </a:r>
            <a:r>
              <a:rPr lang="ko-KR" altLang="en-GB" dirty="0"/>
              <a:t>(예: 1.1 일반현황)</a:t>
            </a:r>
            <a:br>
              <a:rPr lang="ko-KR" altLang="en-GB" dirty="0"/>
            </a:br>
            <a:r>
              <a:rPr lang="ko-KR" altLang="en-GB" dirty="0"/>
              <a:t>중 제폭 (큰 제목 행에서 </a:t>
            </a:r>
            <a:r>
              <a:rPr lang="en-GB" altLang="ko-KR" dirty="0"/>
              <a:t>Enter) (</a:t>
            </a:r>
            <a:r>
              <a:rPr lang="ko-KR" altLang="en-GB" dirty="0"/>
              <a:t>국문: 굴림 16</a:t>
            </a:r>
            <a:r>
              <a:rPr lang="en-GB" altLang="ko-KR" dirty="0"/>
              <a:t>pt, </a:t>
            </a:r>
            <a:r>
              <a:rPr lang="ko-KR" altLang="en-GB" dirty="0"/>
              <a:t>영문: </a:t>
            </a:r>
            <a:r>
              <a:rPr lang="en-GB" altLang="ko-KR" dirty="0"/>
              <a:t>Arial 16pt) (</a:t>
            </a:r>
            <a:r>
              <a:rPr lang="ko-KR" altLang="en-GB" dirty="0"/>
              <a:t>예: 1.1.1 비전)</a:t>
            </a:r>
            <a:endParaRPr lang="en-GB" altLang="ko-KR" dirty="0"/>
          </a:p>
        </p:txBody>
      </p:sp>
      <p:sp>
        <p:nvSpPr>
          <p:cNvPr id="349194" name="Text Box 10"/>
          <p:cNvSpPr txBox="1">
            <a:spLocks noChangeArrowheads="1"/>
          </p:cNvSpPr>
          <p:nvPr userDrawn="1"/>
        </p:nvSpPr>
        <p:spPr bwMode="auto">
          <a:xfrm>
            <a:off x="7391400" y="6165850"/>
            <a:ext cx="889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75" tIns="68011" rIns="86375" bIns="68011">
            <a:spAutoFit/>
          </a:bodyPr>
          <a:lstStyle/>
          <a:p>
            <a:pPr defTabSz="863600">
              <a:buFont typeface="Wingdings" pitchFamily="2" charset="2"/>
              <a:buNone/>
            </a:pPr>
            <a:endParaRPr lang="ko-KR" altLang="ko-KR" sz="900"/>
          </a:p>
        </p:txBody>
      </p:sp>
      <p:sp>
        <p:nvSpPr>
          <p:cNvPr id="34920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335088"/>
            <a:ext cx="775493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75" tIns="68011" rIns="86375" bIns="680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dirty="0"/>
              <a:t>Click to edit Master text styles (</a:t>
            </a:r>
            <a:r>
              <a:rPr lang="ko-KR" altLang="en-GB" dirty="0"/>
              <a:t>국문: 굴림 1</a:t>
            </a:r>
            <a:r>
              <a:rPr lang="en-GB" altLang="ko-KR" dirty="0"/>
              <a:t>4pt, </a:t>
            </a:r>
            <a:r>
              <a:rPr lang="ko-KR" altLang="en-GB" dirty="0"/>
              <a:t>영문: </a:t>
            </a:r>
            <a:r>
              <a:rPr lang="en-GB" altLang="ko-KR" dirty="0"/>
              <a:t>Arial 14pt)</a:t>
            </a:r>
          </a:p>
          <a:p>
            <a:pPr lvl="1"/>
            <a:r>
              <a:rPr lang="en-GB" altLang="ko-KR" dirty="0"/>
              <a:t>Second Level (</a:t>
            </a:r>
            <a:r>
              <a:rPr lang="ko-KR" altLang="en-GB" dirty="0"/>
              <a:t>국문: 굴림 14</a:t>
            </a:r>
            <a:r>
              <a:rPr lang="en-GB" altLang="ko-KR" dirty="0"/>
              <a:t>pt, </a:t>
            </a:r>
            <a:r>
              <a:rPr lang="ko-KR" altLang="en-GB" dirty="0"/>
              <a:t>영문: </a:t>
            </a:r>
            <a:r>
              <a:rPr lang="en-GB" altLang="ko-KR" dirty="0"/>
              <a:t>Arial 14pt)</a:t>
            </a:r>
          </a:p>
          <a:p>
            <a:pPr lvl="2"/>
            <a:r>
              <a:rPr lang="en-GB" altLang="ko-KR" dirty="0"/>
              <a:t>Third Level (</a:t>
            </a:r>
            <a:r>
              <a:rPr lang="ko-KR" altLang="en-GB" dirty="0"/>
              <a:t>국문: 굴림 12</a:t>
            </a:r>
            <a:r>
              <a:rPr lang="en-GB" altLang="ko-KR" dirty="0"/>
              <a:t>pt, </a:t>
            </a:r>
            <a:r>
              <a:rPr lang="ko-KR" altLang="en-GB" dirty="0"/>
              <a:t>영문: </a:t>
            </a:r>
            <a:r>
              <a:rPr lang="en-GB" altLang="ko-KR" dirty="0"/>
              <a:t>Arial 12pt)</a:t>
            </a:r>
          </a:p>
          <a:p>
            <a:pPr lvl="3"/>
            <a:r>
              <a:rPr lang="en-GB" altLang="ko-KR" dirty="0"/>
              <a:t>Forth Level (</a:t>
            </a:r>
            <a:r>
              <a:rPr lang="ko-KR" altLang="en-GB" dirty="0"/>
              <a:t>국문: 굴림 12</a:t>
            </a:r>
            <a:r>
              <a:rPr lang="en-GB" altLang="ko-KR" dirty="0"/>
              <a:t>pt, </a:t>
            </a:r>
            <a:r>
              <a:rPr lang="ko-KR" altLang="en-GB" dirty="0"/>
              <a:t>영문: </a:t>
            </a:r>
            <a:r>
              <a:rPr lang="en-GB" altLang="ko-KR" dirty="0"/>
              <a:t>Arial 12pt)</a:t>
            </a: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336605" y="60737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111CAA-3D06-4865-8EC2-39A5C8212CB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직각 삼각형 13"/>
          <p:cNvSpPr/>
          <p:nvPr userDrawn="1"/>
        </p:nvSpPr>
        <p:spPr bwMode="auto">
          <a:xfrm rot="16200000">
            <a:off x="6364707" y="67046"/>
            <a:ext cx="1326057" cy="1210027"/>
          </a:xfrm>
          <a:prstGeom prst="rt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+mj-lt"/>
          <a:ea typeface="+mj-ea"/>
          <a:cs typeface="+mj-cs"/>
        </a:defRPr>
      </a:lvl1pPr>
      <a:lvl2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68275" indent="-168275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n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503238" indent="-165100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1300">
          <a:solidFill>
            <a:schemeClr val="tx1"/>
          </a:solidFill>
          <a:latin typeface="+mn-lt"/>
          <a:ea typeface="+mn-ea"/>
        </a:defRPr>
      </a:lvl2pPr>
      <a:lvl3pPr marL="850900" indent="-168275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1100">
          <a:solidFill>
            <a:schemeClr val="tx1"/>
          </a:solidFill>
          <a:latin typeface="+mn-lt"/>
          <a:ea typeface="+mn-ea"/>
        </a:defRPr>
      </a:lvl3pPr>
      <a:lvl4pPr marL="1187450" indent="-166688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–"/>
        <a:defRPr kumimoji="1" sz="1100">
          <a:solidFill>
            <a:schemeClr val="tx1"/>
          </a:solidFill>
          <a:latin typeface="+mn-lt"/>
          <a:ea typeface="+mn-ea"/>
        </a:defRPr>
      </a:lvl4pPr>
      <a:lvl5pPr marL="19446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4018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590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3162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734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0" y="615032"/>
            <a:ext cx="8640763" cy="10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7632749" y="9031"/>
            <a:ext cx="1008014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9187" name="AutoShape 3"/>
          <p:cNvSpPr>
            <a:spLocks noChangeArrowheads="1"/>
          </p:cNvSpPr>
          <p:nvPr/>
        </p:nvSpPr>
        <p:spPr bwMode="auto">
          <a:xfrm>
            <a:off x="0" y="0"/>
            <a:ext cx="8639175" cy="6478588"/>
          </a:xfrm>
          <a:prstGeom prst="roundRect">
            <a:avLst>
              <a:gd name="adj" fmla="val 23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9194" name="Text Box 10"/>
          <p:cNvSpPr txBox="1">
            <a:spLocks noChangeArrowheads="1"/>
          </p:cNvSpPr>
          <p:nvPr userDrawn="1"/>
        </p:nvSpPr>
        <p:spPr bwMode="auto">
          <a:xfrm>
            <a:off x="7391400" y="6165850"/>
            <a:ext cx="889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75" tIns="68011" rIns="86375" bIns="68011">
            <a:spAutoFit/>
          </a:bodyPr>
          <a:lstStyle/>
          <a:p>
            <a:pPr defTabSz="863600">
              <a:buFont typeface="Wingdings" pitchFamily="2" charset="2"/>
              <a:buNone/>
            </a:pPr>
            <a:endParaRPr lang="ko-KR" altLang="ko-KR" sz="900"/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336605" y="60737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111CAA-3D06-4865-8EC2-39A5C8212CB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2700425" y="6120407"/>
            <a:ext cx="32399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Copyright</a:t>
            </a:r>
            <a:r>
              <a:rPr kumimoji="1" lang="ko-KR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ⓒ</a:t>
            </a:r>
            <a:r>
              <a:rPr kumimoji="1" lang="en-US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2015 By </a:t>
            </a:r>
            <a:r>
              <a:rPr kumimoji="1" lang="en-US" altLang="ko-KR" sz="800" b="0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iCoreE&amp;C</a:t>
            </a:r>
            <a:r>
              <a:rPr kumimoji="1" lang="en-US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All right reserved. 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+mj-lt"/>
          <a:ea typeface="+mj-ea"/>
          <a:cs typeface="+mj-cs"/>
        </a:defRPr>
      </a:lvl1pPr>
      <a:lvl2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68275" indent="-168275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n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503238" indent="-165100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1300">
          <a:solidFill>
            <a:schemeClr val="tx1"/>
          </a:solidFill>
          <a:latin typeface="+mn-lt"/>
          <a:ea typeface="+mn-ea"/>
        </a:defRPr>
      </a:lvl2pPr>
      <a:lvl3pPr marL="850900" indent="-168275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1100">
          <a:solidFill>
            <a:schemeClr val="tx1"/>
          </a:solidFill>
          <a:latin typeface="+mn-lt"/>
          <a:ea typeface="+mn-ea"/>
        </a:defRPr>
      </a:lvl3pPr>
      <a:lvl4pPr marL="1187450" indent="-166688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–"/>
        <a:defRPr kumimoji="1" sz="1100">
          <a:solidFill>
            <a:schemeClr val="tx1"/>
          </a:solidFill>
          <a:latin typeface="+mn-lt"/>
          <a:ea typeface="+mn-ea"/>
        </a:defRPr>
      </a:lvl4pPr>
      <a:lvl5pPr marL="19446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4018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590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3162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734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gys/Chatbot_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c/jigsaw-toxic-comment-classification-challenge/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igicope@aicore.co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467A2B-FD11-4354-9196-51BFD6AD231B}"/>
              </a:ext>
            </a:extLst>
          </p:cNvPr>
          <p:cNvSpPr txBox="1"/>
          <p:nvPr/>
        </p:nvSpPr>
        <p:spPr>
          <a:xfrm>
            <a:off x="1152029" y="2328951"/>
            <a:ext cx="62649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800" dirty="0"/>
              <a:t>             13</a:t>
            </a:r>
            <a:r>
              <a:rPr lang="ko-KR" altLang="en-US" sz="2800" dirty="0"/>
              <a:t>기 언어지능</a:t>
            </a:r>
            <a:endParaRPr lang="en-US" altLang="ko-KR" sz="2800" dirty="0"/>
          </a:p>
          <a:p>
            <a:pPr>
              <a:buNone/>
            </a:pPr>
            <a:r>
              <a:rPr lang="ko-KR" altLang="en-US" sz="4800" dirty="0"/>
              <a:t>자연어 처리 프로젝트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78335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37" name="Text Box 13"/>
          <p:cNvSpPr txBox="1">
            <a:spLocks noChangeArrowheads="1"/>
          </p:cNvSpPr>
          <p:nvPr/>
        </p:nvSpPr>
        <p:spPr bwMode="auto">
          <a:xfrm>
            <a:off x="136525" y="176213"/>
            <a:ext cx="5552008" cy="39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375" tIns="43188" rIns="86375" bIns="43188">
            <a:spAutoFit/>
          </a:bodyPr>
          <a:lstStyle/>
          <a:p>
            <a:pPr defTabSz="720725">
              <a:buClrTx/>
              <a:buFontTx/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자연어 처리 프로젝트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주제 선정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자유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21A4E-1BDB-467C-99A6-0697ED0BF7DD}"/>
              </a:ext>
            </a:extLst>
          </p:cNvPr>
          <p:cNvSpPr txBox="1"/>
          <p:nvPr/>
        </p:nvSpPr>
        <p:spPr>
          <a:xfrm>
            <a:off x="359941" y="1062999"/>
            <a:ext cx="7992888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참고 주제</a:t>
            </a:r>
            <a:r>
              <a:rPr lang="en-US" altLang="ko-KR" sz="2000" dirty="0"/>
              <a:t>]</a:t>
            </a:r>
          </a:p>
          <a:p>
            <a:pPr>
              <a:buNone/>
            </a:pPr>
            <a:r>
              <a:rPr lang="en-US" altLang="ko-KR" sz="2000" dirty="0"/>
              <a:t>1. spam and ham </a:t>
            </a:r>
            <a:r>
              <a:rPr lang="ko-KR" altLang="en-US" sz="2000" dirty="0"/>
              <a:t>분류기 </a:t>
            </a:r>
            <a:r>
              <a:rPr lang="en-US" altLang="ko-KR" sz="2000" dirty="0"/>
              <a:t>: </a:t>
            </a:r>
            <a:r>
              <a:rPr lang="ko-KR" altLang="en-US" sz="2000" dirty="0"/>
              <a:t>수업 중 사용 소스 참조</a:t>
            </a:r>
          </a:p>
          <a:p>
            <a:pPr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쇼핑</a:t>
            </a:r>
            <a:r>
              <a:rPr lang="en-US" altLang="ko-KR" sz="2000" dirty="0"/>
              <a:t>/</a:t>
            </a:r>
            <a:r>
              <a:rPr lang="ko-KR" altLang="en-US" sz="2000" dirty="0"/>
              <a:t>영화  감성 분석 </a:t>
            </a:r>
            <a:r>
              <a:rPr lang="en-US" altLang="ko-KR" sz="2000" dirty="0"/>
              <a:t>: </a:t>
            </a:r>
            <a:r>
              <a:rPr lang="ko-KR" altLang="en-US" sz="2000" dirty="0"/>
              <a:t>수업 중 사용 소스 참조</a:t>
            </a:r>
          </a:p>
          <a:p>
            <a:pPr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텍스트 요약  </a:t>
            </a:r>
            <a:r>
              <a:rPr lang="en-US" altLang="ko-KR" sz="2000" dirty="0"/>
              <a:t>: </a:t>
            </a:r>
            <a:r>
              <a:rPr lang="ko-KR" altLang="en-US" sz="2000" dirty="0"/>
              <a:t>수업 중 사용 소스 참조</a:t>
            </a:r>
          </a:p>
          <a:p>
            <a:pPr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기계 번역  </a:t>
            </a:r>
            <a:r>
              <a:rPr lang="en-US" altLang="ko-KR" sz="2000" dirty="0"/>
              <a:t>: </a:t>
            </a:r>
            <a:r>
              <a:rPr lang="ko-KR" altLang="en-US" sz="2000" dirty="0"/>
              <a:t>수업 중 사용 소스 참조</a:t>
            </a:r>
          </a:p>
          <a:p>
            <a:pPr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토픽 모델링 </a:t>
            </a:r>
            <a:r>
              <a:rPr lang="en-US" altLang="ko-KR" sz="2000" dirty="0"/>
              <a:t>: </a:t>
            </a:r>
            <a:r>
              <a:rPr lang="ko-KR" altLang="en-US" sz="2000" dirty="0"/>
              <a:t>수업 중 사용 소스 참조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질의 응답</a:t>
            </a:r>
            <a:r>
              <a:rPr lang="en-US" altLang="ko-KR" sz="2000" dirty="0"/>
              <a:t>(QA) </a:t>
            </a:r>
            <a:r>
              <a:rPr lang="ko-KR" altLang="en-US" sz="2000" dirty="0"/>
              <a:t>시스템 구현 </a:t>
            </a:r>
            <a:r>
              <a:rPr lang="en-US" altLang="ko-KR" sz="2000" dirty="0"/>
              <a:t>: </a:t>
            </a:r>
            <a:r>
              <a:rPr lang="ko-KR" altLang="en-US" sz="2000" dirty="0"/>
              <a:t>수업 중 사용 소스 참조</a:t>
            </a:r>
          </a:p>
          <a:p>
            <a:pPr>
              <a:buNone/>
            </a:pPr>
            <a:r>
              <a:rPr lang="en-US" altLang="ko-KR" sz="2000" dirty="0"/>
              <a:t>7. </a:t>
            </a:r>
            <a:r>
              <a:rPr lang="ko-KR" altLang="en-US" sz="2000" dirty="0" err="1"/>
              <a:t>챗봇</a:t>
            </a:r>
            <a:r>
              <a:rPr lang="ko-KR" altLang="en-US" sz="2000" dirty="0"/>
              <a:t> 구현 </a:t>
            </a:r>
            <a:r>
              <a:rPr lang="en-US" altLang="ko-KR" sz="2000" dirty="0"/>
              <a:t>:  </a:t>
            </a:r>
            <a:r>
              <a:rPr lang="ko-KR" altLang="en-US" sz="2000" dirty="0" err="1"/>
              <a:t>깃허브</a:t>
            </a:r>
            <a:r>
              <a:rPr lang="ko-KR" altLang="en-US" sz="2000" dirty="0"/>
              <a:t> 데이터셋 참조       </a:t>
            </a:r>
            <a:endParaRPr lang="en-US" altLang="ko-KR" sz="2000" dirty="0"/>
          </a:p>
          <a:p>
            <a:pPr>
              <a:buNone/>
            </a:pPr>
            <a:r>
              <a:rPr lang="en-US" altLang="ko-KR" sz="1600" dirty="0"/>
              <a:t>    </a:t>
            </a:r>
            <a:r>
              <a:rPr lang="en-US" altLang="ko-KR" sz="1600" dirty="0">
                <a:hlinkClick r:id="rId3"/>
              </a:rPr>
              <a:t>https://github.com/songys/Chatbot_data</a:t>
            </a:r>
            <a:endParaRPr lang="en-US" altLang="ko-KR" sz="1600" dirty="0"/>
          </a:p>
          <a:p>
            <a:pPr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악성</a:t>
            </a:r>
            <a:r>
              <a:rPr lang="en-US" altLang="ko-KR" sz="2000" dirty="0"/>
              <a:t>(Toxic)</a:t>
            </a:r>
            <a:r>
              <a:rPr lang="ko-KR" altLang="en-US" sz="2000" dirty="0"/>
              <a:t>문장</a:t>
            </a:r>
            <a:r>
              <a:rPr lang="en-US" altLang="ko-KR" sz="2000" dirty="0"/>
              <a:t>,</a:t>
            </a:r>
            <a:r>
              <a:rPr lang="ko-KR" altLang="en-US" sz="2000" dirty="0"/>
              <a:t>비속어 필터링  </a:t>
            </a:r>
            <a:r>
              <a:rPr lang="en-US" altLang="ko-KR" sz="2000" dirty="0"/>
              <a:t>:  </a:t>
            </a:r>
            <a:r>
              <a:rPr lang="ko-KR" altLang="en-US" sz="2000" dirty="0" err="1"/>
              <a:t>캐글에</a:t>
            </a:r>
            <a:r>
              <a:rPr lang="ko-KR" altLang="en-US" sz="2000" dirty="0"/>
              <a:t> 있는 자료 사용   </a:t>
            </a:r>
            <a:endParaRPr lang="en-US" altLang="ko-KR" sz="2000" dirty="0"/>
          </a:p>
          <a:p>
            <a:pPr>
              <a:buNone/>
            </a:pPr>
            <a:r>
              <a:rPr lang="en-US" altLang="ko-KR" sz="1600" dirty="0">
                <a:hlinkClick r:id="rId4"/>
              </a:rPr>
              <a:t>https://www.kaggle.com/c/jigsaw-toxic-comment-classification-challenge/data</a:t>
            </a:r>
            <a:endParaRPr lang="en-US" altLang="ko-KR" sz="1600" dirty="0"/>
          </a:p>
          <a:p>
            <a:pPr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16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37" name="Text Box 13"/>
          <p:cNvSpPr txBox="1">
            <a:spLocks noChangeArrowheads="1"/>
          </p:cNvSpPr>
          <p:nvPr/>
        </p:nvSpPr>
        <p:spPr bwMode="auto">
          <a:xfrm>
            <a:off x="136525" y="176213"/>
            <a:ext cx="5552008" cy="39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375" tIns="43188" rIns="86375" bIns="43188">
            <a:spAutoFit/>
          </a:bodyPr>
          <a:lstStyle/>
          <a:p>
            <a:pPr defTabSz="720725">
              <a:buClrTx/>
              <a:buFontTx/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자연어 처리 프로젝트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일정 및 제출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21A4E-1BDB-467C-99A6-0697ED0BF7DD}"/>
              </a:ext>
            </a:extLst>
          </p:cNvPr>
          <p:cNvSpPr txBox="1"/>
          <p:nvPr/>
        </p:nvSpPr>
        <p:spPr>
          <a:xfrm>
            <a:off x="359941" y="1062999"/>
            <a:ext cx="79928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- </a:t>
            </a:r>
            <a:r>
              <a:rPr lang="ko-KR" altLang="en-US" sz="2000" dirty="0">
                <a:solidFill>
                  <a:srgbClr val="00B050"/>
                </a:solidFill>
              </a:rPr>
              <a:t>기간</a:t>
            </a:r>
            <a:r>
              <a:rPr lang="en-US" altLang="ko-KR" sz="2000" dirty="0">
                <a:solidFill>
                  <a:srgbClr val="00B050"/>
                </a:solidFill>
              </a:rPr>
              <a:t>: 2020.10.29 ~ 11.02 [3</a:t>
            </a:r>
            <a:r>
              <a:rPr lang="ko-KR" altLang="en-US" sz="2000" dirty="0">
                <a:solidFill>
                  <a:srgbClr val="00B050"/>
                </a:solidFill>
              </a:rPr>
              <a:t>일</a:t>
            </a:r>
            <a:r>
              <a:rPr lang="en-US" altLang="ko-KR" sz="2000" dirty="0">
                <a:solidFill>
                  <a:srgbClr val="00B050"/>
                </a:solidFill>
              </a:rPr>
              <a:t>: 24</a:t>
            </a:r>
            <a:r>
              <a:rPr lang="ko-KR" altLang="en-US" sz="2000" dirty="0">
                <a:solidFill>
                  <a:srgbClr val="00B050"/>
                </a:solidFill>
              </a:rPr>
              <a:t>시간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002060"/>
                </a:solidFill>
              </a:rPr>
              <a:t>1</a:t>
            </a:r>
            <a:r>
              <a:rPr lang="ko-KR" altLang="en-US" sz="2000" dirty="0">
                <a:solidFill>
                  <a:srgbClr val="002060"/>
                </a:solidFill>
              </a:rPr>
              <a:t>일차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프로젝트 주제 선정 및 계획 수립 후 프로젝트 시작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002060"/>
                </a:solidFill>
              </a:rPr>
              <a:t>2</a:t>
            </a:r>
            <a:r>
              <a:rPr lang="ko-KR" altLang="en-US" sz="2000" dirty="0">
                <a:solidFill>
                  <a:srgbClr val="002060"/>
                </a:solidFill>
              </a:rPr>
              <a:t>일차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프로젝트 수행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프로젝트 진행 사항 점검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002060"/>
                </a:solidFill>
              </a:rPr>
              <a:t>3</a:t>
            </a:r>
            <a:r>
              <a:rPr lang="ko-KR" altLang="en-US" sz="2000" dirty="0">
                <a:solidFill>
                  <a:srgbClr val="002060"/>
                </a:solidFill>
              </a:rPr>
              <a:t>일차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프로젝트 완성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제출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프로젝트 종료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프로젝트 결과물 제출</a:t>
            </a:r>
            <a:r>
              <a:rPr lang="en-US" altLang="ko-KR" sz="2000" dirty="0"/>
              <a:t>] 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(</a:t>
            </a:r>
            <a:r>
              <a:rPr lang="ko-KR" altLang="en-US" sz="1600" b="1" dirty="0">
                <a:solidFill>
                  <a:srgbClr val="FF0000"/>
                </a:solidFill>
              </a:rPr>
              <a:t>결과물 미 제출 시에는 프로젝트 미 수행으로 처리되므로 반드시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제출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최종 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PPT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파일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주피터 노트북 파일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데이터 셋 파일 </a:t>
            </a:r>
            <a:r>
              <a:rPr lang="en-US" altLang="ko-KR" sz="1400" dirty="0">
                <a:solidFill>
                  <a:srgbClr val="0871A8"/>
                </a:solidFill>
              </a:rPr>
              <a:t>(</a:t>
            </a:r>
            <a:r>
              <a:rPr lang="ko-KR" altLang="en-US" sz="1400" dirty="0">
                <a:solidFill>
                  <a:srgbClr val="0871A8"/>
                </a:solidFill>
              </a:rPr>
              <a:t>저작권 문제파일은 제출제외</a:t>
            </a:r>
            <a:r>
              <a:rPr lang="en-US" altLang="ko-KR" sz="1400" dirty="0">
                <a:solidFill>
                  <a:srgbClr val="0871A8"/>
                </a:solidFill>
              </a:rPr>
              <a:t>)</a:t>
            </a:r>
          </a:p>
          <a:p>
            <a:pPr algn="l">
              <a:buNone/>
            </a:pPr>
            <a:r>
              <a:rPr lang="ko-KR" altLang="en-US" sz="1800" dirty="0"/>
              <a:t>  강사 메일로 압축파일로 제출 </a:t>
            </a:r>
            <a:r>
              <a:rPr lang="en-US" altLang="ko-KR" sz="2000" dirty="0"/>
              <a:t>: </a:t>
            </a:r>
            <a:r>
              <a:rPr lang="en-US" altLang="ko-KR" sz="2000" b="1" i="0" dirty="0">
                <a:solidFill>
                  <a:srgbClr val="24292E"/>
                </a:solidFill>
                <a:effectLst/>
                <a:latin typeface="-apple-system"/>
              </a:rPr>
              <a:t>E-mail : </a:t>
            </a:r>
            <a:r>
              <a:rPr lang="en-US" altLang="ko-KR" sz="2000" b="1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digicope@aicore.co.kr</a:t>
            </a:r>
            <a:endParaRPr lang="en-US" altLang="ko-KR" sz="2000" b="1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pPr algn="l"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-apple-system"/>
              </a:rPr>
              <a:t>     </a:t>
            </a:r>
            <a:r>
              <a:rPr lang="ko-KR" altLang="en-US" sz="1800" b="1" dirty="0">
                <a:latin typeface="-apple-system"/>
              </a:rPr>
              <a:t>제출파일명  </a:t>
            </a:r>
            <a:r>
              <a:rPr lang="en-US" altLang="ko-KR" sz="1800" b="1" dirty="0">
                <a:latin typeface="-apple-system"/>
              </a:rPr>
              <a:t>:</a:t>
            </a:r>
            <a:r>
              <a:rPr lang="en-US" altLang="ko-KR" sz="1800" b="1" dirty="0">
                <a:solidFill>
                  <a:srgbClr val="FF0000"/>
                </a:solidFill>
                <a:latin typeface="-apple-system"/>
              </a:rPr>
              <a:t>   </a:t>
            </a:r>
            <a:r>
              <a:rPr lang="en-US" altLang="ko-KR" sz="1800" b="1" dirty="0">
                <a:solidFill>
                  <a:srgbClr val="2256AA"/>
                </a:solidFill>
                <a:latin typeface="-apple-system"/>
              </a:rPr>
              <a:t>“13</a:t>
            </a:r>
            <a:r>
              <a:rPr lang="ko-KR" altLang="en-US" sz="1800" b="1" dirty="0">
                <a:solidFill>
                  <a:srgbClr val="2256AA"/>
                </a:solidFill>
                <a:latin typeface="-apple-system"/>
              </a:rPr>
              <a:t>기</a:t>
            </a:r>
            <a:r>
              <a:rPr lang="en-US" altLang="ko-KR" sz="1800" b="1" dirty="0">
                <a:solidFill>
                  <a:srgbClr val="2256AA"/>
                </a:solidFill>
                <a:latin typeface="-apple-system"/>
              </a:rPr>
              <a:t>_</a:t>
            </a:r>
            <a:r>
              <a:rPr lang="ko-KR" altLang="en-US" sz="1800" b="1" dirty="0">
                <a:solidFill>
                  <a:srgbClr val="2256AA"/>
                </a:solidFill>
                <a:latin typeface="-apple-system"/>
              </a:rPr>
              <a:t>언어지능</a:t>
            </a:r>
            <a:r>
              <a:rPr lang="en-US" altLang="ko-KR" sz="1800" b="1" dirty="0">
                <a:solidFill>
                  <a:srgbClr val="2256AA"/>
                </a:solidFill>
                <a:latin typeface="-apple-system"/>
              </a:rPr>
              <a:t>_</a:t>
            </a:r>
            <a:r>
              <a:rPr lang="ko-KR" altLang="en-US" sz="1800" b="1" dirty="0">
                <a:solidFill>
                  <a:srgbClr val="2256AA"/>
                </a:solidFill>
                <a:latin typeface="-apple-system"/>
              </a:rPr>
              <a:t>프로젝트</a:t>
            </a:r>
            <a:r>
              <a:rPr lang="en-US" altLang="ko-KR" sz="1800" b="1" dirty="0">
                <a:solidFill>
                  <a:srgbClr val="2256AA"/>
                </a:solidFill>
                <a:latin typeface="-apple-system"/>
              </a:rPr>
              <a:t>_</a:t>
            </a:r>
            <a:r>
              <a:rPr lang="ko-KR" altLang="en-US" sz="1800" b="1" dirty="0">
                <a:solidFill>
                  <a:srgbClr val="2256AA"/>
                </a:solidFill>
                <a:latin typeface="-apple-system"/>
              </a:rPr>
              <a:t>홍길동</a:t>
            </a:r>
            <a:r>
              <a:rPr lang="en-US" altLang="ko-KR" sz="1800" b="1" dirty="0">
                <a:solidFill>
                  <a:srgbClr val="2256AA"/>
                </a:solidFill>
                <a:latin typeface="-apple-system"/>
              </a:rPr>
              <a:t>.zip”</a:t>
            </a:r>
            <a:endParaRPr lang="ko-KR" altLang="en-US" sz="1600" dirty="0">
              <a:solidFill>
                <a:srgbClr val="2256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1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37" name="Text Box 13"/>
          <p:cNvSpPr txBox="1">
            <a:spLocks noChangeArrowheads="1"/>
          </p:cNvSpPr>
          <p:nvPr/>
        </p:nvSpPr>
        <p:spPr bwMode="auto">
          <a:xfrm>
            <a:off x="136525" y="176213"/>
            <a:ext cx="6992168" cy="39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375" tIns="43188" rIns="86375" bIns="43188">
            <a:spAutoFit/>
          </a:bodyPr>
          <a:lstStyle/>
          <a:p>
            <a:pPr defTabSz="720725">
              <a:buClrTx/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자연어 처리 프로젝트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계획표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[ 3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일간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5233"/>
              </p:ext>
            </p:extLst>
          </p:nvPr>
        </p:nvGraphicFramePr>
        <p:xfrm>
          <a:off x="319851" y="972472"/>
          <a:ext cx="8001060" cy="505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2298">
                  <a:extLst>
                    <a:ext uri="{9D8B030D-6E8A-4147-A177-3AD203B41FA5}">
                      <a16:colId xmlns:a16="http://schemas.microsoft.com/office/drawing/2014/main" val="500961202"/>
                    </a:ext>
                  </a:extLst>
                </a:gridCol>
              </a:tblGrid>
              <a:tr h="561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교시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latin typeface="맑은 고딕" pitchFamily="50" charset="-127"/>
                          <a:ea typeface="맑은 고딕" pitchFamily="50" charset="-127"/>
                        </a:rPr>
                        <a:t>프로젝트 주제선정</a:t>
                      </a:r>
                      <a:endParaRPr lang="en-US" altLang="ko-KR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latin typeface="맑은 고딕" pitchFamily="50" charset="-127"/>
                          <a:ea typeface="맑은 고딕" pitchFamily="50" charset="-127"/>
                        </a:rPr>
                        <a:t>계획 수립</a:t>
                      </a:r>
                      <a:endParaRPr lang="en-US" altLang="ko-KR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latin typeface="맑은 고딕" pitchFamily="50" charset="-127"/>
                          <a:ea typeface="맑은 고딕" pitchFamily="50" charset="-127"/>
                        </a:rPr>
                        <a:t>프로젝트 진행</a:t>
                      </a:r>
                      <a:endParaRPr lang="en-US" altLang="ko-KR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맑은 고딕" pitchFamily="50" charset="-127"/>
                          <a:ea typeface="맑은 고딕" pitchFamily="50" charset="-127"/>
                        </a:rPr>
                        <a:t>프로젝트 진행 및</a:t>
                      </a:r>
                      <a:endParaRPr lang="en-US" altLang="ko-KR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latin typeface="맑은 고딕" pitchFamily="50" charset="-127"/>
                          <a:ea typeface="맑은 고딕" pitchFamily="50" charset="-127"/>
                        </a:rPr>
                        <a:t>중간 점검</a:t>
                      </a:r>
                      <a:endParaRPr lang="en-US" altLang="ko-KR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latin typeface="맑은 고딕" pitchFamily="50" charset="-127"/>
                          <a:ea typeface="맑은 고딕" pitchFamily="50" charset="-127"/>
                        </a:rPr>
                        <a:t>문제점 해결</a:t>
                      </a:r>
                      <a:endParaRPr lang="en-US" altLang="ko-KR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맑은 고딕" pitchFamily="50" charset="-127"/>
                          <a:ea typeface="맑은 고딕" pitchFamily="50" charset="-127"/>
                        </a:rPr>
                        <a:t>프로젝트 완료 및  </a:t>
                      </a:r>
                      <a:endParaRPr lang="en-US" altLang="ko-KR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맑은 고딕" pitchFamily="50" charset="-127"/>
                          <a:ea typeface="맑은 고딕" pitchFamily="50" charset="-127"/>
                        </a:rPr>
                        <a:t>프로젝트 발표 및 제출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교시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교시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교시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교시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교시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교시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교시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52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37" name="Text Box 13"/>
          <p:cNvSpPr txBox="1">
            <a:spLocks noChangeArrowheads="1"/>
          </p:cNvSpPr>
          <p:nvPr/>
        </p:nvSpPr>
        <p:spPr bwMode="auto">
          <a:xfrm>
            <a:off x="136525" y="176213"/>
            <a:ext cx="5552008" cy="39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375" tIns="43188" rIns="86375" bIns="43188">
            <a:spAutoFit/>
          </a:bodyPr>
          <a:lstStyle/>
          <a:p>
            <a:pPr defTabSz="720725">
              <a:buClrTx/>
              <a:buFontTx/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자연어 처리 프로젝트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출석 체크 및 시간 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21A4E-1BDB-467C-99A6-0697ED0BF7DD}"/>
              </a:ext>
            </a:extLst>
          </p:cNvPr>
          <p:cNvSpPr txBox="1"/>
          <p:nvPr/>
        </p:nvSpPr>
        <p:spPr>
          <a:xfrm>
            <a:off x="287933" y="863823"/>
            <a:ext cx="799288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정상 수업과 동일하게 </a:t>
            </a:r>
            <a:r>
              <a:rPr lang="en-US" altLang="ko-KR" sz="2000" dirty="0"/>
              <a:t>45</a:t>
            </a:r>
            <a:r>
              <a:rPr lang="ko-KR" altLang="en-US" sz="2000" dirty="0"/>
              <a:t>분 수업 </a:t>
            </a:r>
            <a:r>
              <a:rPr lang="en-US" altLang="ko-KR" sz="2000" dirty="0"/>
              <a:t>15</a:t>
            </a:r>
            <a:r>
              <a:rPr lang="ko-KR" altLang="en-US" sz="2000" dirty="0"/>
              <a:t>분 휴식으로 진행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출석 체크 및 줌 회의 참가 유지 필수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프로젝트 중에도 필요할 경우 약간의 강의가 진행 될 수도 있음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채팅방으로 프로젝트 진행 시 발생되는 문제점 도움 요청</a:t>
            </a:r>
            <a:endParaRPr lang="en-US" altLang="ko-KR" sz="2000" dirty="0"/>
          </a:p>
          <a:p>
            <a:pPr algn="l">
              <a:buNone/>
            </a:pPr>
            <a:r>
              <a:rPr lang="en-US" altLang="ko-KR" sz="1200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</a:p>
          <a:p>
            <a:pPr algn="l">
              <a:buNone/>
            </a:pPr>
            <a:r>
              <a:rPr lang="en-US" altLang="ko-KR" sz="1200" b="1" dirty="0">
                <a:solidFill>
                  <a:srgbClr val="002060"/>
                </a:solidFill>
                <a:latin typeface="Abadi" panose="020B0604020104020204" pitchFamily="34" charset="0"/>
              </a:rPr>
              <a:t>** </a:t>
            </a:r>
            <a:r>
              <a:rPr lang="en-US" altLang="ko-KR" sz="1200" b="1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1</a:t>
            </a:r>
            <a:r>
              <a:rPr lang="ko-KR" altLang="en-US" sz="1200" b="1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일 수업 시간표 </a:t>
            </a:r>
            <a:r>
              <a:rPr lang="en-US" altLang="ko-KR" sz="1200" b="1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**</a:t>
            </a:r>
            <a:br>
              <a:rPr lang="ko-KR" altLang="en-US" sz="1200" b="1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</a:br>
            <a:endParaRPr lang="en-US" altLang="ko-KR" sz="1200" b="1" i="0" dirty="0">
              <a:solidFill>
                <a:srgbClr val="002060"/>
              </a:solidFill>
              <a:effectLst/>
              <a:latin typeface="Abadi" panose="020B0604020104020204" pitchFamily="34" charset="0"/>
            </a:endParaRPr>
          </a:p>
          <a:p>
            <a:pPr algn="l">
              <a:buNone/>
            </a:pP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      &lt;</a:t>
            </a:r>
            <a:r>
              <a:rPr lang="ko-KR" altLang="en-US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오전</a:t>
            </a: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&gt;</a:t>
            </a:r>
            <a:b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09:00 ~ 09:45 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[QR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출석 체크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]</a:t>
            </a:r>
            <a:br>
              <a:rPr lang="en-US" altLang="ko-KR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10:00 ~ 10:45</a:t>
            </a:r>
            <a:b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11:00 ~ 11:45</a:t>
            </a:r>
            <a:b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12:00 ~ 12:30</a:t>
            </a:r>
            <a:b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</a:br>
            <a:endParaRPr lang="en-US" altLang="ko-KR" sz="1200" b="0" i="0" dirty="0">
              <a:solidFill>
                <a:srgbClr val="002060"/>
              </a:solidFill>
              <a:effectLst/>
              <a:latin typeface="Abadi" panose="020B0604020104020204" pitchFamily="34" charset="0"/>
            </a:endParaRPr>
          </a:p>
          <a:p>
            <a:pPr algn="l">
              <a:buNone/>
            </a:pP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      &lt;</a:t>
            </a:r>
            <a:r>
              <a:rPr lang="ko-KR" altLang="en-US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점심</a:t>
            </a: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&gt;</a:t>
            </a:r>
            <a:b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12:30 ~ 02:00</a:t>
            </a:r>
            <a:b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</a:br>
            <a:endParaRPr lang="en-US" altLang="ko-KR" sz="1200" b="0" i="0" dirty="0">
              <a:solidFill>
                <a:srgbClr val="002060"/>
              </a:solidFill>
              <a:effectLst/>
              <a:latin typeface="Abadi" panose="020B0604020104020204" pitchFamily="34" charset="0"/>
            </a:endParaRPr>
          </a:p>
          <a:p>
            <a:pPr algn="l">
              <a:buNone/>
            </a:pP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      &lt;</a:t>
            </a:r>
            <a:r>
              <a:rPr lang="ko-KR" altLang="en-US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오후</a:t>
            </a: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&gt;</a:t>
            </a:r>
            <a:b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02:00 ~ 02:45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[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출석 체크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]</a:t>
            </a:r>
            <a:br>
              <a:rPr lang="en-US" altLang="ko-KR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03:00 ~ 03:45</a:t>
            </a:r>
            <a:b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04:00 ~ 04:45</a:t>
            </a:r>
            <a:b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200" b="0" i="0" dirty="0">
                <a:solidFill>
                  <a:srgbClr val="002060"/>
                </a:solidFill>
                <a:effectLst/>
                <a:latin typeface="Abadi" panose="020B0604020104020204" pitchFamily="34" charset="0"/>
              </a:rPr>
              <a:t>05:00 ~ 05:40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[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출석 체크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]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3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37" name="Text Box 13"/>
          <p:cNvSpPr txBox="1">
            <a:spLocks noChangeArrowheads="1"/>
          </p:cNvSpPr>
          <p:nvPr/>
        </p:nvSpPr>
        <p:spPr bwMode="auto">
          <a:xfrm>
            <a:off x="136525" y="176213"/>
            <a:ext cx="6128072" cy="39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375" tIns="43188" rIns="86375" bIns="43188">
            <a:spAutoFit/>
          </a:bodyPr>
          <a:lstStyle/>
          <a:p>
            <a:pPr defTabSz="720725">
              <a:buClrTx/>
              <a:buFontTx/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자연어 처리 프로젝트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사후 평가 실시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21A4E-1BDB-467C-99A6-0697ED0BF7DD}"/>
              </a:ext>
            </a:extLst>
          </p:cNvPr>
          <p:cNvSpPr txBox="1"/>
          <p:nvPr/>
        </p:nvSpPr>
        <p:spPr>
          <a:xfrm>
            <a:off x="359941" y="995927"/>
            <a:ext cx="7992888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3600" b="1" dirty="0">
                <a:solidFill>
                  <a:srgbClr val="002060"/>
                </a:solidFill>
              </a:rPr>
              <a:t>* </a:t>
            </a:r>
            <a:r>
              <a:rPr lang="ko-KR" altLang="en-US" sz="3600" b="1" dirty="0">
                <a:solidFill>
                  <a:srgbClr val="002060"/>
                </a:solidFill>
              </a:rPr>
              <a:t>과정 종료 사후평가 일정</a:t>
            </a:r>
            <a:r>
              <a:rPr lang="en-US" altLang="ko-KR" sz="3600" b="1" dirty="0">
                <a:solidFill>
                  <a:srgbClr val="002060"/>
                </a:solidFill>
              </a:rPr>
              <a:t>(11.02)</a:t>
            </a:r>
          </a:p>
          <a:p>
            <a:pPr>
              <a:buNone/>
            </a:pPr>
            <a:r>
              <a:rPr lang="ko-KR" altLang="en-US" sz="3600" b="1" dirty="0">
                <a:solidFill>
                  <a:srgbClr val="00B050"/>
                </a:solidFill>
              </a:rPr>
              <a:t>시간 </a:t>
            </a:r>
            <a:r>
              <a:rPr lang="en-US" altLang="ko-KR" sz="3600" b="1" dirty="0">
                <a:solidFill>
                  <a:srgbClr val="00B050"/>
                </a:solidFill>
              </a:rPr>
              <a:t>: </a:t>
            </a:r>
            <a:r>
              <a:rPr lang="ko-KR" altLang="en-US" sz="3600" b="1" dirty="0">
                <a:solidFill>
                  <a:srgbClr val="00B050"/>
                </a:solidFill>
              </a:rPr>
              <a:t>오후 </a:t>
            </a:r>
            <a:r>
              <a:rPr lang="en-US" altLang="ko-KR" sz="3600" b="1" dirty="0">
                <a:solidFill>
                  <a:srgbClr val="00B050"/>
                </a:solidFill>
              </a:rPr>
              <a:t>02:00 ~ 05:00</a:t>
            </a:r>
          </a:p>
          <a:p>
            <a:pPr>
              <a:buNone/>
            </a:pPr>
            <a:r>
              <a:rPr lang="ko-KR" altLang="en-US" sz="3600" b="1" dirty="0">
                <a:solidFill>
                  <a:srgbClr val="0070C0"/>
                </a:solidFill>
              </a:rPr>
              <a:t>필답시험 </a:t>
            </a:r>
            <a:r>
              <a:rPr lang="en-US" altLang="ko-KR" sz="3600" b="1" dirty="0">
                <a:solidFill>
                  <a:srgbClr val="0070C0"/>
                </a:solidFill>
              </a:rPr>
              <a:t>: 20</a:t>
            </a:r>
            <a:r>
              <a:rPr lang="ko-KR" altLang="en-US" sz="3600" b="1" dirty="0">
                <a:solidFill>
                  <a:srgbClr val="0070C0"/>
                </a:solidFill>
              </a:rPr>
              <a:t>문항</a:t>
            </a:r>
            <a:endParaRPr lang="en-US" altLang="ko-KR" sz="36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ko-KR" altLang="en-US" sz="3600" b="1" dirty="0">
                <a:solidFill>
                  <a:srgbClr val="0070C0"/>
                </a:solidFill>
              </a:rPr>
              <a:t>서술형 시험 </a:t>
            </a:r>
            <a:r>
              <a:rPr lang="en-US" altLang="ko-KR" sz="3600" b="1" dirty="0">
                <a:solidFill>
                  <a:srgbClr val="0070C0"/>
                </a:solidFill>
              </a:rPr>
              <a:t>: 10</a:t>
            </a:r>
            <a:r>
              <a:rPr lang="ko-KR" altLang="en-US" sz="3600" b="1" dirty="0">
                <a:solidFill>
                  <a:srgbClr val="0070C0"/>
                </a:solidFill>
              </a:rPr>
              <a:t>문항</a:t>
            </a:r>
            <a:endParaRPr lang="en-US" altLang="ko-KR" sz="36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ko-KR" altLang="en-US" sz="3600" b="1" dirty="0">
                <a:solidFill>
                  <a:srgbClr val="0070C0"/>
                </a:solidFill>
              </a:rPr>
              <a:t>실기시험 </a:t>
            </a:r>
            <a:r>
              <a:rPr lang="en-US" altLang="ko-KR" sz="3600" b="1" dirty="0">
                <a:solidFill>
                  <a:srgbClr val="0070C0"/>
                </a:solidFill>
              </a:rPr>
              <a:t>: 1</a:t>
            </a:r>
            <a:r>
              <a:rPr lang="ko-KR" altLang="en-US" sz="3600" b="1" dirty="0">
                <a:solidFill>
                  <a:srgbClr val="0070C0"/>
                </a:solidFill>
              </a:rPr>
              <a:t>문항</a:t>
            </a:r>
            <a:endParaRPr lang="en-US" altLang="ko-KR" sz="36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ko-KR" altLang="en-US" sz="3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가급적 프로젝트를 시험 전에 미리 마무리 해 주시고 수업 종료전까지 제출 부탁드립니다</a:t>
            </a:r>
            <a:r>
              <a:rPr lang="en-US" altLang="ko-KR" sz="3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91335504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72000" rIns="91440" bIns="72000" numCol="1" anchor="t" anchorCtr="0" compatLnSpc="1">
        <a:prstTxWarp prst="textNoShape">
          <a:avLst/>
        </a:prstTxWarp>
        <a:spAutoFit/>
      </a:bodyPr>
      <a:lstStyle>
        <a:defPPr marL="168275" marR="0" indent="-168275" algn="l" defTabSz="8636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3333CC"/>
          </a:buClr>
          <a:buSzTx/>
          <a:buFont typeface="Wingdings" pitchFamily="2" charset="2"/>
          <a:buChar char="n"/>
          <a:tabLst/>
          <a:defRPr kumimoji="1" lang="ko-KR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72000" rIns="91440" bIns="72000" numCol="1" anchor="t" anchorCtr="0" compatLnSpc="1">
        <a:prstTxWarp prst="textNoShape">
          <a:avLst/>
        </a:prstTxWarp>
        <a:spAutoFit/>
      </a:bodyPr>
      <a:lstStyle>
        <a:defPPr marL="168275" marR="0" indent="-168275" algn="l" defTabSz="8636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3333CC"/>
          </a:buClr>
          <a:buSzTx/>
          <a:buFont typeface="Wingdings" pitchFamily="2" charset="2"/>
          <a:buChar char="n"/>
          <a:tabLst/>
          <a:defRPr kumimoji="1" lang="ko-KR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72000" rIns="91440" bIns="72000" numCol="1" anchor="t" anchorCtr="0" compatLnSpc="1">
        <a:prstTxWarp prst="textNoShape">
          <a:avLst/>
        </a:prstTxWarp>
        <a:spAutoFit/>
      </a:bodyPr>
      <a:lstStyle>
        <a:defPPr marL="168275" marR="0" indent="-168275" algn="l" defTabSz="8636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3333CC"/>
          </a:buClr>
          <a:buSzTx/>
          <a:buFont typeface="Wingdings" pitchFamily="2" charset="2"/>
          <a:buChar char="n"/>
          <a:tabLst/>
          <a:defRPr kumimoji="1" lang="ko-KR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72000" rIns="91440" bIns="72000" numCol="1" anchor="t" anchorCtr="0" compatLnSpc="1">
        <a:prstTxWarp prst="textNoShape">
          <a:avLst/>
        </a:prstTxWarp>
        <a:spAutoFit/>
      </a:bodyPr>
      <a:lstStyle>
        <a:defPPr marL="168275" marR="0" indent="-168275" algn="l" defTabSz="8636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3333CC"/>
          </a:buClr>
          <a:buSzTx/>
          <a:buFont typeface="Wingdings" pitchFamily="2" charset="2"/>
          <a:buChar char="n"/>
          <a:tabLst/>
          <a:defRPr kumimoji="1" lang="ko-KR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16812</TotalTime>
  <Words>476</Words>
  <Application>Microsoft Office PowerPoint</Application>
  <PresentationFormat>사용자 지정</PresentationFormat>
  <Paragraphs>69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-apple-system</vt:lpstr>
      <vt:lpstr>굴림</vt:lpstr>
      <vt:lpstr>나눔고딕</vt:lpstr>
      <vt:lpstr>맑은 고딕</vt:lpstr>
      <vt:lpstr>Abadi</vt:lpstr>
      <vt:lpstr>Arial</vt:lpstr>
      <vt:lpstr>Wingdings</vt:lpstr>
      <vt:lpstr>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유진데이타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최재구/김정열</dc:creator>
  <cp:lastModifiedBy>고병화</cp:lastModifiedBy>
  <cp:revision>1162</cp:revision>
  <cp:lastPrinted>2017-12-28T02:42:24Z</cp:lastPrinted>
  <dcterms:created xsi:type="dcterms:W3CDTF">2001-08-06T03:53:57Z</dcterms:created>
  <dcterms:modified xsi:type="dcterms:W3CDTF">2020-10-24T12:04:28Z</dcterms:modified>
</cp:coreProperties>
</file>