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321" r:id="rId3"/>
    <p:sldId id="267" r:id="rId4"/>
    <p:sldId id="299" r:id="rId5"/>
    <p:sldId id="260" r:id="rId6"/>
    <p:sldId id="271" r:id="rId7"/>
    <p:sldId id="268" r:id="rId8"/>
    <p:sldId id="32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19" r:id="rId25"/>
    <p:sldId id="291" r:id="rId26"/>
    <p:sldId id="292" r:id="rId27"/>
    <p:sldId id="293" r:id="rId28"/>
    <p:sldId id="294" r:id="rId29"/>
    <p:sldId id="296" r:id="rId30"/>
    <p:sldId id="322" r:id="rId31"/>
    <p:sldId id="287" r:id="rId32"/>
    <p:sldId id="295" r:id="rId33"/>
    <p:sldId id="297" r:id="rId34"/>
    <p:sldId id="298" r:id="rId35"/>
    <p:sldId id="301" r:id="rId36"/>
    <p:sldId id="302" r:id="rId37"/>
    <p:sldId id="303" r:id="rId38"/>
    <p:sldId id="304" r:id="rId39"/>
    <p:sldId id="305" r:id="rId40"/>
    <p:sldId id="269" r:id="rId41"/>
    <p:sldId id="323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4" r:id="rId52"/>
    <p:sldId id="325" r:id="rId53"/>
    <p:sldId id="326" r:id="rId54"/>
    <p:sldId id="327" r:id="rId55"/>
    <p:sldId id="328" r:id="rId56"/>
    <p:sldId id="30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381132-D447-5841-924B-BB13598A91FF}">
          <p14:sldIdLst>
            <p14:sldId id="256"/>
            <p14:sldId id="321"/>
            <p14:sldId id="267"/>
            <p14:sldId id="299"/>
            <p14:sldId id="260"/>
            <p14:sldId id="271"/>
            <p14:sldId id="268"/>
            <p14:sldId id="32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19"/>
            <p14:sldId id="291"/>
            <p14:sldId id="292"/>
            <p14:sldId id="293"/>
            <p14:sldId id="294"/>
            <p14:sldId id="296"/>
            <p14:sldId id="322"/>
            <p14:sldId id="287"/>
            <p14:sldId id="295"/>
            <p14:sldId id="297"/>
            <p14:sldId id="298"/>
            <p14:sldId id="301"/>
            <p14:sldId id="302"/>
            <p14:sldId id="303"/>
            <p14:sldId id="304"/>
            <p14:sldId id="305"/>
            <p14:sldId id="269"/>
            <p14:sldId id="323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4"/>
            <p14:sldId id="325"/>
            <p14:sldId id="326"/>
            <p14:sldId id="327"/>
            <p14:sldId id="328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59" autoAdjust="0"/>
  </p:normalViewPr>
  <p:slideViewPr>
    <p:cSldViewPr snapToGrid="0" snapToObjects="1">
      <p:cViewPr varScale="1">
        <p:scale>
          <a:sx n="170" d="100"/>
          <a:sy n="170" d="100"/>
        </p:scale>
        <p:origin x="-43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2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realworldhaskell.org/read/" TargetMode="External"/><Relationship Id="rId4" Type="http://schemas.openxmlformats.org/officeDocument/2006/relationships/hyperlink" Target="https://www.haskell.org/" TargetMode="External"/><Relationship Id="rId5" Type="http://schemas.openxmlformats.org/officeDocument/2006/relationships/hyperlink" Target="https://docs.haskellstack.org/en/stable/READM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youahaskell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09800" y="84349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1097" y="2218267"/>
            <a:ext cx="6400800" cy="1752600"/>
          </a:xfrm>
        </p:spPr>
        <p:txBody>
          <a:bodyPr/>
          <a:lstStyle/>
          <a:p>
            <a:r>
              <a:rPr lang="en-US" dirty="0"/>
              <a:t>Introducing Haskell</a:t>
            </a:r>
          </a:p>
        </p:txBody>
      </p:sp>
      <p:pic>
        <p:nvPicPr>
          <p:cNvPr id="5" name="Picture 4" descr="2000px-Haskell-Logo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51" y="3200402"/>
            <a:ext cx="3452892" cy="24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</a:t>
            </a:r>
            <a:r>
              <a:rPr lang="en-US" sz="2400" b="1" dirty="0" err="1">
                <a:latin typeface="Courier New"/>
                <a:cs typeface="Courier New"/>
              </a:rPr>
              <a:t>succ</a:t>
            </a:r>
            <a:r>
              <a:rPr lang="en-US" sz="2400" b="1" dirty="0">
                <a:latin typeface="Courier New"/>
                <a:cs typeface="Courier New"/>
              </a:rPr>
              <a:t> 8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9 </a:t>
            </a:r>
          </a:p>
          <a:p>
            <a:pPr marL="0" indent="0">
              <a:buNone/>
            </a:pPr>
            <a:r>
              <a:rPr lang="pl-PL" sz="2400" b="1" dirty="0" err="1">
                <a:latin typeface="Courier New"/>
                <a:cs typeface="Courier New"/>
              </a:rPr>
              <a:t>ghci</a:t>
            </a:r>
            <a:r>
              <a:rPr lang="pl-PL" sz="2400" b="1" dirty="0">
                <a:latin typeface="Courier New"/>
                <a:cs typeface="Courier New"/>
              </a:rPr>
              <a:t>&gt; min 9 10  </a:t>
            </a:r>
          </a:p>
          <a:p>
            <a:pPr marL="0" indent="0">
              <a:buNone/>
            </a:pPr>
            <a:r>
              <a:rPr lang="pl-PL" sz="2400" b="1" dirty="0">
                <a:latin typeface="Courier New"/>
                <a:cs typeface="Courier New"/>
              </a:rPr>
              <a:t>9 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ghci</a:t>
            </a:r>
            <a:r>
              <a:rPr lang="de-DE" sz="2400" b="1" dirty="0">
                <a:latin typeface="Courier New"/>
                <a:cs typeface="Courier New"/>
              </a:rPr>
              <a:t>&gt; (</a:t>
            </a:r>
            <a:r>
              <a:rPr lang="de-DE" sz="2400" b="1" dirty="0" err="1">
                <a:latin typeface="Courier New"/>
                <a:cs typeface="Courier New"/>
              </a:rPr>
              <a:t>succ</a:t>
            </a:r>
            <a:r>
              <a:rPr lang="de-DE" sz="2400" b="1" dirty="0">
                <a:latin typeface="Courier New"/>
                <a:cs typeface="Courier New"/>
              </a:rPr>
              <a:t> 9) + (</a:t>
            </a:r>
            <a:r>
              <a:rPr lang="de-DE" sz="2400" b="1" dirty="0" err="1">
                <a:latin typeface="Courier New"/>
                <a:cs typeface="Courier New"/>
              </a:rPr>
              <a:t>max</a:t>
            </a:r>
            <a:r>
              <a:rPr lang="de-DE" sz="2400" b="1" dirty="0">
                <a:latin typeface="Courier New"/>
                <a:cs typeface="Courier New"/>
              </a:rPr>
              <a:t> 5 4) + 1  </a:t>
            </a:r>
          </a:p>
          <a:p>
            <a:pPr marL="0" indent="0">
              <a:buNone/>
            </a:pPr>
            <a:r>
              <a:rPr lang="de-DE" sz="2400" b="1" dirty="0">
                <a:latin typeface="Courier New"/>
                <a:cs typeface="Courier New"/>
              </a:rPr>
              <a:t>16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094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cs typeface="Courier New"/>
              </a:rPr>
              <a:t>Source code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--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hello.hs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add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76092"/>
                </a:solidFill>
                <a:latin typeface="Courier New"/>
                <a:cs typeface="Courier New"/>
              </a:rPr>
              <a:t>=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76092"/>
                </a:solidFill>
                <a:latin typeface="Courier New"/>
                <a:cs typeface="Courier New"/>
              </a:rPr>
              <a:t>+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800" b="1" dirty="0">
                <a:cs typeface="Courier New"/>
              </a:rPr>
              <a:t>Interpreter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:l </a:t>
            </a:r>
            <a:r>
              <a:rPr lang="en-US" sz="2400" b="1" dirty="0" err="1">
                <a:latin typeface="Courier New"/>
                <a:cs typeface="Courier New"/>
              </a:rPr>
              <a:t>hello.hs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add 5 7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12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let multiply x y = x * y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multiply 3 9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7868" y="1752600"/>
            <a:ext cx="4563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Haskell, a </a:t>
            </a:r>
            <a:r>
              <a:rPr lang="en-US" dirty="0">
                <a:solidFill>
                  <a:srgbClr val="FF0000"/>
                </a:solidFill>
              </a:rPr>
              <a:t>variable </a:t>
            </a:r>
            <a:r>
              <a:rPr lang="en-US" dirty="0"/>
              <a:t>provides a way to give a name to an expression. Once a variable is bound to (i.e., associated with) a particular expression, its value does not change: we can always use the name of the variable instead of writing out the expression, and we will get the same result either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4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doubleMe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&gt;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100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              then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else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x 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03033" y="2576854"/>
            <a:ext cx="1185334" cy="855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300" y="3152587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which is part of some expression should be indented further in than the beginning of that expression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09209" y="3431989"/>
            <a:ext cx="0" cy="1334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309" y="4860861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if-statement is and expression, it must always return something: else is mandatory.</a:t>
            </a:r>
          </a:p>
        </p:txBody>
      </p:sp>
    </p:spTree>
    <p:extLst>
      <p:ext uri="{BB962C8B-B14F-4D97-AF65-F5344CB8AC3E}">
        <p14:creationId xmlns:p14="http://schemas.microsoft.com/office/powerpoint/2010/main" val="402720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let </a:t>
            </a:r>
            <a:r>
              <a:rPr lang="en-US" sz="2400" b="1" dirty="0" err="1">
                <a:latin typeface="Courier New"/>
                <a:cs typeface="Courier New"/>
              </a:rPr>
              <a:t>lostNumbers</a:t>
            </a:r>
            <a:r>
              <a:rPr lang="en-US" sz="2400" b="1" dirty="0">
                <a:latin typeface="Courier New"/>
                <a:cs typeface="Courier New"/>
              </a:rPr>
              <a:t> = [4,8,15,16,23,42]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</a:t>
            </a:r>
            <a:r>
              <a:rPr lang="en-US" sz="2400" b="1" dirty="0" err="1">
                <a:latin typeface="Courier New"/>
                <a:cs typeface="Courier New"/>
              </a:rPr>
              <a:t>lostNumbers</a:t>
            </a:r>
            <a:r>
              <a:rPr lang="en-US" sz="24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[4,8,15,16,23,42]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ghci</a:t>
            </a:r>
            <a:r>
              <a:rPr lang="de-DE" sz="2400" b="1" dirty="0">
                <a:latin typeface="Courier New"/>
                <a:cs typeface="Courier New"/>
              </a:rPr>
              <a:t>&gt; [1,2,3,4] ++ [9,10,11,12]  </a:t>
            </a:r>
          </a:p>
          <a:p>
            <a:pPr marL="0" indent="0">
              <a:buNone/>
            </a:pPr>
            <a:r>
              <a:rPr lang="de-DE" sz="2400" b="1" dirty="0">
                <a:latin typeface="Courier New"/>
                <a:cs typeface="Courier New"/>
              </a:rPr>
              <a:t>[1,2,3,4,9,10,11,12]  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ghci</a:t>
            </a:r>
            <a:r>
              <a:rPr lang="de-DE" sz="2400" b="1" dirty="0">
                <a:latin typeface="Courier New"/>
                <a:cs typeface="Courier New"/>
              </a:rPr>
              <a:t>&gt; "</a:t>
            </a:r>
            <a:r>
              <a:rPr lang="de-DE" sz="2400" b="1" dirty="0" err="1">
                <a:latin typeface="Courier New"/>
                <a:cs typeface="Courier New"/>
              </a:rPr>
              <a:t>hello</a:t>
            </a:r>
            <a:r>
              <a:rPr lang="de-DE" sz="2400" b="1" dirty="0">
                <a:latin typeface="Courier New"/>
                <a:cs typeface="Courier New"/>
              </a:rPr>
              <a:t>" ++ " " ++ "</a:t>
            </a:r>
            <a:r>
              <a:rPr lang="de-DE" sz="2400" b="1" dirty="0" err="1">
                <a:latin typeface="Courier New"/>
                <a:cs typeface="Courier New"/>
              </a:rPr>
              <a:t>world</a:t>
            </a:r>
            <a:r>
              <a:rPr lang="de-DE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de-DE" sz="2400" b="1" dirty="0">
                <a:latin typeface="Courier New"/>
                <a:cs typeface="Courier New"/>
              </a:rPr>
              <a:t>"</a:t>
            </a:r>
            <a:r>
              <a:rPr lang="de-DE" sz="2400" b="1" dirty="0" err="1">
                <a:latin typeface="Courier New"/>
                <a:cs typeface="Courier New"/>
              </a:rPr>
              <a:t>hello</a:t>
            </a:r>
            <a:r>
              <a:rPr lang="de-DE" sz="2400" b="1" dirty="0">
                <a:latin typeface="Courier New"/>
                <a:cs typeface="Courier New"/>
              </a:rPr>
              <a:t> </a:t>
            </a:r>
            <a:r>
              <a:rPr lang="de-DE" sz="2400" b="1" dirty="0" err="1">
                <a:latin typeface="Courier New"/>
                <a:cs typeface="Courier New"/>
              </a:rPr>
              <a:t>world</a:t>
            </a:r>
            <a:r>
              <a:rPr lang="de-DE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ghci</a:t>
            </a:r>
            <a:r>
              <a:rPr lang="de-DE" sz="2400" b="1" dirty="0">
                <a:latin typeface="Courier New"/>
                <a:cs typeface="Courier New"/>
              </a:rPr>
              <a:t>&gt; ['</a:t>
            </a:r>
            <a:r>
              <a:rPr lang="de-DE" sz="2400" b="1" dirty="0" err="1">
                <a:latin typeface="Courier New"/>
                <a:cs typeface="Courier New"/>
              </a:rPr>
              <a:t>w</a:t>
            </a:r>
            <a:r>
              <a:rPr lang="de-DE" sz="2400" b="1" dirty="0">
                <a:latin typeface="Courier New"/>
                <a:cs typeface="Courier New"/>
              </a:rPr>
              <a:t>','o'] ++ ['</a:t>
            </a:r>
            <a:r>
              <a:rPr lang="de-DE" sz="2400" b="1" dirty="0" err="1">
                <a:latin typeface="Courier New"/>
                <a:cs typeface="Courier New"/>
              </a:rPr>
              <a:t>o','t</a:t>
            </a:r>
            <a:r>
              <a:rPr lang="de-DE" sz="2400" b="1" dirty="0">
                <a:latin typeface="Courier New"/>
                <a:cs typeface="Courier New"/>
              </a:rPr>
              <a:t>']  </a:t>
            </a:r>
          </a:p>
          <a:p>
            <a:pPr marL="0" indent="0">
              <a:buNone/>
            </a:pPr>
            <a:r>
              <a:rPr lang="de-DE" sz="2400" b="1" dirty="0">
                <a:latin typeface="Courier New"/>
                <a:cs typeface="Courier New"/>
              </a:rPr>
              <a:t>"</a:t>
            </a:r>
            <a:r>
              <a:rPr lang="de-DE" sz="2400" b="1" dirty="0" err="1">
                <a:latin typeface="Courier New"/>
                <a:cs typeface="Courier New"/>
              </a:rPr>
              <a:t>woot</a:t>
            </a:r>
            <a:r>
              <a:rPr lang="de-DE" sz="2400" b="1" dirty="0">
                <a:latin typeface="Courier New"/>
                <a:cs typeface="Courier New"/>
              </a:rPr>
              <a:t>" 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279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'A':" SMALL CAT"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"A SMALL CAT"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5:[1,2,3,4,5]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[5,1,2,3,4,5]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head [5,4,3,2,1]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5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tail [5,4,3,2,1]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[4,3,2,1]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last [5,4,3,2,1]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1 </a:t>
            </a:r>
          </a:p>
          <a:p>
            <a:pPr marL="0" indent="0">
              <a:buNone/>
            </a:pPr>
            <a:r>
              <a:rPr lang="pt-BR" sz="2400" b="1" dirty="0" err="1">
                <a:latin typeface="Courier New"/>
                <a:cs typeface="Courier New"/>
              </a:rPr>
              <a:t>ghci</a:t>
            </a:r>
            <a:r>
              <a:rPr lang="pt-BR" sz="2400" b="1" dirty="0">
                <a:latin typeface="Courier New"/>
                <a:cs typeface="Courier New"/>
              </a:rPr>
              <a:t>&gt; </a:t>
            </a:r>
            <a:r>
              <a:rPr lang="pt-BR" sz="2400" b="1" dirty="0" err="1">
                <a:latin typeface="Courier New"/>
                <a:cs typeface="Courier New"/>
              </a:rPr>
              <a:t>init</a:t>
            </a:r>
            <a:r>
              <a:rPr lang="pt-BR" sz="2400" b="1" dirty="0">
                <a:latin typeface="Courier New"/>
                <a:cs typeface="Courier New"/>
              </a:rPr>
              <a:t> [5,4,3,2,1]  </a:t>
            </a:r>
          </a:p>
          <a:p>
            <a:pPr marL="0" indent="0">
              <a:buNone/>
            </a:pPr>
            <a:r>
              <a:rPr lang="pt-BR" sz="2400" b="1" dirty="0">
                <a:latin typeface="Courier New"/>
                <a:cs typeface="Courier New"/>
              </a:rPr>
              <a:t>[5,4,3,2] 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885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[x*2 | x &lt;- [1..10]]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[2,4,6,8,10,12,14,16,18,20]</a:t>
            </a:r>
          </a:p>
          <a:p>
            <a:pPr marL="0" indent="0">
              <a:buNone/>
            </a:pPr>
            <a:r>
              <a:rPr lang="pt-BR" sz="2400" b="1" dirty="0" err="1">
                <a:latin typeface="Courier New"/>
                <a:cs typeface="Courier New"/>
              </a:rPr>
              <a:t>ghci</a:t>
            </a:r>
            <a:r>
              <a:rPr lang="pt-BR" sz="2400" b="1" dirty="0">
                <a:latin typeface="Courier New"/>
                <a:cs typeface="Courier New"/>
              </a:rPr>
              <a:t>&gt; [ </a:t>
            </a:r>
            <a:r>
              <a:rPr lang="pt-BR" sz="2400" b="1" dirty="0" err="1">
                <a:latin typeface="Courier New"/>
                <a:cs typeface="Courier New"/>
              </a:rPr>
              <a:t>x</a:t>
            </a:r>
            <a:r>
              <a:rPr lang="pt-BR" sz="2400" b="1" dirty="0">
                <a:latin typeface="Courier New"/>
                <a:cs typeface="Courier New"/>
              </a:rPr>
              <a:t> | </a:t>
            </a:r>
            <a:r>
              <a:rPr lang="pt-BR" sz="2400" b="1" dirty="0" err="1">
                <a:latin typeface="Courier New"/>
                <a:cs typeface="Courier New"/>
              </a:rPr>
              <a:t>x</a:t>
            </a:r>
            <a:r>
              <a:rPr lang="pt-BR" sz="2400" b="1" dirty="0">
                <a:latin typeface="Courier New"/>
                <a:cs typeface="Courier New"/>
              </a:rPr>
              <a:t> &lt;- [50..100], </a:t>
            </a:r>
            <a:r>
              <a:rPr lang="pt-BR" sz="2400" b="1" dirty="0" err="1">
                <a:latin typeface="Courier New"/>
                <a:cs typeface="Courier New"/>
              </a:rPr>
              <a:t>x</a:t>
            </a:r>
            <a:r>
              <a:rPr lang="pt-BR" sz="2400" b="1" dirty="0">
                <a:latin typeface="Courier New"/>
                <a:cs typeface="Courier New"/>
              </a:rPr>
              <a:t> `</a:t>
            </a:r>
            <a:r>
              <a:rPr lang="pt-BR" sz="2400" b="1" dirty="0" err="1">
                <a:latin typeface="Courier New"/>
                <a:cs typeface="Courier New"/>
              </a:rPr>
              <a:t>mod</a:t>
            </a:r>
            <a:r>
              <a:rPr lang="pt-BR" sz="2400" b="1" dirty="0">
                <a:latin typeface="Courier New"/>
                <a:cs typeface="Courier New"/>
              </a:rPr>
              <a:t>` 7 == 3]  </a:t>
            </a:r>
          </a:p>
          <a:p>
            <a:pPr marL="0" indent="0">
              <a:buNone/>
            </a:pPr>
            <a:r>
              <a:rPr lang="pt-BR" sz="2400" b="1" dirty="0">
                <a:latin typeface="Courier New"/>
                <a:cs typeface="Courier New"/>
              </a:rPr>
              <a:t>[52,59,66,73,80,87,94]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removeNonUppercase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st</a:t>
            </a:r>
            <a:r>
              <a:rPr lang="en-US" sz="24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[ c | c &lt;- </a:t>
            </a:r>
            <a:r>
              <a:rPr lang="en-US" sz="2400" b="1" dirty="0" err="1">
                <a:latin typeface="Courier New"/>
                <a:cs typeface="Courier New"/>
              </a:rPr>
              <a:t>st</a:t>
            </a:r>
            <a:r>
              <a:rPr lang="en-US" sz="2400" b="1" dirty="0">
                <a:latin typeface="Courier New"/>
                <a:cs typeface="Courier New"/>
              </a:rPr>
              <a:t>, c `</a:t>
            </a:r>
            <a:r>
              <a:rPr lang="en-US" sz="2400" b="1" dirty="0" err="1">
                <a:latin typeface="Courier New"/>
                <a:cs typeface="Courier New"/>
              </a:rPr>
              <a:t>elem</a:t>
            </a:r>
            <a:r>
              <a:rPr lang="en-US" sz="2400" b="1" dirty="0">
                <a:latin typeface="Courier New"/>
                <a:cs typeface="Courier New"/>
              </a:rPr>
              <a:t>` ['A'..'Z']]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</a:t>
            </a:r>
            <a:r>
              <a:rPr lang="en-US" sz="2400" b="1" dirty="0" err="1">
                <a:latin typeface="Courier New"/>
                <a:cs typeface="Courier New"/>
              </a:rPr>
              <a:t>removeNonUppercase</a:t>
            </a:r>
            <a:r>
              <a:rPr lang="en-US" sz="2400" b="1" dirty="0">
                <a:latin typeface="Courier New"/>
                <a:cs typeface="Courier New"/>
              </a:rPr>
              <a:t> ”Hello!"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”H”</a:t>
            </a:r>
          </a:p>
        </p:txBody>
      </p:sp>
    </p:spTree>
    <p:extLst>
      <p:ext uri="{BB962C8B-B14F-4D97-AF65-F5344CB8AC3E}">
        <p14:creationId xmlns:p14="http://schemas.microsoft.com/office/powerpoint/2010/main" val="149124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(“one”, 1)</a:t>
            </a:r>
          </a:p>
          <a:p>
            <a:pPr marL="0" indent="0">
              <a:buNone/>
            </a:pPr>
            <a:r>
              <a:rPr lang="es-ES_tradnl" sz="2400" b="1" dirty="0">
                <a:solidFill>
                  <a:srgbClr val="000000"/>
                </a:solidFill>
                <a:latin typeface="Courier New"/>
                <a:cs typeface="Courier New"/>
              </a:rPr>
              <a:t>("one",1)</a:t>
            </a:r>
          </a:p>
          <a:p>
            <a:pPr marL="0" indent="0">
              <a:buNone/>
            </a:pPr>
            <a:r>
              <a:rPr lang="is-IS" sz="2400" b="1" dirty="0">
                <a:latin typeface="Courier New"/>
                <a:cs typeface="Courier New"/>
              </a:rPr>
              <a:t>ghci&gt; fst (8,11)  </a:t>
            </a:r>
          </a:p>
          <a:p>
            <a:pPr marL="0" indent="0">
              <a:buNone/>
            </a:pPr>
            <a:r>
              <a:rPr lang="is-IS" sz="2400" b="1" dirty="0">
                <a:latin typeface="Courier New"/>
                <a:cs typeface="Courier New"/>
              </a:rPr>
              <a:t>8</a:t>
            </a:r>
          </a:p>
          <a:p>
            <a:pPr marL="0" indent="0">
              <a:buNone/>
            </a:pPr>
            <a:r>
              <a:rPr lang="is-IS" sz="2400" b="1" dirty="0">
                <a:latin typeface="Courier New"/>
                <a:cs typeface="Courier New"/>
              </a:rPr>
              <a:t>ghci&gt; snd (8,11)  </a:t>
            </a:r>
          </a:p>
          <a:p>
            <a:pPr marL="0" indent="0">
              <a:buNone/>
            </a:pPr>
            <a:r>
              <a:rPr lang="is-IS" sz="2400" b="1" dirty="0">
                <a:latin typeface="Courier New"/>
                <a:cs typeface="Courier New"/>
              </a:rPr>
              <a:t>11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zip [1,2,3,4,5] [5,5,5,5,5]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[(1,5),(2,5),(3,5),(4,5),(5,5)] </a:t>
            </a:r>
            <a:endParaRPr lang="is-I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254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+ List-comprehension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right triangle that has integers for all sides and all sides equal to or smaller than 10 has a perimeter of 24?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ghci</a:t>
            </a:r>
            <a:r>
              <a:rPr lang="en-US" sz="1800" b="1" dirty="0" smtClean="0">
                <a:latin typeface="Courier New"/>
                <a:cs typeface="Courier New"/>
              </a:rPr>
              <a:t>&gt; let triangles = [ (</a:t>
            </a:r>
            <a:r>
              <a:rPr lang="en-US" sz="1800" b="1" dirty="0" err="1" smtClean="0">
                <a:latin typeface="Courier New"/>
                <a:cs typeface="Courier New"/>
              </a:rPr>
              <a:t>a,b,c</a:t>
            </a:r>
            <a:r>
              <a:rPr lang="en-US" sz="1800" b="1" dirty="0" smtClean="0">
                <a:latin typeface="Courier New"/>
                <a:cs typeface="Courier New"/>
              </a:rPr>
              <a:t>) | c &lt;- [1..10], b &lt;- [1..10], a &lt;- [1..10] ]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ghci</a:t>
            </a:r>
            <a:r>
              <a:rPr lang="en-US" sz="1800" b="1" dirty="0" smtClean="0">
                <a:latin typeface="Courier New"/>
                <a:cs typeface="Courier New"/>
              </a:rPr>
              <a:t>&gt; let </a:t>
            </a:r>
            <a:r>
              <a:rPr lang="en-US" sz="1800" b="1" dirty="0" err="1" smtClean="0">
                <a:latin typeface="Courier New"/>
                <a:cs typeface="Courier New"/>
              </a:rPr>
              <a:t>rightTriangles</a:t>
            </a:r>
            <a:r>
              <a:rPr lang="en-US" sz="1800" b="1" dirty="0" smtClean="0">
                <a:latin typeface="Courier New"/>
                <a:cs typeface="Courier New"/>
              </a:rPr>
              <a:t> = [ (</a:t>
            </a:r>
            <a:r>
              <a:rPr lang="en-US" sz="1800" b="1" dirty="0" err="1" smtClean="0">
                <a:latin typeface="Courier New"/>
                <a:cs typeface="Courier New"/>
              </a:rPr>
              <a:t>a,b,c</a:t>
            </a:r>
            <a:r>
              <a:rPr lang="en-US" sz="1800" b="1" dirty="0" smtClean="0">
                <a:latin typeface="Courier New"/>
                <a:cs typeface="Courier New"/>
              </a:rPr>
              <a:t>) | c &lt;- [1..10], b &lt;- [1..c], a &lt;- [1..b], a^2 + b^2 == c^2]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ghci</a:t>
            </a:r>
            <a:r>
              <a:rPr lang="en-US" sz="1800" b="1" dirty="0" smtClean="0">
                <a:latin typeface="Courier New"/>
                <a:cs typeface="Courier New"/>
              </a:rPr>
              <a:t>&gt; let </a:t>
            </a:r>
            <a:r>
              <a:rPr lang="en-US" sz="1800" b="1" dirty="0" err="1" smtClean="0">
                <a:latin typeface="Courier New"/>
                <a:cs typeface="Courier New"/>
              </a:rPr>
              <a:t>rightTriangles</a:t>
            </a:r>
            <a:r>
              <a:rPr lang="en-US" sz="1800" b="1" dirty="0" smtClean="0">
                <a:latin typeface="Courier New"/>
                <a:cs typeface="Courier New"/>
              </a:rPr>
              <a:t>' = [ (</a:t>
            </a:r>
            <a:r>
              <a:rPr lang="en-US" sz="1800" b="1" dirty="0" err="1" smtClean="0">
                <a:latin typeface="Courier New"/>
                <a:cs typeface="Courier New"/>
              </a:rPr>
              <a:t>a,b,c</a:t>
            </a:r>
            <a:r>
              <a:rPr lang="en-US" sz="1800" b="1" dirty="0" smtClean="0">
                <a:latin typeface="Courier New"/>
                <a:cs typeface="Courier New"/>
              </a:rPr>
              <a:t>) | c &lt;- [1..10], b &lt;- [1..c], a &lt;- [1..b], a^2 + b^2 == c^2, </a:t>
            </a:r>
            <a:r>
              <a:rPr lang="en-US" sz="1800" b="1" dirty="0" err="1" smtClean="0">
                <a:latin typeface="Courier New"/>
                <a:cs typeface="Courier New"/>
              </a:rPr>
              <a:t>a+b+c</a:t>
            </a:r>
            <a:r>
              <a:rPr lang="en-US" sz="1800" b="1" dirty="0" smtClean="0">
                <a:latin typeface="Courier New"/>
                <a:cs typeface="Courier New"/>
              </a:rPr>
              <a:t> == 24] 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ghci</a:t>
            </a:r>
            <a:r>
              <a:rPr lang="en-US" sz="1800" b="1" dirty="0" smtClean="0">
                <a:latin typeface="Courier New"/>
                <a:cs typeface="Courier New"/>
              </a:rPr>
              <a:t>&gt; </a:t>
            </a:r>
            <a:r>
              <a:rPr lang="en-US" sz="1800" b="1" dirty="0" err="1" smtClean="0">
                <a:latin typeface="Courier New"/>
                <a:cs typeface="Courier New"/>
              </a:rPr>
              <a:t>rightTriangles</a:t>
            </a:r>
            <a:r>
              <a:rPr lang="en-US" sz="1800" b="1" dirty="0" smtClean="0">
                <a:latin typeface="Courier New"/>
                <a:cs typeface="Courier New"/>
              </a:rPr>
              <a:t>'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[(6,8,10)] 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92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type system</a:t>
            </a:r>
            <a:r>
              <a:rPr lang="en-US" dirty="0"/>
              <a:t>: the type of every expression is know at compile time</a:t>
            </a:r>
          </a:p>
          <a:p>
            <a:r>
              <a:rPr lang="en-US" b="1" dirty="0"/>
              <a:t>Haskell has type inference</a:t>
            </a:r>
            <a:r>
              <a:rPr lang="en-US" dirty="0"/>
              <a:t>: you don’t have to explicitly write out the types of functions and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4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'a'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'a' :: Char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True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True :: 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"HELLO!"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"HELLO!" :: [Char]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(True, 'a')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(True, 'a') :: (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, Char)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4 == 5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4 == 5 :: 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73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/>
              <a:t>Introduction </a:t>
            </a:r>
            <a:r>
              <a:rPr lang="en-US" sz="2400" b="1" dirty="0"/>
              <a:t>[history, functional programming, environment, </a:t>
            </a:r>
            <a:r>
              <a:rPr lang="en-US" sz="2400" b="1" dirty="0" err="1"/>
              <a:t>haskell</a:t>
            </a:r>
            <a:r>
              <a:rPr lang="en-US" sz="2400" b="1" dirty="0"/>
              <a:t>]</a:t>
            </a:r>
          </a:p>
          <a:p>
            <a:r>
              <a:rPr lang="en-US" sz="4000" dirty="0" smtClean="0"/>
              <a:t>Basics I </a:t>
            </a:r>
            <a:r>
              <a:rPr lang="en-US" sz="2400" dirty="0" smtClean="0"/>
              <a:t>[</a:t>
            </a:r>
            <a:r>
              <a:rPr lang="en-US" sz="2400" dirty="0" err="1"/>
              <a:t>arithmetics</a:t>
            </a:r>
            <a:r>
              <a:rPr lang="en-US" sz="2400" dirty="0"/>
              <a:t>, functions, if-statement, lists, list comprehensions, tuples, types, </a:t>
            </a:r>
            <a:r>
              <a:rPr lang="en-US" sz="2400" dirty="0" err="1" smtClean="0"/>
              <a:t>typeclasses</a:t>
            </a:r>
            <a:r>
              <a:rPr lang="en-US" sz="2400" dirty="0" smtClean="0"/>
              <a:t>]</a:t>
            </a:r>
          </a:p>
          <a:p>
            <a:r>
              <a:rPr lang="en-US" sz="4000" dirty="0" smtClean="0"/>
              <a:t>Basics </a:t>
            </a:r>
            <a:r>
              <a:rPr lang="en-US" sz="4000" dirty="0"/>
              <a:t>II </a:t>
            </a:r>
            <a:r>
              <a:rPr lang="en-US" sz="2400" dirty="0"/>
              <a:t>[algebraic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syntax, pattern matching, guards, where, let, case]</a:t>
            </a:r>
          </a:p>
          <a:p>
            <a:r>
              <a:rPr lang="en-US" sz="4000" dirty="0" smtClean="0"/>
              <a:t>Basics III </a:t>
            </a:r>
            <a:r>
              <a:rPr lang="en-US" sz="2400" dirty="0"/>
              <a:t>[pattern matching, guards, where, let, case, recursion]</a:t>
            </a:r>
          </a:p>
          <a:p>
            <a:r>
              <a:rPr lang="en-US" sz="4000" dirty="0" smtClean="0"/>
              <a:t>Intermediate I </a:t>
            </a:r>
            <a:r>
              <a:rPr lang="en-US" sz="2400" dirty="0"/>
              <a:t>[higher order functions, currying, map, filter, </a:t>
            </a:r>
            <a:r>
              <a:rPr lang="en-US" sz="2400" dirty="0" smtClean="0"/>
              <a:t>fold</a:t>
            </a:r>
            <a:r>
              <a:rPr lang="en-US" sz="2400" dirty="0"/>
              <a:t>, </a:t>
            </a:r>
            <a:r>
              <a:rPr lang="en-US" sz="2400" dirty="0" smtClean="0"/>
              <a:t>lambda]</a:t>
            </a:r>
            <a:endParaRPr lang="en-US" sz="2400" dirty="0"/>
          </a:p>
          <a:p>
            <a:r>
              <a:rPr lang="en-US" sz="4000" dirty="0" smtClean="0"/>
              <a:t>Intermediate II </a:t>
            </a:r>
            <a:r>
              <a:rPr lang="en-US" sz="2400" dirty="0"/>
              <a:t>[</a:t>
            </a:r>
            <a:r>
              <a:rPr lang="en-US" sz="2400" dirty="0" err="1"/>
              <a:t>functors</a:t>
            </a:r>
            <a:r>
              <a:rPr lang="en-US" sz="2400" dirty="0"/>
              <a:t>, </a:t>
            </a:r>
            <a:r>
              <a:rPr lang="en-US" sz="2400" dirty="0" smtClean="0"/>
              <a:t>applicative </a:t>
            </a:r>
            <a:r>
              <a:rPr lang="en-US" sz="2400" dirty="0" err="1"/>
              <a:t>functors</a:t>
            </a:r>
            <a:r>
              <a:rPr lang="en-US" sz="2400" dirty="0" smtClean="0"/>
              <a:t>, monads, IO]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0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removeNonUppercase</a:t>
            </a:r>
            <a:r>
              <a:rPr lang="en-US" sz="2000" b="1" dirty="0">
                <a:latin typeface="Courier New"/>
                <a:cs typeface="Courier New"/>
              </a:rPr>
              <a:t> :: [Char] -&gt; [Char]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removeNonUppercase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st</a:t>
            </a:r>
            <a:r>
              <a:rPr lang="en-US" sz="2000" b="1" dirty="0">
                <a:latin typeface="Courier New"/>
                <a:cs typeface="Courier New"/>
              </a:rPr>
              <a:t> = [ c | c &lt;- </a:t>
            </a:r>
            <a:r>
              <a:rPr lang="en-US" sz="2000" b="1" dirty="0" err="1">
                <a:latin typeface="Courier New"/>
                <a:cs typeface="Courier New"/>
              </a:rPr>
              <a:t>st</a:t>
            </a:r>
            <a:r>
              <a:rPr lang="en-US" sz="2000" b="1" dirty="0">
                <a:latin typeface="Courier New"/>
                <a:cs typeface="Courier New"/>
              </a:rPr>
              <a:t>, c `</a:t>
            </a:r>
            <a:r>
              <a:rPr lang="en-US" sz="2000" b="1" dirty="0" err="1">
                <a:latin typeface="Courier New"/>
                <a:cs typeface="Courier New"/>
              </a:rPr>
              <a:t>elem</a:t>
            </a:r>
            <a:r>
              <a:rPr lang="en-US" sz="2000" b="1" dirty="0">
                <a:latin typeface="Courier New"/>
                <a:cs typeface="Courier New"/>
              </a:rPr>
              <a:t>` ['A'..'Z']]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addThree</a:t>
            </a:r>
            <a:r>
              <a:rPr lang="en-US" sz="2000" b="1" dirty="0">
                <a:latin typeface="Courier New"/>
                <a:cs typeface="Courier New"/>
              </a:rPr>
              <a:t> ::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-&gt;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-&gt;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-&gt;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addThree</a:t>
            </a:r>
            <a:r>
              <a:rPr lang="en-US" sz="2000" b="1" dirty="0">
                <a:latin typeface="Courier New"/>
                <a:cs typeface="Courier New"/>
              </a:rPr>
              <a:t> x y z = x + y + z 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33486" y="3363627"/>
            <a:ext cx="0" cy="135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2286" y="4851993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parameters are separated with -&gt; and there's no special distinction between the parameters and the return type. The reason for that is currying.</a:t>
            </a:r>
          </a:p>
        </p:txBody>
      </p:sp>
    </p:spTree>
    <p:extLst>
      <p:ext uri="{BB962C8B-B14F-4D97-AF65-F5344CB8AC3E}">
        <p14:creationId xmlns:p14="http://schemas.microsoft.com/office/powerpoint/2010/main" val="21015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:t :t head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head :: [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sz="2400" b="1" dirty="0">
                <a:latin typeface="Courier New"/>
                <a:cs typeface="Courier New"/>
              </a:rPr>
              <a:t>] -&gt; a 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ghci</a:t>
            </a:r>
            <a:r>
              <a:rPr lang="de-DE" sz="2400" b="1" dirty="0">
                <a:latin typeface="Courier New"/>
                <a:cs typeface="Courier New"/>
              </a:rPr>
              <a:t>&gt; :t </a:t>
            </a:r>
            <a:r>
              <a:rPr lang="de-DE" sz="2400" b="1" dirty="0" err="1">
                <a:latin typeface="Courier New"/>
                <a:cs typeface="Courier New"/>
              </a:rPr>
              <a:t>fst</a:t>
            </a:r>
            <a:r>
              <a:rPr lang="de-DE" sz="24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de-DE" sz="2400" b="1" dirty="0" err="1">
                <a:latin typeface="Courier New"/>
                <a:cs typeface="Courier New"/>
              </a:rPr>
              <a:t>fst</a:t>
            </a:r>
            <a:r>
              <a:rPr lang="de-DE" sz="2400" b="1" dirty="0">
                <a:latin typeface="Courier New"/>
                <a:cs typeface="Courier New"/>
              </a:rPr>
              <a:t> :: (</a:t>
            </a:r>
            <a:r>
              <a:rPr lang="de-DE" sz="24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de-DE" sz="2400" b="1" dirty="0">
                <a:latin typeface="Courier New"/>
                <a:cs typeface="Courier New"/>
              </a:rPr>
              <a:t>, </a:t>
            </a:r>
            <a:r>
              <a:rPr lang="de-DE" sz="2400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de-DE" sz="2400" b="1" dirty="0">
                <a:latin typeface="Courier New"/>
                <a:cs typeface="Courier New"/>
              </a:rPr>
              <a:t>) -&gt; </a:t>
            </a:r>
            <a:r>
              <a:rPr lang="de-DE" sz="24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de-DE" sz="2400" b="1" dirty="0">
                <a:latin typeface="Courier New"/>
                <a:cs typeface="Courier New"/>
              </a:rPr>
              <a:t> 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1105" y="1600201"/>
            <a:ext cx="729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are type variables.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They can be of any type. This is much like generics in other languages.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Functions that have type variables are called </a:t>
            </a:r>
            <a:r>
              <a:rPr lang="en-US" sz="2400" u="sng" dirty="0"/>
              <a:t>polymorphic functions</a:t>
            </a:r>
            <a:r>
              <a:rPr lang="en-US" sz="2400" dirty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type declaration of head states that it takes a list of any type and returns one element of that type.</a:t>
            </a:r>
          </a:p>
        </p:txBody>
      </p:sp>
    </p:spTree>
    <p:extLst>
      <p:ext uri="{BB962C8B-B14F-4D97-AF65-F5344CB8AC3E}">
        <p14:creationId xmlns:p14="http://schemas.microsoft.com/office/powerpoint/2010/main" val="15100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Typeclasses</a:t>
            </a:r>
            <a:r>
              <a:rPr lang="en-US" dirty="0"/>
              <a:t>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typeclass</a:t>
            </a:r>
            <a:r>
              <a:rPr lang="en-US" dirty="0"/>
              <a:t> is a sort of interface that defines some behavior. If a type is a part of a </a:t>
            </a:r>
            <a:r>
              <a:rPr lang="en-US" dirty="0" err="1"/>
              <a:t>typeclass</a:t>
            </a:r>
            <a:r>
              <a:rPr lang="en-US" dirty="0"/>
              <a:t>, that means that it supports and implements the behavior the </a:t>
            </a:r>
            <a:r>
              <a:rPr lang="en-US" dirty="0" err="1"/>
              <a:t>typeclass</a:t>
            </a:r>
            <a:r>
              <a:rPr lang="en-US" dirty="0"/>
              <a:t> describes. </a:t>
            </a:r>
          </a:p>
          <a:p>
            <a:r>
              <a:rPr lang="en-US" dirty="0" err="1"/>
              <a:t>typeclass</a:t>
            </a:r>
            <a:r>
              <a:rPr lang="en-US" dirty="0"/>
              <a:t> != OO class</a:t>
            </a:r>
          </a:p>
          <a:p>
            <a:r>
              <a:rPr lang="en-US" dirty="0"/>
              <a:t>Haskell type classes build on a different basis, so they are </a:t>
            </a:r>
            <a:r>
              <a:rPr lang="en-US" dirty="0" smtClean="0"/>
              <a:t>like</a:t>
            </a:r>
            <a:br>
              <a:rPr lang="en-US" dirty="0" smtClean="0"/>
            </a:br>
            <a:r>
              <a:rPr lang="en-US" dirty="0" smtClean="0"/>
              <a:t>C+</a:t>
            </a:r>
            <a:r>
              <a:rPr lang="en-US" dirty="0"/>
              <a:t>+ templates with added inheritance and run-time polymorphism!</a:t>
            </a:r>
          </a:p>
        </p:txBody>
      </p:sp>
    </p:spTree>
    <p:extLst>
      <p:ext uri="{BB962C8B-B14F-4D97-AF65-F5344CB8AC3E}">
        <p14:creationId xmlns:p14="http://schemas.microsoft.com/office/powerpoint/2010/main" val="116623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Typeclasses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2000" b="1" dirty="0" err="1">
                <a:latin typeface="Courier New"/>
                <a:cs typeface="Courier New"/>
              </a:rPr>
              <a:t>ghci</a:t>
            </a:r>
            <a:r>
              <a:rPr lang="es-ES_tradnl" sz="2000" b="1" dirty="0">
                <a:latin typeface="Courier New"/>
                <a:cs typeface="Courier New"/>
              </a:rPr>
              <a:t>&gt; :t (==)  </a:t>
            </a:r>
          </a:p>
          <a:p>
            <a:pPr marL="0" indent="0">
              <a:buNone/>
            </a:pPr>
            <a:r>
              <a:rPr lang="es-ES_tradnl" sz="2000" b="1" dirty="0">
                <a:latin typeface="Courier New"/>
                <a:cs typeface="Courier New"/>
              </a:rPr>
              <a:t>(==) :: (</a:t>
            </a:r>
            <a:r>
              <a:rPr lang="es-ES_tradnl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Eq</a:t>
            </a:r>
            <a:r>
              <a:rPr lang="es-ES_tradnl" sz="2000" b="1" dirty="0">
                <a:solidFill>
                  <a:srgbClr val="FF0000"/>
                </a:solidFill>
                <a:latin typeface="Courier New"/>
                <a:cs typeface="Courier New"/>
              </a:rPr>
              <a:t> a</a:t>
            </a:r>
            <a:r>
              <a:rPr lang="es-ES_tradnl" sz="2000" b="1" dirty="0">
                <a:latin typeface="Courier New"/>
                <a:cs typeface="Courier New"/>
              </a:rPr>
              <a:t>) =&gt; a -&gt; a -&gt; </a:t>
            </a:r>
            <a:r>
              <a:rPr lang="es-ES_tradnl" sz="2000" b="1" dirty="0" err="1">
                <a:latin typeface="Courier New"/>
                <a:cs typeface="Courier New"/>
              </a:rPr>
              <a:t>Bool</a:t>
            </a:r>
            <a:endParaRPr lang="es-ES_tradnl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(&gt;)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(&gt;) :: (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Ord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a</a:t>
            </a:r>
            <a:r>
              <a:rPr lang="en-US" sz="2000" b="1" dirty="0">
                <a:latin typeface="Courier New"/>
                <a:cs typeface="Courier New"/>
              </a:rPr>
              <a:t>) =&gt; a -&gt; a -&gt; 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endParaRPr lang="es-ES_tradnl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2000" b="1" dirty="0" err="1">
                <a:latin typeface="Courier New"/>
                <a:cs typeface="Courier New"/>
              </a:rPr>
              <a:t>ghci</a:t>
            </a:r>
            <a:r>
              <a:rPr lang="es-ES_tradnl" sz="2000" b="1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:t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elem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elem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:: (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Foldable 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Eq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a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 =&gt; a -&gt; t a -&gt;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Bool</a:t>
            </a:r>
            <a:endParaRPr lang="es-ES_tradnl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show 5.334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"5.334"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read "8.2" + 3.8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12.0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show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show ::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Show</a:t>
            </a:r>
            <a:r>
              <a:rPr lang="en-US" sz="2000" b="1" dirty="0">
                <a:latin typeface="Courier New"/>
                <a:cs typeface="Courier New"/>
              </a:rPr>
              <a:t> a =&gt; a -&gt; String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 read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read ::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Read</a:t>
            </a:r>
            <a:r>
              <a:rPr lang="en-US" sz="2000" b="1" dirty="0">
                <a:latin typeface="Courier New"/>
                <a:cs typeface="Courier New"/>
              </a:rPr>
              <a:t> a =&gt; String -&gt; a</a:t>
            </a:r>
          </a:p>
          <a:p>
            <a:pPr marL="0" indent="0">
              <a:buNone/>
            </a:pPr>
            <a:r>
              <a:rPr lang="pt-BR" sz="2000" b="1" dirty="0" err="1">
                <a:latin typeface="Courier New"/>
                <a:cs typeface="Courier New"/>
              </a:rPr>
              <a:t>ghci</a:t>
            </a:r>
            <a:r>
              <a:rPr lang="pt-BR" sz="2000" b="1" dirty="0">
                <a:latin typeface="Courier New"/>
                <a:cs typeface="Courier New"/>
              </a:rPr>
              <a:t>&gt; :</a:t>
            </a:r>
            <a:r>
              <a:rPr lang="pt-BR" sz="2000" b="1" dirty="0" err="1">
                <a:latin typeface="Courier New"/>
                <a:cs typeface="Courier New"/>
              </a:rPr>
              <a:t>t</a:t>
            </a:r>
            <a:r>
              <a:rPr lang="pt-BR" sz="2000" b="1" dirty="0">
                <a:latin typeface="Courier New"/>
                <a:cs typeface="Courier New"/>
              </a:rPr>
              <a:t> 20  </a:t>
            </a:r>
          </a:p>
          <a:p>
            <a:pPr marL="0" indent="0">
              <a:buNone/>
            </a:pPr>
            <a:r>
              <a:rPr lang="pt-BR" sz="2000" b="1" dirty="0">
                <a:latin typeface="Courier New"/>
                <a:cs typeface="Courier New"/>
              </a:rPr>
              <a:t>20 :: (</a:t>
            </a:r>
            <a:r>
              <a:rPr lang="pt-BR" sz="2000" b="1" dirty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r>
              <a:rPr lang="pt-BR" sz="2000" b="1" dirty="0">
                <a:latin typeface="Courier New"/>
                <a:cs typeface="Courier New"/>
              </a:rPr>
              <a:t> </a:t>
            </a:r>
            <a:r>
              <a:rPr lang="pt-BR" sz="2000" b="1" dirty="0" err="1">
                <a:latin typeface="Courier New"/>
                <a:cs typeface="Courier New"/>
              </a:rPr>
              <a:t>t</a:t>
            </a:r>
            <a:r>
              <a:rPr lang="pt-BR" sz="2000" b="1" dirty="0">
                <a:latin typeface="Courier New"/>
                <a:cs typeface="Courier New"/>
              </a:rPr>
              <a:t>) =&gt; </a:t>
            </a:r>
            <a:r>
              <a:rPr lang="pt-BR" sz="2000" b="1" dirty="0" err="1">
                <a:latin typeface="Courier New"/>
                <a:cs typeface="Courier New"/>
              </a:rPr>
              <a:t>t</a:t>
            </a:r>
            <a:r>
              <a:rPr lang="pt-BR" sz="2000" b="1" dirty="0">
                <a:latin typeface="Courier New"/>
                <a:cs typeface="Courier New"/>
              </a:rPr>
              <a:t> 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938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Introduction </a:t>
            </a:r>
            <a:r>
              <a:rPr lang="en-US" sz="2400" dirty="0"/>
              <a:t>[history, functional programming, environment, </a:t>
            </a:r>
            <a:r>
              <a:rPr lang="en-US" sz="2400" dirty="0" err="1"/>
              <a:t>haskell</a:t>
            </a:r>
            <a:r>
              <a:rPr lang="en-US" sz="2400" dirty="0"/>
              <a:t>]</a:t>
            </a:r>
          </a:p>
          <a:p>
            <a:r>
              <a:rPr lang="en-US" sz="4000" dirty="0" smtClean="0"/>
              <a:t>Basics I </a:t>
            </a:r>
            <a:r>
              <a:rPr lang="en-US" sz="2400" dirty="0" smtClean="0"/>
              <a:t>[</a:t>
            </a:r>
            <a:r>
              <a:rPr lang="en-US" sz="2400" dirty="0" err="1"/>
              <a:t>arithmetics</a:t>
            </a:r>
            <a:r>
              <a:rPr lang="en-US" sz="2400" dirty="0"/>
              <a:t>, functions, if-statement, lists, list comprehensions, tuples, types, </a:t>
            </a:r>
            <a:r>
              <a:rPr lang="en-US" sz="2400" dirty="0" err="1" smtClean="0"/>
              <a:t>typeclasses</a:t>
            </a:r>
            <a:r>
              <a:rPr lang="en-US" sz="2400" dirty="0" smtClean="0"/>
              <a:t>]</a:t>
            </a:r>
          </a:p>
          <a:p>
            <a:r>
              <a:rPr lang="en-US" sz="4000" b="1" dirty="0" smtClean="0"/>
              <a:t>Basics </a:t>
            </a:r>
            <a:r>
              <a:rPr lang="en-US" sz="4000" b="1" dirty="0"/>
              <a:t>II </a:t>
            </a:r>
            <a:r>
              <a:rPr lang="en-US" sz="2400" b="1" dirty="0"/>
              <a:t>[algebraic </a:t>
            </a:r>
            <a:r>
              <a:rPr lang="en-US" sz="2400" b="1" dirty="0" err="1"/>
              <a:t>datatypes</a:t>
            </a:r>
            <a:r>
              <a:rPr lang="en-US" sz="2400" b="1" dirty="0"/>
              <a:t>, record syntax</a:t>
            </a:r>
            <a:r>
              <a:rPr lang="en-US" sz="2400" dirty="0"/>
              <a:t>, </a:t>
            </a:r>
            <a:r>
              <a:rPr lang="en-US" sz="2400" b="1" dirty="0"/>
              <a:t>pattern matching, guards, where, let, case]</a:t>
            </a:r>
            <a:endParaRPr lang="en-US" sz="2400" dirty="0"/>
          </a:p>
          <a:p>
            <a:r>
              <a:rPr lang="en-US" sz="4000" dirty="0" smtClean="0"/>
              <a:t>Basics III </a:t>
            </a:r>
            <a:r>
              <a:rPr lang="en-US" sz="2400" dirty="0"/>
              <a:t>[pattern matching, guards, where, let, case, recursion]</a:t>
            </a:r>
          </a:p>
          <a:p>
            <a:r>
              <a:rPr lang="en-US" sz="4000" dirty="0" smtClean="0"/>
              <a:t>Intermediate I </a:t>
            </a:r>
            <a:r>
              <a:rPr lang="en-US" sz="2400" dirty="0"/>
              <a:t>[higher order functions, currying, map, filter, </a:t>
            </a:r>
            <a:r>
              <a:rPr lang="en-US" sz="2400" dirty="0" smtClean="0"/>
              <a:t>fold</a:t>
            </a:r>
            <a:r>
              <a:rPr lang="en-US" sz="2400" dirty="0"/>
              <a:t>, </a:t>
            </a:r>
            <a:r>
              <a:rPr lang="en-US" sz="2400" dirty="0" smtClean="0"/>
              <a:t>lambda]</a:t>
            </a:r>
            <a:endParaRPr lang="en-US" sz="2400" dirty="0"/>
          </a:p>
          <a:p>
            <a:r>
              <a:rPr lang="en-US" sz="4000" dirty="0" smtClean="0"/>
              <a:t>Intermediate II </a:t>
            </a:r>
            <a:r>
              <a:rPr lang="en-US" sz="2400" dirty="0"/>
              <a:t>[</a:t>
            </a:r>
            <a:r>
              <a:rPr lang="en-US" sz="2400" dirty="0" err="1"/>
              <a:t>functors</a:t>
            </a:r>
            <a:r>
              <a:rPr lang="en-US" sz="2400" dirty="0"/>
              <a:t>, </a:t>
            </a:r>
            <a:r>
              <a:rPr lang="en-US" sz="2400" dirty="0" smtClean="0"/>
              <a:t>applicative </a:t>
            </a:r>
            <a:r>
              <a:rPr lang="en-US" sz="2400" dirty="0" err="1"/>
              <a:t>functors</a:t>
            </a:r>
            <a:r>
              <a:rPr lang="en-US" sz="2400" dirty="0" smtClean="0"/>
              <a:t>, monads, IO]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4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data </a:t>
            </a:r>
            <a:r>
              <a:rPr lang="en-US" sz="2000" b="1" dirty="0" err="1">
                <a:latin typeface="Courier New"/>
                <a:cs typeface="Courier New"/>
              </a:rPr>
              <a:t>BookInfo</a:t>
            </a:r>
            <a:r>
              <a:rPr lang="en-US" sz="2000" b="1" dirty="0">
                <a:latin typeface="Courier New"/>
                <a:cs typeface="Courier New"/>
              </a:rPr>
              <a:t> = Book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String [String]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deriving (Show)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Courier New"/>
                <a:cs typeface="Courier New"/>
              </a:rPr>
              <a:t>myInfo</a:t>
            </a:r>
            <a:r>
              <a:rPr lang="en-US" sz="2200" b="1" dirty="0">
                <a:latin typeface="Courier New"/>
                <a:cs typeface="Courier New"/>
              </a:rPr>
              <a:t> = Book 9780135072455 "Algebra of Programming"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["Richard Bird", "</a:t>
            </a:r>
            <a:r>
              <a:rPr lang="en-US" sz="2200" b="1" dirty="0" err="1">
                <a:latin typeface="Courier New"/>
                <a:cs typeface="Courier New"/>
              </a:rPr>
              <a:t>Oege</a:t>
            </a:r>
            <a:r>
              <a:rPr lang="en-US" sz="2200" b="1" dirty="0">
                <a:latin typeface="Courier New"/>
                <a:cs typeface="Courier New"/>
              </a:rPr>
              <a:t> de Moor"]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1" y="2599268"/>
            <a:ext cx="7281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BookInfo</a:t>
            </a:r>
            <a:r>
              <a:rPr lang="en-US" dirty="0"/>
              <a:t> – type constructor; must start with capital letter</a:t>
            </a:r>
          </a:p>
          <a:p>
            <a:r>
              <a:rPr lang="en-US" b="1" dirty="0"/>
              <a:t>Book</a:t>
            </a:r>
            <a:r>
              <a:rPr lang="en-US" dirty="0"/>
              <a:t> – value constructor; used to create of a value of the </a:t>
            </a:r>
            <a:r>
              <a:rPr lang="en-US" dirty="0" err="1"/>
              <a:t>BookInfo</a:t>
            </a:r>
            <a:r>
              <a:rPr lang="en-US" dirty="0"/>
              <a:t> type; must start with capital letter</a:t>
            </a:r>
          </a:p>
          <a:p>
            <a:r>
              <a:rPr lang="en-US" b="1" dirty="0" err="1"/>
              <a:t>Int</a:t>
            </a:r>
            <a:r>
              <a:rPr lang="en-US" b="1" dirty="0"/>
              <a:t> String [String] </a:t>
            </a:r>
            <a:r>
              <a:rPr lang="en-US" dirty="0"/>
              <a:t>– components of the type; same as a field in a C </a:t>
            </a:r>
            <a:r>
              <a:rPr lang="en-US" dirty="0" err="1"/>
              <a:t>struct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as a 3-tuple of type (</a:t>
            </a:r>
            <a:r>
              <a:rPr lang="en-US" dirty="0" err="1"/>
              <a:t>Int</a:t>
            </a:r>
            <a:r>
              <a:rPr lang="en-US" dirty="0"/>
              <a:t>, String, [String]) but with a distinct type</a:t>
            </a:r>
          </a:p>
        </p:txBody>
      </p:sp>
    </p:spTree>
    <p:extLst>
      <p:ext uri="{BB962C8B-B14F-4D97-AF65-F5344CB8AC3E}">
        <p14:creationId xmlns:p14="http://schemas.microsoft.com/office/powerpoint/2010/main" val="30987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synonyms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type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type </a:t>
            </a:r>
            <a:r>
              <a:rPr lang="en-US" sz="2000" b="1" dirty="0" err="1">
                <a:latin typeface="Courier New"/>
                <a:cs typeface="Courier New"/>
              </a:rPr>
              <a:t>ReviewBody</a:t>
            </a:r>
            <a:r>
              <a:rPr lang="en-US" sz="2000" b="1" dirty="0">
                <a:latin typeface="Courier New"/>
                <a:cs typeface="Courier New"/>
              </a:rPr>
              <a:t> = String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data </a:t>
            </a:r>
            <a:r>
              <a:rPr lang="en-US" sz="2000" b="1" dirty="0" err="1">
                <a:latin typeface="Courier New"/>
                <a:cs typeface="Courier New"/>
              </a:rPr>
              <a:t>BetterReview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BetterReview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BookInfo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ReviewBody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46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data types: types with more than one value </a:t>
            </a:r>
            <a:r>
              <a:rPr lang="en-US" dirty="0" smtClean="0"/>
              <a:t>constructor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data 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r>
              <a:rPr lang="en-US" sz="2000" b="1" dirty="0">
                <a:latin typeface="Courier New"/>
                <a:cs typeface="Courier New"/>
              </a:rPr>
              <a:t> |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Value constructors with zero or more arguments: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type </a:t>
            </a:r>
            <a:r>
              <a:rPr lang="en-US" sz="1600" b="1" dirty="0" err="1">
                <a:latin typeface="Courier New"/>
                <a:cs typeface="Courier New"/>
              </a:rPr>
              <a:t>CardHolder</a:t>
            </a:r>
            <a:r>
              <a:rPr lang="en-US" sz="1600" b="1" dirty="0">
                <a:latin typeface="Courier New"/>
                <a:cs typeface="Courier New"/>
              </a:rPr>
              <a:t> = String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type </a:t>
            </a:r>
            <a:r>
              <a:rPr lang="en-US" sz="1600" b="1" dirty="0" err="1">
                <a:latin typeface="Courier New"/>
                <a:cs typeface="Courier New"/>
              </a:rPr>
              <a:t>CardNumber</a:t>
            </a:r>
            <a:r>
              <a:rPr lang="en-US" sz="1600" b="1" dirty="0">
                <a:latin typeface="Courier New"/>
                <a:cs typeface="Courier New"/>
              </a:rPr>
              <a:t> = String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type </a:t>
            </a:r>
            <a:r>
              <a:rPr lang="en-US" sz="1600" b="1" dirty="0">
                <a:latin typeface="Courier New"/>
                <a:cs typeface="Courier New"/>
              </a:rPr>
              <a:t>Address = [String]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data </a:t>
            </a:r>
            <a:r>
              <a:rPr lang="en-US" sz="1600" b="1" dirty="0" err="1">
                <a:latin typeface="Courier New"/>
                <a:cs typeface="Courier New"/>
              </a:rPr>
              <a:t>BillingInfo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CreditCard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CardNumber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CardHolder</a:t>
            </a:r>
            <a:r>
              <a:rPr lang="en-US" sz="1600" b="1" dirty="0">
                <a:latin typeface="Courier New"/>
                <a:cs typeface="Courier New"/>
              </a:rPr>
              <a:t> Address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                  </a:t>
            </a:r>
            <a:r>
              <a:rPr lang="en-US" sz="1600" b="1" dirty="0">
                <a:latin typeface="Courier New"/>
                <a:cs typeface="Courier New"/>
              </a:rPr>
              <a:t>|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CashOnDelivery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latin typeface="Courier New"/>
                <a:cs typeface="Courier New"/>
              </a:rPr>
              <a:t>              </a:t>
            </a:r>
            <a:r>
              <a:rPr lang="en-US" sz="1600" b="1" dirty="0">
                <a:latin typeface="Courier New"/>
                <a:cs typeface="Courier New"/>
              </a:rPr>
              <a:t>|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Invoice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CustomerID</a:t>
            </a:r>
            <a:r>
              <a:rPr lang="en-US" sz="1600" b="1" dirty="0">
                <a:latin typeface="Courier New"/>
                <a:cs typeface="Courier New"/>
              </a:rPr>
              <a:t> deriving (Show)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360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24" y="2017850"/>
            <a:ext cx="3259667" cy="4715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shape_type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shape_circle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shape_poly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circle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vector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centre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float radius; };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poly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num_vertices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vector *vertices;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shape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shape_type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type;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union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circle circle;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poly poly;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  } shape;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4013" y="2176507"/>
            <a:ext cx="496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type Vector = (Double, Double)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data Shape = Circle Vector Double      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           | Poly [Vector]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012" y="1297545"/>
            <a:ext cx="12022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C/C++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5113" y="1297545"/>
            <a:ext cx="1540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7509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data Customer = Customer {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::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,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customerName</a:t>
            </a:r>
            <a:r>
              <a:rPr lang="en-US" sz="2000" b="1" dirty="0">
                <a:latin typeface="Courier New"/>
                <a:cs typeface="Courier New"/>
              </a:rPr>
              <a:t> :: String,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customerAddress</a:t>
            </a:r>
            <a:r>
              <a:rPr lang="en-US" sz="2000" b="1" dirty="0">
                <a:latin typeface="Courier New"/>
                <a:cs typeface="Courier New"/>
              </a:rPr>
              <a:t> :: Address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 deriving (Show)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:type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:: Customer -&gt;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customer1 = Customer 271828 "J.R. Hacker"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["255 Syntax Ct", "Milpitas, CA 95134", "USA"]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customer2 = Customer {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customerID</a:t>
            </a:r>
            <a:r>
              <a:rPr lang="en-US" sz="2000" b="1" dirty="0">
                <a:latin typeface="Courier New"/>
                <a:cs typeface="Courier New"/>
              </a:rPr>
              <a:t> = 271828,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customerAddress</a:t>
            </a:r>
            <a:r>
              <a:rPr lang="en-US" sz="2000" b="1" dirty="0">
                <a:latin typeface="Courier New"/>
                <a:cs typeface="Courier New"/>
              </a:rPr>
              <a:t> = ["1048576 Disk Drive”, "Milpitas, CA 95134”, "USA”],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customerName</a:t>
            </a:r>
            <a:r>
              <a:rPr lang="en-US" sz="2000" b="1" dirty="0">
                <a:latin typeface="Courier New"/>
                <a:cs typeface="Courier New"/>
              </a:rPr>
              <a:t> = "Jane Q. Citizen"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32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Lambda Calculus (Church &amp; Rosser 1936) </a:t>
            </a:r>
            <a:r>
              <a:rPr lang="en-US" dirty="0"/>
              <a:t>- tool for investigating the foundations of mathematics. </a:t>
            </a:r>
          </a:p>
          <a:p>
            <a:r>
              <a:rPr lang="en-US" b="1" dirty="0"/>
              <a:t>LISP (McCarthy 1958) </a:t>
            </a:r>
            <a:r>
              <a:rPr lang="en-US" dirty="0"/>
              <a:t>- the first person to realize the practical connection between programming and lambda calculus </a:t>
            </a:r>
          </a:p>
          <a:p>
            <a:r>
              <a:rPr lang="en-US" b="1" dirty="0"/>
              <a:t>ML (Robin Milner) </a:t>
            </a:r>
            <a:r>
              <a:rPr lang="en-US" dirty="0"/>
              <a:t>- developed to help with automated proofs of </a:t>
            </a:r>
            <a:r>
              <a:rPr lang="en-US" dirty="0" smtClean="0"/>
              <a:t>mathematical </a:t>
            </a:r>
            <a:r>
              <a:rPr lang="en-US" dirty="0"/>
              <a:t>theorems, it gained a following for more general computing tasks. </a:t>
            </a:r>
          </a:p>
          <a:p>
            <a:r>
              <a:rPr lang="en-US" b="1" dirty="0"/>
              <a:t>‘70s </a:t>
            </a:r>
            <a:r>
              <a:rPr lang="en-US" dirty="0"/>
              <a:t>– lazy evaluation strategies</a:t>
            </a:r>
          </a:p>
          <a:p>
            <a:r>
              <a:rPr lang="en-US" b="1" dirty="0"/>
              <a:t>‘80s </a:t>
            </a:r>
            <a:r>
              <a:rPr lang="en-US" dirty="0"/>
              <a:t>– scattered landscape with dozens of languages</a:t>
            </a:r>
          </a:p>
          <a:p>
            <a:r>
              <a:rPr lang="en-US" b="1" dirty="0"/>
              <a:t>1987</a:t>
            </a:r>
            <a:r>
              <a:rPr lang="en-US" dirty="0"/>
              <a:t> - Concerned by this diffusion of effort, a number of researchers decided to form a committee to design a common language. </a:t>
            </a:r>
          </a:p>
          <a:p>
            <a:r>
              <a:rPr lang="en-US" b="1" dirty="0"/>
              <a:t>1990</a:t>
            </a:r>
            <a:r>
              <a:rPr lang="en-US" dirty="0"/>
              <a:t> – “the design committee” published the Haskell 1.0 specification. Named after Haskell Curry (mathematician, logician)</a:t>
            </a:r>
          </a:p>
          <a:p>
            <a:r>
              <a:rPr lang="en-US" b="1" dirty="0"/>
              <a:t>1999</a:t>
            </a:r>
            <a:r>
              <a:rPr lang="en-US" dirty="0"/>
              <a:t> – The Haskell Report 98</a:t>
            </a:r>
          </a:p>
          <a:p>
            <a:r>
              <a:rPr lang="en-US" b="1" dirty="0"/>
              <a:t>2010</a:t>
            </a:r>
            <a:r>
              <a:rPr lang="en-US" dirty="0"/>
              <a:t> – Haskell 2010</a:t>
            </a:r>
          </a:p>
          <a:p>
            <a:endParaRPr lang="en-US" dirty="0"/>
          </a:p>
          <a:p>
            <a:endParaRPr lang="en-US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Introduction </a:t>
            </a:r>
            <a:r>
              <a:rPr lang="en-US" sz="2400" dirty="0"/>
              <a:t>[history, functional programming, environment, </a:t>
            </a:r>
            <a:r>
              <a:rPr lang="en-US" sz="2400" dirty="0" err="1"/>
              <a:t>haskell</a:t>
            </a:r>
            <a:r>
              <a:rPr lang="en-US" sz="2400" dirty="0"/>
              <a:t>]</a:t>
            </a:r>
          </a:p>
          <a:p>
            <a:r>
              <a:rPr lang="en-US" sz="4000" dirty="0" smtClean="0"/>
              <a:t>Basics I </a:t>
            </a:r>
            <a:r>
              <a:rPr lang="en-US" sz="2400" dirty="0" smtClean="0"/>
              <a:t>[</a:t>
            </a:r>
            <a:r>
              <a:rPr lang="en-US" sz="2400" dirty="0" err="1"/>
              <a:t>arithmetics</a:t>
            </a:r>
            <a:r>
              <a:rPr lang="en-US" sz="2400" dirty="0"/>
              <a:t>, functions, if-statement, lists, list comprehensions, tuples, types, </a:t>
            </a:r>
            <a:r>
              <a:rPr lang="en-US" sz="2400" dirty="0" err="1" smtClean="0"/>
              <a:t>typeclasses</a:t>
            </a:r>
            <a:r>
              <a:rPr lang="en-US" sz="2400" dirty="0" smtClean="0"/>
              <a:t>]</a:t>
            </a:r>
          </a:p>
          <a:p>
            <a:r>
              <a:rPr lang="en-US" sz="4000" dirty="0" smtClean="0"/>
              <a:t>Basics </a:t>
            </a:r>
            <a:r>
              <a:rPr lang="en-US" sz="4000" dirty="0"/>
              <a:t>II </a:t>
            </a:r>
            <a:r>
              <a:rPr lang="en-US" sz="2400" dirty="0"/>
              <a:t>[algebraic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syntax, pattern matching, guards, where, let, case]</a:t>
            </a:r>
          </a:p>
          <a:p>
            <a:r>
              <a:rPr lang="en-US" sz="4000" b="1" dirty="0" smtClean="0"/>
              <a:t>Basics III </a:t>
            </a:r>
            <a:r>
              <a:rPr lang="en-US" sz="2400" b="1" dirty="0"/>
              <a:t>[pattern matching, guards, where, let, case, recursion]</a:t>
            </a:r>
          </a:p>
          <a:p>
            <a:r>
              <a:rPr lang="en-US" sz="4000" dirty="0" smtClean="0"/>
              <a:t>Intermediate I </a:t>
            </a:r>
            <a:r>
              <a:rPr lang="en-US" sz="2400" dirty="0"/>
              <a:t>[higher order functions, currying, map, filter, </a:t>
            </a:r>
            <a:r>
              <a:rPr lang="en-US" sz="2400" dirty="0" smtClean="0"/>
              <a:t>fold</a:t>
            </a:r>
            <a:r>
              <a:rPr lang="en-US" sz="2400" dirty="0"/>
              <a:t>, </a:t>
            </a:r>
            <a:r>
              <a:rPr lang="en-US" sz="2400" dirty="0" smtClean="0"/>
              <a:t>lambda]</a:t>
            </a:r>
            <a:endParaRPr lang="en-US" sz="2400" dirty="0"/>
          </a:p>
          <a:p>
            <a:r>
              <a:rPr lang="en-US" sz="4000" dirty="0" smtClean="0"/>
              <a:t>Intermediate II </a:t>
            </a:r>
            <a:r>
              <a:rPr lang="en-US" sz="2400" dirty="0"/>
              <a:t>[</a:t>
            </a:r>
            <a:r>
              <a:rPr lang="en-US" sz="2400" dirty="0" err="1"/>
              <a:t>functors</a:t>
            </a:r>
            <a:r>
              <a:rPr lang="en-US" sz="2400" dirty="0"/>
              <a:t>, </a:t>
            </a:r>
            <a:r>
              <a:rPr lang="en-US" sz="2400" dirty="0" smtClean="0"/>
              <a:t>applicative </a:t>
            </a:r>
            <a:r>
              <a:rPr lang="en-US" sz="2400" dirty="0" err="1"/>
              <a:t>functors</a:t>
            </a:r>
            <a:r>
              <a:rPr lang="en-US" sz="2400" dirty="0" smtClean="0"/>
              <a:t>, monads, IO]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0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value of some type, there are two things we would like to be able to do: </a:t>
            </a:r>
          </a:p>
          <a:p>
            <a:pPr lvl="1"/>
            <a:r>
              <a:rPr lang="en-US" dirty="0"/>
              <a:t>If the type has more than one value constructor, we need to be able to tell which value constructor was used to create the value.</a:t>
            </a:r>
          </a:p>
          <a:p>
            <a:pPr lvl="1"/>
            <a:r>
              <a:rPr lang="en-US" dirty="0"/>
              <a:t>If a value </a:t>
            </a:r>
            <a:r>
              <a:rPr lang="en-US" dirty="0" smtClean="0"/>
              <a:t>constructor </a:t>
            </a:r>
            <a:r>
              <a:rPr lang="en-US" dirty="0"/>
              <a:t>has data components, we need to be able to extract those values.</a:t>
            </a:r>
          </a:p>
        </p:txBody>
      </p:sp>
    </p:spTree>
    <p:extLst>
      <p:ext uri="{BB962C8B-B14F-4D97-AF65-F5344CB8AC3E}">
        <p14:creationId xmlns:p14="http://schemas.microsoft.com/office/powerpoint/2010/main" val="128920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myNot</a:t>
            </a:r>
            <a:r>
              <a:rPr lang="en-US" sz="2000" b="1" dirty="0">
                <a:latin typeface="Courier New"/>
                <a:cs typeface="Courier New"/>
              </a:rPr>
              <a:t> True = False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myNot</a:t>
            </a:r>
            <a:r>
              <a:rPr lang="en-US" sz="2000" b="1" dirty="0">
                <a:latin typeface="Courier New"/>
                <a:cs typeface="Courier New"/>
              </a:rPr>
              <a:t> False = True</a:t>
            </a:r>
            <a:endParaRPr lang="en-US" dirty="0"/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sumList</a:t>
            </a:r>
            <a:r>
              <a:rPr lang="en-US" sz="2000" b="1" dirty="0">
                <a:latin typeface="Courier New"/>
                <a:cs typeface="Courier New"/>
              </a:rPr>
              <a:t> (</a:t>
            </a:r>
            <a:r>
              <a:rPr lang="en-US" sz="2000" b="1" dirty="0" err="1">
                <a:latin typeface="Courier New"/>
                <a:cs typeface="Courier New"/>
              </a:rPr>
              <a:t>x:xs</a:t>
            </a:r>
            <a:r>
              <a:rPr lang="en-US" sz="2000" b="1" dirty="0">
                <a:latin typeface="Courier New"/>
                <a:cs typeface="Courier New"/>
              </a:rPr>
              <a:t>) = x + </a:t>
            </a:r>
            <a:r>
              <a:rPr lang="en-US" sz="2000" b="1" dirty="0" err="1">
                <a:latin typeface="Courier New"/>
                <a:cs typeface="Courier New"/>
              </a:rPr>
              <a:t>sumList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sumList</a:t>
            </a:r>
            <a:r>
              <a:rPr lang="en-US" sz="2000" b="1" dirty="0">
                <a:latin typeface="Courier New"/>
                <a:cs typeface="Courier New"/>
              </a:rPr>
              <a:t> [] = 0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bookID</a:t>
            </a:r>
            <a:r>
              <a:rPr lang="en-US" sz="2000" b="1" dirty="0">
                <a:latin typeface="Courier New"/>
                <a:cs typeface="Courier New"/>
              </a:rPr>
              <a:t> (Book id title authors) = id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bookTitle</a:t>
            </a:r>
            <a:r>
              <a:rPr lang="en-US" sz="2000" b="1" dirty="0">
                <a:latin typeface="Courier New"/>
                <a:cs typeface="Courier New"/>
              </a:rPr>
              <a:t> (Book id title authors) = title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bookAuthors</a:t>
            </a:r>
            <a:r>
              <a:rPr lang="en-US" sz="2000" b="1" dirty="0">
                <a:latin typeface="Courier New"/>
                <a:cs typeface="Courier New"/>
              </a:rPr>
              <a:t> (Book id title authors) = authors 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694581" y="2548467"/>
            <a:ext cx="1058333" cy="1041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8045" y="2011080"/>
            <a:ext cx="242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Haskell lets us define a function as a series of equations: these two clauses are defining the behavior of the same function for different patterns of input.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Guards are a way of testing whether some property of a value (or several of them) are true or false.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latin typeface="Courier New"/>
                <a:cs typeface="Courier New"/>
              </a:rPr>
              <a:t>bmiTell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:: (</a:t>
            </a:r>
            <a:r>
              <a:rPr lang="en-US" sz="2400" b="1" dirty="0" err="1">
                <a:latin typeface="Courier New"/>
                <a:cs typeface="Courier New"/>
              </a:rPr>
              <a:t>RealFloat</a:t>
            </a:r>
            <a:r>
              <a:rPr lang="en-US" sz="2400" b="1" dirty="0">
                <a:latin typeface="Courier New"/>
                <a:cs typeface="Courier New"/>
              </a:rPr>
              <a:t> a) =&gt; a -&gt; String  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latin typeface="Courier New"/>
                <a:cs typeface="Courier New"/>
              </a:rPr>
              <a:t>bmiTell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cs typeface="Courier New"/>
              </a:rPr>
              <a:t>      </a:t>
            </a:r>
            <a:r>
              <a:rPr lang="en-US" sz="2400" b="1" dirty="0">
                <a:latin typeface="Courier New"/>
                <a:cs typeface="Courier New"/>
              </a:rPr>
              <a:t>|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bmi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&lt;= 18.5 </a:t>
            </a:r>
            <a:r>
              <a:rPr lang="en-US" sz="2400" b="1" dirty="0">
                <a:latin typeface="Courier New"/>
                <a:cs typeface="Courier New"/>
              </a:rPr>
              <a:t>= "</a:t>
            </a:r>
            <a:r>
              <a:rPr lang="en-US" sz="2400" b="1" dirty="0" smtClean="0">
                <a:latin typeface="Courier New"/>
                <a:cs typeface="Courier New"/>
              </a:rPr>
              <a:t>Your </a:t>
            </a:r>
            <a:r>
              <a:rPr lang="en-US" sz="2400" b="1" dirty="0" err="1" smtClean="0">
                <a:latin typeface="Courier New"/>
                <a:cs typeface="Courier New"/>
              </a:rPr>
              <a:t>bmi</a:t>
            </a:r>
            <a:r>
              <a:rPr lang="en-US" sz="2400" b="1" dirty="0" smtClean="0">
                <a:latin typeface="Courier New"/>
                <a:cs typeface="Courier New"/>
              </a:rPr>
              <a:t> is below 18.5!</a:t>
            </a:r>
            <a:r>
              <a:rPr lang="en-US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</a:t>
            </a:r>
            <a:r>
              <a:rPr lang="en-US" sz="2400" b="1" dirty="0" smtClean="0">
                <a:latin typeface="Courier New"/>
                <a:cs typeface="Courier New"/>
              </a:rPr>
              <a:t>     </a:t>
            </a:r>
            <a:r>
              <a:rPr lang="en-US" sz="2400" b="1" dirty="0">
                <a:latin typeface="Courier New"/>
                <a:cs typeface="Courier New"/>
              </a:rPr>
              <a:t>|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bmi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&lt;= 25.0</a:t>
            </a:r>
            <a:r>
              <a:rPr lang="en-US" sz="2400" b="1" dirty="0">
                <a:latin typeface="Courier New"/>
                <a:cs typeface="Courier New"/>
              </a:rPr>
              <a:t> = "</a:t>
            </a:r>
            <a:r>
              <a:rPr lang="en-US" sz="2400" b="1" dirty="0" smtClean="0">
                <a:latin typeface="Courier New"/>
                <a:cs typeface="Courier New"/>
              </a:rPr>
              <a:t>Your </a:t>
            </a:r>
            <a:r>
              <a:rPr lang="en-US" sz="2400" b="1" dirty="0" err="1" smtClean="0">
                <a:latin typeface="Courier New"/>
                <a:cs typeface="Courier New"/>
              </a:rPr>
              <a:t>bmi</a:t>
            </a:r>
            <a:r>
              <a:rPr lang="en-US" sz="2400" b="1" dirty="0" smtClean="0">
                <a:latin typeface="Courier New"/>
                <a:cs typeface="Courier New"/>
              </a:rPr>
              <a:t> is below 25.0!"  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smtClean="0">
                <a:latin typeface="Courier New"/>
                <a:cs typeface="Courier New"/>
              </a:rPr>
              <a:t>    |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bmi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&lt;= 30.0 </a:t>
            </a:r>
            <a:r>
              <a:rPr lang="en-US" sz="2400" b="1" dirty="0">
                <a:latin typeface="Courier New"/>
                <a:cs typeface="Courier New"/>
              </a:rPr>
              <a:t>= "</a:t>
            </a:r>
            <a:r>
              <a:rPr lang="en-US" sz="2400" b="1" dirty="0" smtClean="0">
                <a:latin typeface="Courier New"/>
                <a:cs typeface="Courier New"/>
              </a:rPr>
              <a:t>Your </a:t>
            </a:r>
            <a:r>
              <a:rPr lang="en-US" sz="2400" b="1" dirty="0" err="1" smtClean="0">
                <a:latin typeface="Courier New"/>
                <a:cs typeface="Courier New"/>
              </a:rPr>
              <a:t>bmi</a:t>
            </a:r>
            <a:r>
              <a:rPr lang="en-US" sz="2400" b="1" dirty="0" smtClean="0">
                <a:latin typeface="Courier New"/>
                <a:cs typeface="Courier New"/>
              </a:rPr>
              <a:t> is below 30.0!"  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smtClean="0">
                <a:latin typeface="Courier New"/>
                <a:cs typeface="Courier New"/>
              </a:rPr>
              <a:t>    |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otherwise</a:t>
            </a:r>
            <a:r>
              <a:rPr lang="en-US" sz="2400" b="1" dirty="0">
                <a:latin typeface="Courier New"/>
                <a:cs typeface="Courier New"/>
              </a:rPr>
              <a:t>   = "</a:t>
            </a:r>
            <a:r>
              <a:rPr lang="en-US" sz="2400" b="1" dirty="0" smtClean="0">
                <a:latin typeface="Courier New"/>
                <a:cs typeface="Courier New"/>
              </a:rPr>
              <a:t>Your </a:t>
            </a:r>
            <a:r>
              <a:rPr lang="en-US" sz="2400" b="1" dirty="0" err="1" smtClean="0">
                <a:latin typeface="Courier New"/>
                <a:cs typeface="Courier New"/>
              </a:rPr>
              <a:t>bm</a:t>
            </a:r>
            <a:r>
              <a:rPr lang="en-US" sz="2400" b="1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 is over 30.0</a:t>
            </a:r>
            <a:r>
              <a:rPr lang="en-US" sz="2400" b="1" dirty="0" smtClean="0">
                <a:latin typeface="Courier New"/>
                <a:cs typeface="Courier New"/>
              </a:rPr>
              <a:t>!" 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bmiTell</a:t>
            </a:r>
            <a:r>
              <a:rPr lang="en-US" sz="2400" b="1" dirty="0">
                <a:latin typeface="Courier New"/>
                <a:cs typeface="Courier New"/>
              </a:rPr>
              <a:t> :: (</a:t>
            </a:r>
            <a:r>
              <a:rPr lang="en-US" sz="2400" b="1" dirty="0" err="1">
                <a:latin typeface="Courier New"/>
                <a:cs typeface="Courier New"/>
              </a:rPr>
              <a:t>RealFloat</a:t>
            </a:r>
            <a:r>
              <a:rPr lang="en-US" sz="2400" b="1" dirty="0">
                <a:latin typeface="Courier New"/>
                <a:cs typeface="Courier New"/>
              </a:rPr>
              <a:t> a) =&gt; a -&gt; a -&gt; String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bmiTell</a:t>
            </a:r>
            <a:r>
              <a:rPr lang="en-US" sz="2400" b="1" dirty="0">
                <a:latin typeface="Courier New"/>
                <a:cs typeface="Courier New"/>
              </a:rPr>
              <a:t> weight height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|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&lt;= 18.5 = 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b="1" dirty="0">
                <a:latin typeface="Courier New"/>
                <a:cs typeface="Courier New"/>
              </a:rPr>
              <a:t>Your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is below 18.5</a:t>
            </a:r>
            <a:r>
              <a:rPr lang="en-US" sz="2400" b="1" dirty="0" smtClean="0">
                <a:latin typeface="Courier New"/>
                <a:cs typeface="Courier New"/>
              </a:rPr>
              <a:t>!</a:t>
            </a:r>
            <a:r>
              <a:rPr lang="en-US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|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&lt;= 25.0 = 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b="1" dirty="0">
                <a:latin typeface="Courier New"/>
                <a:cs typeface="Courier New"/>
              </a:rPr>
              <a:t>Your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is below </a:t>
            </a:r>
            <a:r>
              <a:rPr lang="en-US" sz="2400" b="1" dirty="0" smtClean="0">
                <a:latin typeface="Courier New"/>
                <a:cs typeface="Courier New"/>
              </a:rPr>
              <a:t>25.0!</a:t>
            </a:r>
            <a:r>
              <a:rPr lang="en-US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|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&lt;= 30.0 = 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b="1" dirty="0">
                <a:latin typeface="Courier New"/>
                <a:cs typeface="Courier New"/>
              </a:rPr>
              <a:t>Your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is below </a:t>
            </a:r>
            <a:r>
              <a:rPr lang="en-US" sz="2400" b="1" dirty="0" smtClean="0">
                <a:latin typeface="Courier New"/>
                <a:cs typeface="Courier New"/>
              </a:rPr>
              <a:t>30.0!</a:t>
            </a:r>
            <a:r>
              <a:rPr lang="en-US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| otherwise   = 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b="1" dirty="0">
                <a:latin typeface="Courier New"/>
                <a:cs typeface="Courier New"/>
              </a:rPr>
              <a:t>Your </a:t>
            </a:r>
            <a:r>
              <a:rPr lang="en-US" sz="2400" b="1" dirty="0" err="1">
                <a:latin typeface="Courier New"/>
                <a:cs typeface="Courier New"/>
              </a:rPr>
              <a:t>bmi</a:t>
            </a:r>
            <a:r>
              <a:rPr lang="en-US" sz="2400" b="1" dirty="0">
                <a:latin typeface="Courier New"/>
                <a:cs typeface="Courier New"/>
              </a:rPr>
              <a:t> is </a:t>
            </a:r>
            <a:r>
              <a:rPr lang="en-US" sz="2400" b="1" dirty="0" smtClean="0">
                <a:latin typeface="Courier New"/>
                <a:cs typeface="Courier New"/>
              </a:rPr>
              <a:t>over 30.0!</a:t>
            </a:r>
            <a:r>
              <a:rPr lang="en-US" sz="2400" b="1" dirty="0">
                <a:latin typeface="Courier New"/>
                <a:cs typeface="Courier New"/>
              </a:rPr>
              <a:t>"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where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bmi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= weight / height ^ 2 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249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/>
              <a:t>bindings let you bind to variables anywhere and are expressions </a:t>
            </a:r>
            <a:r>
              <a:rPr lang="en-US" sz="2400" dirty="0" smtClean="0"/>
              <a:t>themselves</a:t>
            </a:r>
          </a:p>
          <a:p>
            <a:r>
              <a:rPr lang="en-US" sz="2400" dirty="0" smtClean="0"/>
              <a:t>The function below returns a cylinder's </a:t>
            </a:r>
            <a:r>
              <a:rPr lang="en-US" sz="2400" dirty="0"/>
              <a:t>surface area based on its height and radius: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cylinder </a:t>
            </a:r>
            <a:r>
              <a:rPr lang="en-US" sz="2400" b="1" dirty="0">
                <a:latin typeface="Courier New"/>
                <a:cs typeface="Courier New"/>
              </a:rPr>
              <a:t>:: (</a:t>
            </a:r>
            <a:r>
              <a:rPr lang="en-US" sz="2400" b="1" dirty="0" err="1">
                <a:latin typeface="Courier New"/>
                <a:cs typeface="Courier New"/>
              </a:rPr>
              <a:t>RealFloat</a:t>
            </a:r>
            <a:r>
              <a:rPr lang="en-US" sz="2400" b="1" dirty="0">
                <a:latin typeface="Courier New"/>
                <a:cs typeface="Courier New"/>
              </a:rPr>
              <a:t> a) =&gt; a -&gt; a -&gt; a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cylinder r h =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let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sideArea</a:t>
            </a:r>
            <a:r>
              <a:rPr lang="en-US" sz="2400" b="1" dirty="0">
                <a:latin typeface="Courier New"/>
                <a:cs typeface="Courier New"/>
              </a:rPr>
              <a:t> = 2 * pi * r * h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topArea</a:t>
            </a:r>
            <a:r>
              <a:rPr lang="en-US" sz="2400" b="1" dirty="0">
                <a:latin typeface="Courier New"/>
                <a:cs typeface="Courier New"/>
              </a:rPr>
              <a:t> = pi * r ^2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in 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sideArea</a:t>
            </a:r>
            <a:r>
              <a:rPr lang="en-US" sz="2400" b="1" dirty="0">
                <a:latin typeface="Courier New"/>
                <a:cs typeface="Courier New"/>
              </a:rPr>
              <a:t> + 2 * </a:t>
            </a:r>
            <a:r>
              <a:rPr lang="en-US" sz="2400" b="1" dirty="0" err="1">
                <a:latin typeface="Courier New"/>
                <a:cs typeface="Courier New"/>
              </a:rPr>
              <a:t>topArea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8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Expression</a:t>
            </a:r>
            <a:r>
              <a:rPr lang="en-US" dirty="0" smtClean="0"/>
              <a:t>, </a:t>
            </a:r>
            <a:r>
              <a:rPr lang="en-US" dirty="0"/>
              <a:t>much like if else expressions and let bindings</a:t>
            </a:r>
            <a:r>
              <a:rPr lang="en-US" dirty="0" smtClean="0"/>
              <a:t>.</a:t>
            </a:r>
          </a:p>
          <a:p>
            <a:r>
              <a:rPr lang="en-US" dirty="0"/>
              <a:t>Not only can we evaluate expressions based on the possible cases of the value of a variable, we can also do pattern matching. </a:t>
            </a:r>
            <a:endParaRPr lang="en-US" dirty="0" smtClean="0"/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case </a:t>
            </a:r>
            <a:r>
              <a:rPr lang="en-US" sz="2400" b="1" dirty="0">
                <a:latin typeface="Courier New"/>
                <a:cs typeface="Courier New"/>
              </a:rPr>
              <a:t>expression of pattern -&gt; result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     </a:t>
            </a:r>
            <a:r>
              <a:rPr lang="en-US" sz="2400" b="1" dirty="0" smtClean="0">
                <a:latin typeface="Courier New"/>
                <a:cs typeface="Courier New"/>
              </a:rPr>
              <a:t>         </a:t>
            </a:r>
            <a:r>
              <a:rPr lang="en-US" sz="2400" b="1" dirty="0">
                <a:latin typeface="Courier New"/>
                <a:cs typeface="Courier New"/>
              </a:rPr>
              <a:t>pattern -&gt; result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       </a:t>
            </a:r>
            <a:r>
              <a:rPr lang="en-US" sz="2400" b="1" dirty="0" smtClean="0">
                <a:latin typeface="Courier New"/>
                <a:cs typeface="Courier New"/>
              </a:rPr>
              <a:t>       </a:t>
            </a:r>
            <a:r>
              <a:rPr lang="en-US" sz="2400" b="1" dirty="0">
                <a:latin typeface="Courier New"/>
                <a:cs typeface="Courier New"/>
              </a:rPr>
              <a:t>pattern -&gt; result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        </a:t>
            </a:r>
            <a:r>
              <a:rPr lang="en-US" sz="2400" b="1" dirty="0" smtClean="0">
                <a:latin typeface="Courier New"/>
                <a:cs typeface="Courier New"/>
              </a:rPr>
              <a:t>      </a:t>
            </a:r>
            <a:r>
              <a:rPr lang="en-US" sz="2400" b="1" dirty="0">
                <a:latin typeface="Courier New"/>
                <a:cs typeface="Courier New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547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 on parameters in function definitions is just syntactic sugar for case expressions.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head' :: [a] -&gt; a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head' [] = error "No head for empty lists!"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head' (x:_) = x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head' :: [a] -&gt; a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head' </a:t>
            </a:r>
            <a:r>
              <a:rPr lang="en-US" sz="2000" b="1" dirty="0" err="1" smtClean="0">
                <a:latin typeface="Courier New"/>
                <a:cs typeface="Courier New"/>
              </a:rPr>
              <a:t>xs</a:t>
            </a:r>
            <a:r>
              <a:rPr lang="en-US" sz="2000" b="1" dirty="0" smtClean="0">
                <a:latin typeface="Courier New"/>
                <a:cs typeface="Courier New"/>
              </a:rPr>
              <a:t> = case </a:t>
            </a:r>
            <a:r>
              <a:rPr lang="en-US" sz="2000" b="1" dirty="0" err="1" smtClean="0">
                <a:latin typeface="Courier New"/>
                <a:cs typeface="Courier New"/>
              </a:rPr>
              <a:t>xs</a:t>
            </a:r>
            <a:r>
              <a:rPr lang="en-US" sz="2000" b="1" dirty="0" smtClean="0">
                <a:latin typeface="Courier New"/>
                <a:cs typeface="Courier New"/>
              </a:rPr>
              <a:t> of [] -&gt; error "No head for empty lists!"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                  (x:_) -&gt; x 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858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Haskell we declare </a:t>
            </a:r>
            <a:r>
              <a:rPr lang="en-US" dirty="0"/>
              <a:t>what something is instead of declaring how you get it.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no while loops or for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GHC detects </a:t>
            </a:r>
            <a:r>
              <a:rPr lang="en-US" dirty="0"/>
              <a:t>uses of tail recursion and </a:t>
            </a:r>
            <a:r>
              <a:rPr lang="en-US" dirty="0" smtClean="0"/>
              <a:t>transforms </a:t>
            </a:r>
            <a:r>
              <a:rPr lang="en-US" dirty="0"/>
              <a:t>tail recursive calls to run in constant space; this is called tail call optimization (TCO).</a:t>
            </a:r>
          </a:p>
        </p:txBody>
      </p:sp>
    </p:spTree>
    <p:extLst>
      <p:ext uri="{BB962C8B-B14F-4D97-AF65-F5344CB8AC3E}">
        <p14:creationId xmlns:p14="http://schemas.microsoft.com/office/powerpoint/2010/main" val="203752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square :: [Double] -&gt; [Double]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square (</a:t>
            </a:r>
            <a:r>
              <a:rPr lang="en-US" sz="2400" b="1" dirty="0" err="1">
                <a:latin typeface="Courier New"/>
                <a:cs typeface="Courier New"/>
              </a:rPr>
              <a:t>x:xs</a:t>
            </a:r>
            <a:r>
              <a:rPr lang="en-US" sz="2400" b="1" dirty="0">
                <a:latin typeface="Courier New"/>
                <a:cs typeface="Courier New"/>
              </a:rPr>
              <a:t>) = x*x : square </a:t>
            </a:r>
            <a:r>
              <a:rPr lang="en-US" sz="2400" b="1" dirty="0" err="1" smtClean="0">
                <a:latin typeface="Courier New"/>
                <a:cs typeface="Courier New"/>
              </a:rPr>
              <a:t>xs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square </a:t>
            </a:r>
            <a:r>
              <a:rPr lang="en-US" sz="2400" b="1" dirty="0">
                <a:latin typeface="Courier New"/>
                <a:cs typeface="Courier New"/>
              </a:rPr>
              <a:t>[] = [</a:t>
            </a:r>
            <a:r>
              <a:rPr lang="en-US" sz="2400" b="1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upperCase</a:t>
            </a:r>
            <a:r>
              <a:rPr lang="en-US" sz="2400" b="1" dirty="0">
                <a:latin typeface="Courier New"/>
                <a:cs typeface="Courier New"/>
              </a:rPr>
              <a:t> :: String -&gt; String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upperCase</a:t>
            </a:r>
            <a:r>
              <a:rPr lang="en-US" sz="2400" b="1" dirty="0">
                <a:latin typeface="Courier New"/>
                <a:cs typeface="Courier New"/>
              </a:rPr>
              <a:t> (</a:t>
            </a:r>
            <a:r>
              <a:rPr lang="en-US" sz="2400" b="1" dirty="0" err="1">
                <a:latin typeface="Courier New"/>
                <a:cs typeface="Courier New"/>
              </a:rPr>
              <a:t>x:xs</a:t>
            </a:r>
            <a:r>
              <a:rPr lang="en-US" sz="2400" b="1" dirty="0">
                <a:latin typeface="Courier New"/>
                <a:cs typeface="Courier New"/>
              </a:rPr>
              <a:t>) = </a:t>
            </a:r>
            <a:r>
              <a:rPr lang="en-US" sz="2400" b="1" dirty="0" err="1">
                <a:latin typeface="Courier New"/>
                <a:cs typeface="Courier New"/>
              </a:rPr>
              <a:t>toUpper</a:t>
            </a:r>
            <a:r>
              <a:rPr lang="en-US" sz="2400" b="1" dirty="0">
                <a:latin typeface="Courier New"/>
                <a:cs typeface="Courier New"/>
              </a:rPr>
              <a:t> x : </a:t>
            </a:r>
            <a:r>
              <a:rPr lang="en-US" sz="2400" b="1" dirty="0" err="1">
                <a:latin typeface="Courier New"/>
                <a:cs typeface="Courier New"/>
              </a:rPr>
              <a:t>upperCase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xs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upperCase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[] = []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4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@ Ericsson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1988</a:t>
            </a:r>
            <a:r>
              <a:rPr lang="en-US" dirty="0"/>
              <a:t> - </a:t>
            </a:r>
            <a:r>
              <a:rPr lang="en-US" dirty="0" err="1"/>
              <a:t>Erlang</a:t>
            </a:r>
            <a:r>
              <a:rPr lang="en-US" dirty="0"/>
              <a:t> had proven that it was suitable for prototyping telephone exchanges</a:t>
            </a:r>
          </a:p>
          <a:p>
            <a:r>
              <a:rPr lang="en-US" b="1" dirty="0"/>
              <a:t>1992</a:t>
            </a:r>
            <a:r>
              <a:rPr lang="en-US" dirty="0"/>
              <a:t> - Work began on the BEAM virtual machine which compiles </a:t>
            </a:r>
            <a:r>
              <a:rPr lang="en-US" dirty="0" err="1"/>
              <a:t>Erlang</a:t>
            </a:r>
            <a:r>
              <a:rPr lang="en-US" dirty="0"/>
              <a:t> to C</a:t>
            </a:r>
          </a:p>
          <a:p>
            <a:r>
              <a:rPr lang="en-US" b="1" dirty="0"/>
              <a:t>1995</a:t>
            </a:r>
            <a:r>
              <a:rPr lang="en-US" dirty="0"/>
              <a:t> - The language went from lab product to real applications following the collapse of the next-generation AXE exchange named AXE-N in 1995.</a:t>
            </a:r>
          </a:p>
          <a:p>
            <a:r>
              <a:rPr lang="en-US" b="1" dirty="0"/>
              <a:t>1998</a:t>
            </a:r>
            <a:r>
              <a:rPr lang="en-US" dirty="0"/>
              <a:t> – Ericsson announced the AXD301 switch, containing over a million lines of </a:t>
            </a:r>
            <a:r>
              <a:rPr lang="en-US" dirty="0" err="1"/>
              <a:t>Erlang</a:t>
            </a:r>
            <a:r>
              <a:rPr lang="en-US" dirty="0"/>
              <a:t> and reported to achieve a high availability of nine "9"s. </a:t>
            </a:r>
          </a:p>
          <a:p>
            <a:r>
              <a:rPr lang="en-US" b="1" u="sng" dirty="0"/>
              <a:t>1998 Feb </a:t>
            </a:r>
            <a:r>
              <a:rPr lang="en-US" u="sng" dirty="0"/>
              <a:t>- Ericsson Radio Systems banned the in-house use of </a:t>
            </a:r>
            <a:r>
              <a:rPr lang="en-US" u="sng" dirty="0" err="1"/>
              <a:t>Erlang</a:t>
            </a:r>
            <a:r>
              <a:rPr lang="en-US" u="sng" dirty="0"/>
              <a:t> for new products</a:t>
            </a:r>
            <a:r>
              <a:rPr lang="en-US" dirty="0"/>
              <a:t>, citing a preference for non-proprietary languages. 4 days later all the people who developed </a:t>
            </a:r>
            <a:r>
              <a:rPr lang="en-US" dirty="0" err="1"/>
              <a:t>Erlang</a:t>
            </a:r>
            <a:r>
              <a:rPr lang="en-US" dirty="0"/>
              <a:t> quit the company.</a:t>
            </a:r>
          </a:p>
          <a:p>
            <a:r>
              <a:rPr lang="en-US" b="1" dirty="0"/>
              <a:t>1998 Dec </a:t>
            </a:r>
            <a:r>
              <a:rPr lang="en-US" dirty="0"/>
              <a:t>- </a:t>
            </a:r>
            <a:r>
              <a:rPr lang="en-US" dirty="0" err="1"/>
              <a:t>Erlang</a:t>
            </a:r>
            <a:r>
              <a:rPr lang="en-US" dirty="0"/>
              <a:t> and the OTP libraries were released subject to an Open Source License.</a:t>
            </a:r>
          </a:p>
          <a:p>
            <a:r>
              <a:rPr lang="en-US" dirty="0"/>
              <a:t>Ericsson lifted the ban.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3460"/>
            <a:ext cx="3058459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void </a:t>
            </a:r>
            <a:r>
              <a:rPr lang="en-US" sz="1050" b="1" dirty="0" err="1">
                <a:latin typeface="Courier New"/>
                <a:cs typeface="Courier New"/>
              </a:rPr>
              <a:t>qsort</a:t>
            </a:r>
            <a:r>
              <a:rPr lang="en-US" sz="1050" b="1" dirty="0">
                <a:latin typeface="Courier New"/>
                <a:cs typeface="Courier New"/>
              </a:rPr>
              <a:t>(</a:t>
            </a:r>
            <a:r>
              <a:rPr lang="en-US" sz="1050" b="1" dirty="0" err="1">
                <a:latin typeface="Courier New"/>
                <a:cs typeface="Courier New"/>
              </a:rPr>
              <a:t>int</a:t>
            </a:r>
            <a:r>
              <a:rPr lang="en-US" sz="1050" b="1" dirty="0">
                <a:latin typeface="Courier New"/>
                <a:cs typeface="Courier New"/>
              </a:rPr>
              <a:t> a[], </a:t>
            </a:r>
            <a:r>
              <a:rPr lang="en-US" sz="1050" b="1" dirty="0" err="1">
                <a:latin typeface="Courier New"/>
                <a:cs typeface="Courier New"/>
              </a:rPr>
              <a:t>int</a:t>
            </a:r>
            <a:r>
              <a:rPr lang="en-US" sz="1050" b="1" dirty="0">
                <a:latin typeface="Courier New"/>
                <a:cs typeface="Courier New"/>
              </a:rPr>
              <a:t> lo, </a:t>
            </a:r>
            <a:r>
              <a:rPr lang="en-US" sz="1050" b="1" dirty="0" err="1">
                <a:latin typeface="Courier New"/>
                <a:cs typeface="Courier New"/>
              </a:rPr>
              <a:t>int</a:t>
            </a:r>
            <a:r>
              <a:rPr lang="en-US" sz="1050" b="1" dirty="0">
                <a:latin typeface="Courier New"/>
                <a:cs typeface="Courier New"/>
              </a:rPr>
              <a:t> hi) 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hu-HU" sz="1050" b="1" dirty="0">
                <a:latin typeface="Courier New"/>
                <a:cs typeface="Courier New"/>
              </a:rPr>
              <a:t>  int h, l, p, t;</a:t>
            </a:r>
          </a:p>
          <a:p>
            <a:pPr marL="0" indent="0">
              <a:buNone/>
            </a:pPr>
            <a:endParaRPr lang="hu-HU" sz="105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  if (lo &lt; hi) {</a:t>
            </a:r>
          </a:p>
          <a:p>
            <a:pPr marL="0" indent="0">
              <a:buNone/>
            </a:pPr>
            <a:r>
              <a:rPr lang="it-IT" sz="1050" b="1" dirty="0">
                <a:latin typeface="Courier New"/>
                <a:cs typeface="Courier New"/>
              </a:rPr>
              <a:t>    l = lo;</a:t>
            </a:r>
          </a:p>
          <a:p>
            <a:pPr marL="0" indent="0">
              <a:buNone/>
            </a:pPr>
            <a:r>
              <a:rPr lang="ro-RO" sz="1050" b="1" dirty="0">
                <a:latin typeface="Courier New"/>
                <a:cs typeface="Courier New"/>
              </a:rPr>
              <a:t>    h = hi;</a:t>
            </a:r>
          </a:p>
          <a:p>
            <a:pPr marL="0" indent="0">
              <a:buNone/>
            </a:pPr>
            <a:r>
              <a:rPr lang="ro-RO" sz="1050" b="1" dirty="0">
                <a:latin typeface="Courier New"/>
                <a:cs typeface="Courier New"/>
              </a:rPr>
              <a:t>    p = a[hi];</a:t>
            </a:r>
          </a:p>
          <a:p>
            <a:pPr marL="0" indent="0">
              <a:buNone/>
            </a:pPr>
            <a:endParaRPr lang="ro-RO" sz="105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050" b="1" dirty="0">
                <a:latin typeface="Courier New"/>
                <a:cs typeface="Courier New"/>
              </a:rPr>
              <a:t>    do {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      while ((l &lt; h) &amp;&amp; (a[l] &lt;= p)) </a:t>
            </a:r>
          </a:p>
          <a:p>
            <a:pPr marL="0" indent="0">
              <a:buNone/>
            </a:pPr>
            <a:r>
              <a:rPr lang="ro-RO" sz="1050" b="1" dirty="0">
                <a:latin typeface="Courier New"/>
                <a:cs typeface="Courier New"/>
              </a:rPr>
              <a:t>          l = l+1;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      while ((h &gt; l) &amp;&amp; (a[h] &gt;= p))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          h = h-1;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      if (l &lt; h) {</a:t>
            </a:r>
          </a:p>
          <a:p>
            <a:pPr marL="0" indent="0">
              <a:buNone/>
            </a:pPr>
            <a:r>
              <a:rPr lang="ro-RO" sz="1050" b="1" dirty="0">
                <a:latin typeface="Courier New"/>
                <a:cs typeface="Courier New"/>
              </a:rPr>
              <a:t>          t = a[l];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          a[l] = a[h];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          a[h] = t;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      }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cs typeface="Courier New"/>
              </a:rPr>
              <a:t>    } while (l &lt; h);</a:t>
            </a:r>
          </a:p>
          <a:p>
            <a:pPr marL="0" indent="0">
              <a:buNone/>
            </a:pPr>
            <a:endParaRPr lang="en-US" sz="105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1050" b="1" dirty="0">
                <a:latin typeface="Courier New"/>
                <a:cs typeface="Courier New"/>
              </a:rPr>
              <a:t>    a[</a:t>
            </a:r>
            <a:r>
              <a:rPr lang="pt-BR" sz="1050" b="1" dirty="0" err="1">
                <a:latin typeface="Courier New"/>
                <a:cs typeface="Courier New"/>
              </a:rPr>
              <a:t>hi</a:t>
            </a:r>
            <a:r>
              <a:rPr lang="pt-BR" sz="1050" b="1" dirty="0">
                <a:latin typeface="Courier New"/>
                <a:cs typeface="Courier New"/>
              </a:rPr>
              <a:t>] = a[l];</a:t>
            </a:r>
          </a:p>
          <a:p>
            <a:pPr marL="0" indent="0">
              <a:buNone/>
            </a:pPr>
            <a:r>
              <a:rPr lang="pt-BR" sz="1050" b="1" dirty="0">
                <a:latin typeface="Courier New"/>
                <a:cs typeface="Courier New"/>
              </a:rPr>
              <a:t>    a[l] = </a:t>
            </a:r>
            <a:r>
              <a:rPr lang="pt-BR" sz="1050" b="1" dirty="0" err="1">
                <a:latin typeface="Courier New"/>
                <a:cs typeface="Courier New"/>
              </a:rPr>
              <a:t>p</a:t>
            </a:r>
            <a:r>
              <a:rPr lang="pt-BR" sz="105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pt-BR" sz="105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050" b="1" dirty="0">
                <a:latin typeface="Courier New"/>
                <a:cs typeface="Courier New"/>
              </a:rPr>
              <a:t>    qsort( a, lo, l-1 );</a:t>
            </a:r>
          </a:p>
          <a:p>
            <a:pPr marL="0" indent="0">
              <a:buNone/>
            </a:pPr>
            <a:r>
              <a:rPr lang="it-IT" sz="1050" b="1" dirty="0">
                <a:latin typeface="Courier New"/>
                <a:cs typeface="Courier New"/>
              </a:rPr>
              <a:t>    </a:t>
            </a:r>
            <a:r>
              <a:rPr lang="it-IT" sz="1050" b="1" dirty="0" err="1">
                <a:latin typeface="Courier New"/>
                <a:cs typeface="Courier New"/>
              </a:rPr>
              <a:t>qsort</a:t>
            </a:r>
            <a:r>
              <a:rPr lang="it-IT" sz="1050" b="1" dirty="0">
                <a:latin typeface="Courier New"/>
                <a:cs typeface="Courier New"/>
              </a:rPr>
              <a:t>( a, l+1, hi );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de-DE" sz="1050" b="1" dirty="0">
                <a:latin typeface="Courier New"/>
                <a:cs typeface="Courier New"/>
              </a:rPr>
              <a:t>}</a:t>
            </a:r>
            <a:endParaRPr lang="en-US" sz="105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2766" y="1417638"/>
            <a:ext cx="627963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quicksort :: </a:t>
            </a:r>
            <a:r>
              <a:rPr lang="en-US" b="1" dirty="0" err="1">
                <a:latin typeface="Courier New"/>
                <a:cs typeface="Courier New"/>
              </a:rPr>
              <a:t>Ord</a:t>
            </a:r>
            <a:r>
              <a:rPr lang="en-US" b="1" dirty="0">
                <a:latin typeface="Courier New"/>
                <a:cs typeface="Courier New"/>
              </a:rPr>
              <a:t> a =&gt; [a] -&gt; [a]</a:t>
            </a:r>
          </a:p>
          <a:p>
            <a:r>
              <a:rPr lang="en-US" b="1" dirty="0" err="1">
                <a:latin typeface="Courier New"/>
                <a:cs typeface="Courier New"/>
              </a:rPr>
              <a:t>quickSort</a:t>
            </a:r>
            <a:r>
              <a:rPr lang="en-US" b="1" dirty="0">
                <a:latin typeface="Courier New"/>
                <a:cs typeface="Courier New"/>
              </a:rPr>
              <a:t> []     = [] </a:t>
            </a:r>
          </a:p>
          <a:p>
            <a:r>
              <a:rPr lang="en-US" b="1" dirty="0" err="1">
                <a:latin typeface="Courier New"/>
                <a:cs typeface="Courier New"/>
              </a:rPr>
              <a:t>quickSort</a:t>
            </a:r>
            <a:r>
              <a:rPr lang="en-US" b="1" dirty="0">
                <a:latin typeface="Courier New"/>
                <a:cs typeface="Courier New"/>
              </a:rPr>
              <a:t> (</a:t>
            </a:r>
            <a:r>
              <a:rPr lang="en-US" b="1" dirty="0" err="1">
                <a:latin typeface="Courier New"/>
                <a:cs typeface="Courier New"/>
              </a:rPr>
              <a:t>x:xs</a:t>
            </a:r>
            <a:r>
              <a:rPr lang="en-US" b="1" dirty="0">
                <a:latin typeface="Courier New"/>
                <a:cs typeface="Courier New"/>
              </a:rPr>
              <a:t>) </a:t>
            </a:r>
            <a:r>
              <a:rPr lang="en-US" b="1" dirty="0" smtClean="0">
                <a:latin typeface="Courier New"/>
                <a:cs typeface="Courier New"/>
              </a:rPr>
              <a:t>=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[a | a &lt;-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a &lt; x] ++ [x] ++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[a | a &lt;-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a &gt;= 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1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Introduction </a:t>
            </a:r>
            <a:r>
              <a:rPr lang="en-US" sz="2400" dirty="0"/>
              <a:t>[history, functional programming, environment, </a:t>
            </a:r>
            <a:r>
              <a:rPr lang="en-US" sz="2400" dirty="0" err="1"/>
              <a:t>haskell</a:t>
            </a:r>
            <a:r>
              <a:rPr lang="en-US" sz="2400" dirty="0"/>
              <a:t>]</a:t>
            </a:r>
          </a:p>
          <a:p>
            <a:r>
              <a:rPr lang="en-US" sz="4000" dirty="0" smtClean="0"/>
              <a:t>Basics I </a:t>
            </a:r>
            <a:r>
              <a:rPr lang="en-US" sz="2400" dirty="0" smtClean="0"/>
              <a:t>[</a:t>
            </a:r>
            <a:r>
              <a:rPr lang="en-US" sz="2400" dirty="0" err="1"/>
              <a:t>arithmetics</a:t>
            </a:r>
            <a:r>
              <a:rPr lang="en-US" sz="2400" dirty="0"/>
              <a:t>, functions, if-statement, lists, list comprehensions, tuples, types, </a:t>
            </a:r>
            <a:r>
              <a:rPr lang="en-US" sz="2400" dirty="0" err="1" smtClean="0"/>
              <a:t>typeclasses</a:t>
            </a:r>
            <a:r>
              <a:rPr lang="en-US" sz="2400" dirty="0" smtClean="0"/>
              <a:t>]</a:t>
            </a:r>
          </a:p>
          <a:p>
            <a:r>
              <a:rPr lang="en-US" sz="4000" dirty="0" smtClean="0"/>
              <a:t>Basics </a:t>
            </a:r>
            <a:r>
              <a:rPr lang="en-US" sz="4000" dirty="0"/>
              <a:t>II </a:t>
            </a:r>
            <a:r>
              <a:rPr lang="en-US" sz="2400" dirty="0"/>
              <a:t>[algebraic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syntax, pattern matching, guards, where, let, case]</a:t>
            </a:r>
          </a:p>
          <a:p>
            <a:r>
              <a:rPr lang="en-US" sz="4000" dirty="0" smtClean="0"/>
              <a:t>Basics III </a:t>
            </a:r>
            <a:r>
              <a:rPr lang="en-US" sz="2400" dirty="0"/>
              <a:t>[pattern matching, guards, where, let, case, recursion]</a:t>
            </a:r>
          </a:p>
          <a:p>
            <a:r>
              <a:rPr lang="en-US" sz="4000" b="1" dirty="0" smtClean="0"/>
              <a:t>Intermediate I </a:t>
            </a:r>
            <a:r>
              <a:rPr lang="en-US" sz="2400" b="1" dirty="0"/>
              <a:t>[higher order functions, currying, map, filter, </a:t>
            </a:r>
            <a:r>
              <a:rPr lang="en-US" sz="2400" b="1" dirty="0" smtClean="0"/>
              <a:t>fold</a:t>
            </a:r>
            <a:r>
              <a:rPr lang="en-US" sz="2400" b="1" dirty="0"/>
              <a:t>, </a:t>
            </a:r>
            <a:r>
              <a:rPr lang="en-US" sz="2400" b="1" dirty="0" smtClean="0"/>
              <a:t>lambda]</a:t>
            </a:r>
            <a:endParaRPr lang="en-US" sz="2400" b="1" dirty="0"/>
          </a:p>
          <a:p>
            <a:r>
              <a:rPr lang="en-US" sz="4000" dirty="0" smtClean="0"/>
              <a:t>Intermediate II </a:t>
            </a:r>
            <a:r>
              <a:rPr lang="en-US" sz="2400" dirty="0"/>
              <a:t>[</a:t>
            </a:r>
            <a:r>
              <a:rPr lang="en-US" sz="2400" dirty="0" err="1"/>
              <a:t>functors</a:t>
            </a:r>
            <a:r>
              <a:rPr lang="en-US" sz="2400" dirty="0"/>
              <a:t>, </a:t>
            </a:r>
            <a:r>
              <a:rPr lang="en-US" sz="2400" dirty="0" smtClean="0"/>
              <a:t>applicative </a:t>
            </a:r>
            <a:r>
              <a:rPr lang="en-US" sz="2400" dirty="0" err="1"/>
              <a:t>functors</a:t>
            </a:r>
            <a:r>
              <a:rPr lang="en-US" sz="2400" dirty="0" smtClean="0"/>
              <a:t>, monads, IO]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0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 functions can take functions as parameters and return functions as return values. A function that does either of those is called a higher order function.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23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multThree</a:t>
            </a:r>
            <a:r>
              <a:rPr lang="en-US" sz="2400" b="1" dirty="0">
                <a:latin typeface="Courier New"/>
                <a:cs typeface="Courier New"/>
              </a:rPr>
              <a:t> :: (</a:t>
            </a:r>
            <a:r>
              <a:rPr lang="en-US" sz="2400" b="1" dirty="0" err="1">
                <a:latin typeface="Courier New"/>
                <a:cs typeface="Courier New"/>
              </a:rPr>
              <a:t>Num</a:t>
            </a:r>
            <a:r>
              <a:rPr lang="en-US" sz="2400" b="1" dirty="0">
                <a:latin typeface="Courier New"/>
                <a:cs typeface="Courier New"/>
              </a:rPr>
              <a:t> a) =&gt; a -&gt; a -&gt; a -&gt; a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multThree</a:t>
            </a:r>
            <a:r>
              <a:rPr lang="en-US" sz="2400" b="1" dirty="0">
                <a:latin typeface="Courier New"/>
                <a:cs typeface="Courier New"/>
              </a:rPr>
              <a:t> x y z = x * y * z 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let </a:t>
            </a:r>
            <a:r>
              <a:rPr lang="en-US" sz="2400" b="1" dirty="0" err="1">
                <a:latin typeface="Courier New"/>
                <a:cs typeface="Courier New"/>
              </a:rPr>
              <a:t>multTwoWithNine</a:t>
            </a:r>
            <a:r>
              <a:rPr lang="en-US" sz="2400" b="1" dirty="0">
                <a:latin typeface="Courier New"/>
                <a:cs typeface="Courier New"/>
              </a:rPr>
              <a:t> = </a:t>
            </a:r>
            <a:r>
              <a:rPr lang="en-US" sz="2400" b="1" dirty="0" err="1">
                <a:latin typeface="Courier New"/>
                <a:cs typeface="Courier New"/>
              </a:rPr>
              <a:t>multThree</a:t>
            </a:r>
            <a:r>
              <a:rPr lang="en-US" sz="2400" b="1" dirty="0">
                <a:latin typeface="Courier New"/>
                <a:cs typeface="Courier New"/>
              </a:rPr>
              <a:t> 9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</a:t>
            </a:r>
            <a:r>
              <a:rPr lang="en-US" sz="2400" b="1" dirty="0" err="1">
                <a:latin typeface="Courier New"/>
                <a:cs typeface="Courier New"/>
              </a:rPr>
              <a:t>multTwoWithNine</a:t>
            </a:r>
            <a:r>
              <a:rPr lang="en-US" sz="2400" b="1" dirty="0">
                <a:latin typeface="Courier New"/>
                <a:cs typeface="Courier New"/>
              </a:rPr>
              <a:t> 2 3 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54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let </a:t>
            </a:r>
            <a:r>
              <a:rPr lang="en-US" sz="2400" b="1" dirty="0" err="1">
                <a:latin typeface="Courier New"/>
                <a:cs typeface="Courier New"/>
              </a:rPr>
              <a:t>multWithEighteen</a:t>
            </a:r>
            <a:r>
              <a:rPr lang="en-US" sz="2400" b="1" dirty="0">
                <a:latin typeface="Courier New"/>
                <a:cs typeface="Courier New"/>
              </a:rPr>
              <a:t> = </a:t>
            </a:r>
            <a:r>
              <a:rPr lang="en-US" sz="2400" b="1" dirty="0" err="1">
                <a:latin typeface="Courier New"/>
                <a:cs typeface="Courier New"/>
              </a:rPr>
              <a:t>multTwoWithNine</a:t>
            </a:r>
            <a:r>
              <a:rPr lang="en-US" sz="2400" b="1" dirty="0">
                <a:latin typeface="Courier New"/>
                <a:cs typeface="Courier New"/>
              </a:rPr>
              <a:t> 2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</a:t>
            </a:r>
            <a:r>
              <a:rPr lang="en-US" sz="2400" b="1" dirty="0" err="1">
                <a:latin typeface="Courier New"/>
                <a:cs typeface="Courier New"/>
              </a:rPr>
              <a:t>multWithEighteen</a:t>
            </a:r>
            <a:r>
              <a:rPr lang="en-US" sz="2400" b="1" dirty="0">
                <a:latin typeface="Courier New"/>
                <a:cs typeface="Courier New"/>
              </a:rPr>
              <a:t> 10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180 </a:t>
            </a:r>
          </a:p>
        </p:txBody>
      </p:sp>
    </p:spTree>
    <p:extLst>
      <p:ext uri="{BB962C8B-B14F-4D97-AF65-F5344CB8AC3E}">
        <p14:creationId xmlns:p14="http://schemas.microsoft.com/office/powerpoint/2010/main" val="33582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Currying is the process of transforming a function that takes multiple arguments into a function that takes just a single argument and returns another function if any arguments are still </a:t>
            </a:r>
            <a:r>
              <a:rPr lang="en-US" dirty="0" smtClean="0"/>
              <a:t>needed.</a:t>
            </a:r>
          </a:p>
          <a:p>
            <a:r>
              <a:rPr lang="en-US" dirty="0"/>
              <a:t>In Haskell, all functions are considered curried: That is, all functions in Haskell take just one argument.</a:t>
            </a:r>
          </a:p>
        </p:txBody>
      </p:sp>
    </p:spTree>
    <p:extLst>
      <p:ext uri="{BB962C8B-B14F-4D97-AF65-F5344CB8AC3E}">
        <p14:creationId xmlns:p14="http://schemas.microsoft.com/office/powerpoint/2010/main" val="220720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square</a:t>
            </a:r>
            <a:r>
              <a:rPr lang="en-US" dirty="0"/>
              <a:t> and </a:t>
            </a:r>
            <a:r>
              <a:rPr lang="en-US" b="1" dirty="0" err="1"/>
              <a:t>upperCase</a:t>
            </a:r>
            <a:r>
              <a:rPr lang="en-US" dirty="0"/>
              <a:t> functions that we just defined produce new lists that are the same lengths as their input lists, and they do only one piece of work per element.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:: [Double] -&gt; [Double]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(</a:t>
            </a:r>
            <a:r>
              <a:rPr lang="en-US" b="1" dirty="0" err="1">
                <a:latin typeface="Courier New"/>
                <a:cs typeface="Courier New"/>
              </a:rPr>
              <a:t>x:xs</a:t>
            </a:r>
            <a:r>
              <a:rPr lang="en-US" b="1" dirty="0">
                <a:latin typeface="Courier New"/>
                <a:cs typeface="Courier New"/>
              </a:rPr>
              <a:t>) = x*x : square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[] = []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upperCase</a:t>
            </a:r>
            <a:r>
              <a:rPr lang="en-US" b="1" dirty="0">
                <a:latin typeface="Courier New"/>
                <a:cs typeface="Courier New"/>
              </a:rPr>
              <a:t> :: String -&gt; String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upperCase</a:t>
            </a:r>
            <a:r>
              <a:rPr lang="en-US" b="1" dirty="0">
                <a:latin typeface="Courier New"/>
                <a:cs typeface="Courier New"/>
              </a:rPr>
              <a:t> (</a:t>
            </a:r>
            <a:r>
              <a:rPr lang="en-US" b="1" dirty="0" err="1">
                <a:latin typeface="Courier New"/>
                <a:cs typeface="Courier New"/>
              </a:rPr>
              <a:t>x:xs</a:t>
            </a:r>
            <a:r>
              <a:rPr lang="en-US" b="1" dirty="0">
                <a:latin typeface="Courier New"/>
                <a:cs typeface="Courier New"/>
              </a:rPr>
              <a:t>) = </a:t>
            </a:r>
            <a:r>
              <a:rPr lang="en-US" b="1" dirty="0" err="1">
                <a:latin typeface="Courier New"/>
                <a:cs typeface="Courier New"/>
              </a:rPr>
              <a:t>toUpper</a:t>
            </a:r>
            <a:r>
              <a:rPr lang="en-US" b="1" dirty="0">
                <a:latin typeface="Courier New"/>
                <a:cs typeface="Courier New"/>
              </a:rPr>
              <a:t> x : </a:t>
            </a:r>
            <a:r>
              <a:rPr lang="en-US" b="1" dirty="0" err="1">
                <a:latin typeface="Courier New"/>
                <a:cs typeface="Courier New"/>
              </a:rPr>
              <a:t>upperCase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upperCase</a:t>
            </a:r>
            <a:r>
              <a:rPr lang="en-US" b="1" dirty="0">
                <a:latin typeface="Courier New"/>
                <a:cs typeface="Courier New"/>
              </a:rPr>
              <a:t> [] = []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such a common pattern that Haskell’s Prelude defines a function, </a:t>
            </a:r>
            <a:r>
              <a:rPr lang="en-US" b="1" dirty="0"/>
              <a:t>map</a:t>
            </a:r>
            <a:r>
              <a:rPr lang="en-US" dirty="0"/>
              <a:t>, in order </a:t>
            </a:r>
            <a:r>
              <a:rPr lang="en-US" dirty="0" err="1" smtClean="0"/>
              <a:t>tomake</a:t>
            </a:r>
            <a:r>
              <a:rPr lang="en-US" dirty="0" smtClean="0"/>
              <a:t> </a:t>
            </a:r>
            <a:r>
              <a:rPr lang="en-US" dirty="0"/>
              <a:t>it easier.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:type map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map :: (a -&gt; b) -&gt; [a] -&gt; [b</a:t>
            </a:r>
            <a:r>
              <a:rPr lang="en-US" sz="2400" b="1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square2 </a:t>
            </a:r>
            <a:r>
              <a:rPr lang="en-US" sz="2400" b="1" dirty="0" err="1">
                <a:latin typeface="Courier New"/>
                <a:cs typeface="Courier New"/>
              </a:rPr>
              <a:t>xs</a:t>
            </a:r>
            <a:r>
              <a:rPr lang="en-US" sz="2400" b="1" dirty="0">
                <a:latin typeface="Courier New"/>
                <a:cs typeface="Courier New"/>
              </a:rPr>
              <a:t> = map </a:t>
            </a:r>
            <a:r>
              <a:rPr lang="en-US" sz="2400" b="1" dirty="0" err="1">
                <a:latin typeface="Courier New"/>
                <a:cs typeface="Courier New"/>
              </a:rPr>
              <a:t>squareOne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xs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where </a:t>
            </a:r>
            <a:r>
              <a:rPr lang="en-US" sz="2400" b="1" dirty="0" err="1">
                <a:latin typeface="Courier New"/>
                <a:cs typeface="Courier New"/>
              </a:rPr>
              <a:t>squareOne</a:t>
            </a:r>
            <a:r>
              <a:rPr lang="en-US" sz="2400" b="1" dirty="0">
                <a:latin typeface="Courier New"/>
                <a:cs typeface="Courier New"/>
              </a:rPr>
              <a:t> x = x * </a:t>
            </a:r>
            <a:r>
              <a:rPr lang="en-US" sz="2400" b="1" dirty="0" smtClean="0">
                <a:latin typeface="Courier New"/>
                <a:cs typeface="Courier New"/>
              </a:rPr>
              <a:t>x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upperCase2 </a:t>
            </a:r>
            <a:r>
              <a:rPr lang="en-US" sz="2400" b="1" dirty="0" err="1">
                <a:latin typeface="Courier New"/>
                <a:cs typeface="Courier New"/>
              </a:rPr>
              <a:t>xs</a:t>
            </a:r>
            <a:r>
              <a:rPr lang="en-US" sz="2400" b="1" dirty="0">
                <a:latin typeface="Courier New"/>
                <a:cs typeface="Courier New"/>
              </a:rPr>
              <a:t> = map </a:t>
            </a:r>
            <a:r>
              <a:rPr lang="en-US" sz="2400" b="1" dirty="0" err="1">
                <a:latin typeface="Courier New"/>
                <a:cs typeface="Courier New"/>
              </a:rPr>
              <a:t>toUpper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xs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226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Another common operation on a sequence of data is </a:t>
            </a:r>
            <a:r>
              <a:rPr lang="en-US" dirty="0" smtClean="0"/>
              <a:t>filtering elements that satisfy some criterion.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oddList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:: [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] -&gt; [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oddList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x:xs</a:t>
            </a:r>
            <a:r>
              <a:rPr lang="en-US" sz="2000" b="1" dirty="0">
                <a:latin typeface="Courier New"/>
                <a:cs typeface="Courier New"/>
              </a:rPr>
              <a:t>) | odd x </a:t>
            </a:r>
            <a:r>
              <a:rPr lang="en-US" sz="2000" b="1" dirty="0" smtClean="0">
                <a:latin typeface="Courier New"/>
                <a:cs typeface="Courier New"/>
              </a:rPr>
              <a:t>    = </a:t>
            </a:r>
            <a:r>
              <a:rPr lang="en-US" sz="2000" b="1" dirty="0">
                <a:latin typeface="Courier New"/>
                <a:cs typeface="Courier New"/>
              </a:rPr>
              <a:t>x : </a:t>
            </a:r>
            <a:r>
              <a:rPr lang="en-US" sz="2000" b="1" dirty="0" err="1">
                <a:latin typeface="Courier New"/>
                <a:cs typeface="Courier New"/>
              </a:rPr>
              <a:t>oddList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      | </a:t>
            </a:r>
            <a:r>
              <a:rPr lang="en-US" sz="2000" b="1" dirty="0">
                <a:latin typeface="Courier New"/>
                <a:cs typeface="Courier New"/>
              </a:rPr>
              <a:t>otherwise = </a:t>
            </a:r>
            <a:r>
              <a:rPr lang="en-US" sz="2000" b="1" dirty="0" err="1">
                <a:latin typeface="Courier New"/>
                <a:cs typeface="Courier New"/>
              </a:rPr>
              <a:t>oddList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oddList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_ </a:t>
            </a:r>
            <a:r>
              <a:rPr lang="en-US" sz="2000" b="1" dirty="0" smtClean="0">
                <a:latin typeface="Courier New"/>
                <a:cs typeface="Courier New"/>
              </a:rPr>
              <a:t>                 = </a:t>
            </a:r>
            <a:r>
              <a:rPr lang="en-US" sz="2000" b="1" dirty="0">
                <a:latin typeface="Courier New"/>
                <a:cs typeface="Courier New"/>
              </a:rPr>
              <a:t>[</a:t>
            </a:r>
            <a:r>
              <a:rPr lang="en-US" sz="2000" b="1" dirty="0" smtClean="0">
                <a:latin typeface="Courier New"/>
                <a:cs typeface="Courier New"/>
              </a:rPr>
              <a:t>]</a:t>
            </a:r>
            <a:endParaRPr lang="en-US" sz="2000" dirty="0" smtClean="0"/>
          </a:p>
          <a:p>
            <a:r>
              <a:rPr lang="en-US" dirty="0" smtClean="0"/>
              <a:t>This </a:t>
            </a:r>
            <a:r>
              <a:rPr lang="en-US" dirty="0"/>
              <a:t>idiom is so common that the Prelude defines a function, </a:t>
            </a:r>
            <a:r>
              <a:rPr lang="en-US" dirty="0" smtClean="0"/>
              <a:t>filter: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:type filter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filter </a:t>
            </a:r>
            <a:r>
              <a:rPr lang="en-US" sz="2000" b="1" dirty="0">
                <a:latin typeface="Courier New"/>
                <a:cs typeface="Courier New"/>
              </a:rPr>
              <a:t>:: (a -&gt; </a:t>
            </a:r>
            <a:r>
              <a:rPr lang="en-US" sz="2000" b="1" dirty="0" err="1">
                <a:latin typeface="Courier New"/>
                <a:cs typeface="Courier New"/>
              </a:rPr>
              <a:t>Bool</a:t>
            </a:r>
            <a:r>
              <a:rPr lang="en-US" sz="2000" b="1" dirty="0">
                <a:latin typeface="Courier New"/>
                <a:cs typeface="Courier New"/>
              </a:rPr>
              <a:t>) -&gt; [a] -&gt; [a</a:t>
            </a:r>
            <a:r>
              <a:rPr lang="en-US" sz="2000" b="1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ghci</a:t>
            </a:r>
            <a:r>
              <a:rPr lang="en-US" sz="2000" b="1" dirty="0">
                <a:latin typeface="Courier New"/>
                <a:cs typeface="Courier New"/>
              </a:rPr>
              <a:t>&gt; filter </a:t>
            </a:r>
            <a:r>
              <a:rPr lang="en-US" sz="2000" b="1" dirty="0" smtClean="0">
                <a:latin typeface="Courier New"/>
                <a:cs typeface="Courier New"/>
              </a:rPr>
              <a:t>odd [</a:t>
            </a:r>
            <a:r>
              <a:rPr lang="en-US" sz="2000" b="1" dirty="0">
                <a:latin typeface="Courier New"/>
                <a:cs typeface="Courier New"/>
              </a:rPr>
              <a:t>3,1,4,1,5,9,2,6,5</a:t>
            </a:r>
            <a:r>
              <a:rPr lang="en-US" sz="2000" b="1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[</a:t>
            </a:r>
            <a:r>
              <a:rPr lang="en-US" sz="2000" b="1" dirty="0">
                <a:latin typeface="Courier New"/>
                <a:cs typeface="Courier New"/>
              </a:rPr>
              <a:t>3,1,1,5,9,5]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34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common to reduce a collection to a single value. A simple example of this is summing the values of a 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mySum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r>
              <a:rPr lang="en-US" sz="2000" b="1" dirty="0">
                <a:latin typeface="Courier New"/>
                <a:cs typeface="Courier New"/>
              </a:rPr>
              <a:t> = helper 0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where </a:t>
            </a:r>
            <a:r>
              <a:rPr lang="en-US" sz="2000" b="1" dirty="0">
                <a:latin typeface="Courier New"/>
                <a:cs typeface="Courier New"/>
              </a:rPr>
              <a:t>helper 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r>
              <a:rPr lang="en-US" sz="2000" b="1" dirty="0">
                <a:latin typeface="Courier New"/>
                <a:cs typeface="Courier New"/>
              </a:rPr>
              <a:t> (</a:t>
            </a:r>
            <a:r>
              <a:rPr lang="en-US" sz="2000" b="1" dirty="0" err="1">
                <a:latin typeface="Courier New"/>
                <a:cs typeface="Courier New"/>
              </a:rPr>
              <a:t>x:xs</a:t>
            </a:r>
            <a:r>
              <a:rPr lang="en-US" sz="2000" b="1" dirty="0">
                <a:latin typeface="Courier New"/>
                <a:cs typeface="Courier New"/>
              </a:rPr>
              <a:t>) = helper (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r>
              <a:rPr lang="en-US" sz="2000" b="1" dirty="0">
                <a:latin typeface="Courier New"/>
                <a:cs typeface="Courier New"/>
              </a:rPr>
              <a:t> + x) </a:t>
            </a:r>
            <a:r>
              <a:rPr lang="en-US" sz="2000" b="1" dirty="0" err="1" smtClean="0">
                <a:latin typeface="Courier New"/>
                <a:cs typeface="Courier New"/>
              </a:rPr>
              <a:t>xs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helper 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r>
              <a:rPr lang="en-US" sz="2000" b="1" dirty="0">
                <a:latin typeface="Courier New"/>
                <a:cs typeface="Courier New"/>
              </a:rPr>
              <a:t> _ = 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dirty="0"/>
              <a:t>Our helper function is tail-recursive and uses an accumulator parameter, </a:t>
            </a:r>
            <a:r>
              <a:rPr lang="en-US" dirty="0" err="1"/>
              <a:t>acc</a:t>
            </a:r>
            <a:r>
              <a:rPr lang="en-US" dirty="0"/>
              <a:t>, to hold the current partial sum of the list</a:t>
            </a:r>
            <a:r>
              <a:rPr lang="en-US" dirty="0" smtClean="0"/>
              <a:t>.</a:t>
            </a:r>
          </a:p>
          <a:p>
            <a:r>
              <a:rPr lang="en-US" dirty="0"/>
              <a:t>This kind of function is called a fold, because it “folds up” a list.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left fold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foldl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:: (a -&gt; b -&gt; a) -&gt; a -&gt; [b] -&gt; a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foldl</a:t>
            </a:r>
            <a:r>
              <a:rPr lang="en-US" sz="2000" b="1" dirty="0">
                <a:latin typeface="Courier New"/>
                <a:cs typeface="Courier New"/>
              </a:rPr>
              <a:t> step zero (</a:t>
            </a:r>
            <a:r>
              <a:rPr lang="en-US" sz="2000" b="1" dirty="0" err="1">
                <a:latin typeface="Courier New"/>
                <a:cs typeface="Courier New"/>
              </a:rPr>
              <a:t>x:xs</a:t>
            </a:r>
            <a:r>
              <a:rPr lang="en-US" sz="2000" b="1" dirty="0">
                <a:latin typeface="Courier New"/>
                <a:cs typeface="Courier New"/>
              </a:rPr>
              <a:t>) = </a:t>
            </a:r>
            <a:r>
              <a:rPr lang="en-US" sz="2000" b="1" dirty="0" err="1">
                <a:latin typeface="Courier New"/>
                <a:cs typeface="Courier New"/>
              </a:rPr>
              <a:t>foldl</a:t>
            </a:r>
            <a:r>
              <a:rPr lang="en-US" sz="2000" b="1" dirty="0">
                <a:latin typeface="Courier New"/>
                <a:cs typeface="Courier New"/>
              </a:rPr>
              <a:t> step (step zero x) </a:t>
            </a:r>
            <a:r>
              <a:rPr lang="en-US" sz="2000" b="1" dirty="0" err="1" smtClean="0">
                <a:latin typeface="Courier New"/>
                <a:cs typeface="Courier New"/>
              </a:rPr>
              <a:t>xs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foldl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_ zero [] = </a:t>
            </a:r>
            <a:r>
              <a:rPr lang="en-US" sz="2000" b="1" dirty="0" smtClean="0">
                <a:latin typeface="Courier New"/>
                <a:cs typeface="Courier New"/>
              </a:rPr>
              <a:t>zero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foldlSum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foldl</a:t>
            </a:r>
            <a:r>
              <a:rPr lang="en-US" sz="2000" b="1" dirty="0">
                <a:latin typeface="Courier New"/>
                <a:cs typeface="Courier New"/>
              </a:rPr>
              <a:t> step 0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where </a:t>
            </a:r>
            <a:r>
              <a:rPr lang="en-US" sz="2000" b="1" dirty="0">
                <a:latin typeface="Courier New"/>
                <a:cs typeface="Courier New"/>
              </a:rPr>
              <a:t>step 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r>
              <a:rPr lang="en-US" sz="2000" b="1" dirty="0">
                <a:latin typeface="Courier New"/>
                <a:cs typeface="Courier New"/>
              </a:rPr>
              <a:t> x = </a:t>
            </a:r>
            <a:r>
              <a:rPr lang="en-US" sz="2000" b="1" dirty="0" err="1">
                <a:latin typeface="Courier New"/>
                <a:cs typeface="Courier New"/>
              </a:rPr>
              <a:t>acc</a:t>
            </a:r>
            <a:r>
              <a:rPr lang="en-US" sz="2000" b="1" dirty="0">
                <a:latin typeface="Courier New"/>
                <a:cs typeface="Courier New"/>
              </a:rPr>
              <a:t> + </a:t>
            </a:r>
            <a:r>
              <a:rPr lang="en-US" sz="2000" b="1" dirty="0" smtClean="0">
                <a:latin typeface="Courier New"/>
                <a:cs typeface="Courier New"/>
              </a:rPr>
              <a:t>x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niceSum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:: [Integer] -&gt; </a:t>
            </a:r>
            <a:r>
              <a:rPr lang="en-US" sz="2000" b="1" dirty="0" smtClean="0">
                <a:latin typeface="Courier New"/>
                <a:cs typeface="Courier New"/>
              </a:rPr>
              <a:t>Integer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niceSum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foldl</a:t>
            </a:r>
            <a:r>
              <a:rPr lang="en-US" sz="2000" b="1" dirty="0">
                <a:latin typeface="Courier New"/>
                <a:cs typeface="Courier New"/>
              </a:rPr>
              <a:t> (+) 0 </a:t>
            </a:r>
            <a:r>
              <a:rPr lang="en-US" sz="2000" b="1" dirty="0" err="1">
                <a:latin typeface="Courier New"/>
                <a:cs typeface="Courier New"/>
              </a:rPr>
              <a:t>xs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75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is a programming paradigm that treats computation as the evaluation of mathematical functions and </a:t>
            </a:r>
            <a:r>
              <a:rPr lang="en-US" dirty="0">
                <a:solidFill>
                  <a:srgbClr val="FF0000"/>
                </a:solidFill>
              </a:rPr>
              <a:t>avoids changing-state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mutable data</a:t>
            </a:r>
            <a:r>
              <a:rPr lang="en-US" dirty="0"/>
              <a:t>.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Pure functions – no side effects</a:t>
            </a:r>
          </a:p>
          <a:p>
            <a:r>
              <a:rPr lang="en-US" dirty="0"/>
              <a:t>Type systems</a:t>
            </a:r>
          </a:p>
          <a:p>
            <a:r>
              <a:rPr lang="en-US" dirty="0"/>
              <a:t>Referential transparency</a:t>
            </a:r>
          </a:p>
        </p:txBody>
      </p:sp>
    </p:spTree>
    <p:extLst>
      <p:ext uri="{BB962C8B-B14F-4D97-AF65-F5344CB8AC3E}">
        <p14:creationId xmlns:p14="http://schemas.microsoft.com/office/powerpoint/2010/main" val="30185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 lets us write completely anonymous functions, which we can use to avoid the need to give names to our helper </a:t>
            </a:r>
            <a:r>
              <a:rPr lang="en-US" dirty="0" smtClean="0"/>
              <a:t>functions.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isInAny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needle haystack = any </a:t>
            </a:r>
            <a:r>
              <a:rPr lang="en-US" sz="2000" b="1" dirty="0" err="1">
                <a:latin typeface="Courier New"/>
                <a:cs typeface="Courier New"/>
              </a:rPr>
              <a:t>inSequence</a:t>
            </a:r>
            <a:r>
              <a:rPr lang="en-US" sz="2000" b="1" dirty="0">
                <a:latin typeface="Courier New"/>
                <a:cs typeface="Courier New"/>
              </a:rPr>
              <a:t> haystack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where </a:t>
            </a:r>
            <a:r>
              <a:rPr lang="en-US" sz="2000" b="1" dirty="0" err="1">
                <a:latin typeface="Courier New"/>
                <a:cs typeface="Courier New"/>
              </a:rPr>
              <a:t>inSequence</a:t>
            </a:r>
            <a:r>
              <a:rPr lang="en-US" sz="2000" b="1" dirty="0">
                <a:latin typeface="Courier New"/>
                <a:cs typeface="Courier New"/>
              </a:rPr>
              <a:t> s = needle `</a:t>
            </a:r>
            <a:r>
              <a:rPr lang="en-US" sz="2000" b="1" dirty="0" err="1">
                <a:latin typeface="Courier New"/>
                <a:cs typeface="Courier New"/>
              </a:rPr>
              <a:t>isInfixOf</a:t>
            </a:r>
            <a:r>
              <a:rPr lang="en-US" sz="2000" b="1" dirty="0">
                <a:latin typeface="Courier New"/>
                <a:cs typeface="Courier New"/>
              </a:rPr>
              <a:t>` </a:t>
            </a:r>
            <a:r>
              <a:rPr lang="en-US" sz="2000" b="1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isInAny2 </a:t>
            </a:r>
            <a:r>
              <a:rPr lang="en-US" sz="2000" b="1" dirty="0">
                <a:latin typeface="Courier New"/>
                <a:cs typeface="Courier New"/>
              </a:rPr>
              <a:t>needle haystack = any (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\s -&gt; needle `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isInfixOf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` s</a:t>
            </a:r>
            <a:r>
              <a:rPr lang="en-US" sz="2000" b="1" dirty="0">
                <a:latin typeface="Courier New"/>
                <a:cs typeface="Courier New"/>
              </a:rPr>
              <a:t>) haystack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Introduction </a:t>
            </a:r>
            <a:r>
              <a:rPr lang="en-US" sz="2400" dirty="0"/>
              <a:t>[history, functional programming, environment, </a:t>
            </a:r>
            <a:r>
              <a:rPr lang="en-US" sz="2400" dirty="0" err="1"/>
              <a:t>haskell</a:t>
            </a:r>
            <a:r>
              <a:rPr lang="en-US" sz="2400" dirty="0"/>
              <a:t>]</a:t>
            </a:r>
          </a:p>
          <a:p>
            <a:r>
              <a:rPr lang="en-US" sz="4000" dirty="0" smtClean="0"/>
              <a:t>Basics I </a:t>
            </a:r>
            <a:r>
              <a:rPr lang="en-US" sz="2400" dirty="0" smtClean="0"/>
              <a:t>[</a:t>
            </a:r>
            <a:r>
              <a:rPr lang="en-US" sz="2400" dirty="0" err="1"/>
              <a:t>arithmetics</a:t>
            </a:r>
            <a:r>
              <a:rPr lang="en-US" sz="2400" dirty="0"/>
              <a:t>, functions, if-statement, lists, list comprehensions, tuples, types, </a:t>
            </a:r>
            <a:r>
              <a:rPr lang="en-US" sz="2400" dirty="0" err="1"/>
              <a:t>typeclasses</a:t>
            </a:r>
            <a:r>
              <a:rPr lang="en-US" sz="2400" dirty="0"/>
              <a:t>, 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</a:t>
            </a:r>
            <a:r>
              <a:rPr lang="en-US" sz="2400" dirty="0" smtClean="0"/>
              <a:t>]</a:t>
            </a:r>
          </a:p>
          <a:p>
            <a:r>
              <a:rPr lang="en-US" sz="4000" dirty="0" smtClean="0"/>
              <a:t>Basics </a:t>
            </a:r>
            <a:r>
              <a:rPr lang="en-US" sz="4000" dirty="0"/>
              <a:t>II </a:t>
            </a:r>
            <a:r>
              <a:rPr lang="en-US" sz="2400" dirty="0"/>
              <a:t>[algebraic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syntax, pattern matching, guards, where, let, case]</a:t>
            </a:r>
          </a:p>
          <a:p>
            <a:r>
              <a:rPr lang="en-US" sz="4000" dirty="0" smtClean="0"/>
              <a:t>Basics III </a:t>
            </a:r>
            <a:r>
              <a:rPr lang="en-US" sz="2400" dirty="0"/>
              <a:t>[pattern matching, guards, where, let, case, recursion]</a:t>
            </a:r>
          </a:p>
          <a:p>
            <a:r>
              <a:rPr lang="en-US" sz="4000" dirty="0" smtClean="0"/>
              <a:t>Intermediate I </a:t>
            </a:r>
            <a:r>
              <a:rPr lang="en-US" sz="2400" dirty="0"/>
              <a:t>[higher order functions, currying, map, filter, </a:t>
            </a:r>
            <a:r>
              <a:rPr lang="en-US" sz="2400" dirty="0" smtClean="0"/>
              <a:t>fold</a:t>
            </a:r>
            <a:r>
              <a:rPr lang="en-US" sz="2400" dirty="0"/>
              <a:t>, </a:t>
            </a:r>
            <a:r>
              <a:rPr lang="en-US" sz="2400" dirty="0" smtClean="0"/>
              <a:t>lambda]</a:t>
            </a:r>
            <a:endParaRPr lang="en-US" sz="2400" dirty="0"/>
          </a:p>
          <a:p>
            <a:r>
              <a:rPr lang="en-US" sz="4000" b="1" dirty="0" smtClean="0"/>
              <a:t>Intermediate II </a:t>
            </a:r>
            <a:r>
              <a:rPr lang="en-US" sz="2400" b="1" dirty="0"/>
              <a:t>[</a:t>
            </a:r>
            <a:r>
              <a:rPr lang="en-US" sz="2400" b="1" dirty="0" err="1"/>
              <a:t>functors</a:t>
            </a:r>
            <a:r>
              <a:rPr lang="en-US" sz="2400" b="1" dirty="0"/>
              <a:t>, </a:t>
            </a:r>
            <a:r>
              <a:rPr lang="en-US" sz="2400" b="1" dirty="0" smtClean="0"/>
              <a:t>applicative </a:t>
            </a:r>
            <a:r>
              <a:rPr lang="en-US" sz="2400" b="1" dirty="0" err="1"/>
              <a:t>functors</a:t>
            </a:r>
            <a:r>
              <a:rPr lang="en-US" sz="2400" b="1" dirty="0" smtClean="0"/>
              <a:t>, monads, IO]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30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Functors</a:t>
            </a:r>
            <a:r>
              <a:rPr lang="en-US" dirty="0"/>
              <a:t> are things that can be mapped over, like lists, Maybes, trees, and such</a:t>
            </a:r>
            <a:r>
              <a:rPr lang="en-US" dirty="0" smtClean="0"/>
              <a:t>.</a:t>
            </a:r>
          </a:p>
          <a:p>
            <a:r>
              <a:rPr lang="en-US" dirty="0"/>
              <a:t>In Haskell, they're described by the </a:t>
            </a:r>
            <a:r>
              <a:rPr lang="en-US" dirty="0" err="1"/>
              <a:t>typeclass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, which has only one </a:t>
            </a:r>
            <a:r>
              <a:rPr lang="en-US" dirty="0" err="1"/>
              <a:t>typeclass</a:t>
            </a:r>
            <a:r>
              <a:rPr lang="en-US" dirty="0"/>
              <a:t> method, namely </a:t>
            </a:r>
            <a:r>
              <a:rPr lang="en-US" dirty="0" err="1"/>
              <a:t>fmap</a:t>
            </a:r>
            <a:r>
              <a:rPr lang="en-US" dirty="0"/>
              <a:t>, which has a type of </a:t>
            </a:r>
            <a:r>
              <a:rPr lang="en-US" sz="2400" b="1" dirty="0" err="1">
                <a:latin typeface="Courier New"/>
                <a:cs typeface="Courier New"/>
              </a:rPr>
              <a:t>fmap</a:t>
            </a:r>
            <a:r>
              <a:rPr lang="en-US" sz="2400" b="1" dirty="0">
                <a:latin typeface="Courier New"/>
                <a:cs typeface="Courier New"/>
              </a:rPr>
              <a:t> :: (a -&gt; b) -&gt; f a -&gt; f </a:t>
            </a:r>
            <a:r>
              <a:rPr lang="en-US" sz="2400" b="1" dirty="0" smtClean="0">
                <a:latin typeface="Courier New"/>
                <a:cs typeface="Courier New"/>
              </a:rPr>
              <a:t>b</a:t>
            </a:r>
          </a:p>
          <a:p>
            <a:r>
              <a:rPr lang="en-US" dirty="0" err="1" smtClean="0"/>
              <a:t>Functor</a:t>
            </a:r>
            <a:r>
              <a:rPr lang="en-US" dirty="0" smtClean="0"/>
              <a:t> law’s: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fmap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id == id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fmap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(f . g) == </a:t>
            </a:r>
            <a:r>
              <a:rPr lang="en-US" sz="2400" b="1" dirty="0" err="1">
                <a:latin typeface="Courier New"/>
                <a:cs typeface="Courier New"/>
              </a:rPr>
              <a:t>fmap</a:t>
            </a:r>
            <a:r>
              <a:rPr lang="en-US" sz="2400" b="1" dirty="0">
                <a:latin typeface="Courier New"/>
                <a:cs typeface="Courier New"/>
              </a:rPr>
              <a:t> f . </a:t>
            </a:r>
            <a:r>
              <a:rPr lang="en-US" sz="2400" b="1" dirty="0" err="1">
                <a:latin typeface="Courier New"/>
                <a:cs typeface="Courier New"/>
              </a:rPr>
              <a:t>fmap</a:t>
            </a:r>
            <a:r>
              <a:rPr lang="en-US" sz="2400" b="1" dirty="0">
                <a:latin typeface="Courier New"/>
                <a:cs typeface="Courier New"/>
              </a:rPr>
              <a:t> g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631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Beefed up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class 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Functor</a:t>
            </a:r>
            <a:r>
              <a:rPr lang="en-US" sz="2000" b="1" dirty="0">
                <a:latin typeface="Courier New"/>
                <a:cs typeface="Courier New"/>
              </a:rPr>
              <a:t> f) =&gt; Applicative f where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  pure </a:t>
            </a:r>
            <a:r>
              <a:rPr lang="en-US" sz="2000" b="1" dirty="0">
                <a:latin typeface="Courier New"/>
                <a:cs typeface="Courier New"/>
              </a:rPr>
              <a:t>:: a -&gt; f a 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  (</a:t>
            </a:r>
            <a:r>
              <a:rPr lang="en-US" sz="2000" b="1" dirty="0">
                <a:latin typeface="Courier New"/>
                <a:cs typeface="Courier New"/>
              </a:rPr>
              <a:t>&lt;*&gt;) :: f (a -&gt; b) -&gt; f a -&gt; f b </a:t>
            </a:r>
          </a:p>
          <a:p>
            <a:r>
              <a:rPr lang="en-US" b="1" dirty="0"/>
              <a:t>p</a:t>
            </a:r>
            <a:r>
              <a:rPr lang="en-US" b="1" dirty="0" smtClean="0"/>
              <a:t>ure</a:t>
            </a:r>
            <a:r>
              <a:rPr lang="en-US" dirty="0" smtClean="0"/>
              <a:t> takes </a:t>
            </a:r>
            <a:r>
              <a:rPr lang="en-US" dirty="0"/>
              <a:t>a value and puts it in some sort of default (or pure) context—a minimal context that still yields that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Applicative law’s</a:t>
            </a:r>
          </a:p>
          <a:p>
            <a:pPr marL="0" indent="0">
              <a:buNone/>
            </a:pPr>
            <a:endParaRPr lang="en-US" sz="19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pure </a:t>
            </a:r>
            <a:r>
              <a:rPr lang="en-US" sz="1900" b="1" dirty="0">
                <a:latin typeface="Courier New"/>
                <a:cs typeface="Courier New"/>
              </a:rPr>
              <a:t>f &lt;*&gt; x = </a:t>
            </a:r>
            <a:r>
              <a:rPr lang="en-US" sz="1900" b="1" dirty="0" err="1">
                <a:latin typeface="Courier New"/>
                <a:cs typeface="Courier New"/>
              </a:rPr>
              <a:t>fmap</a:t>
            </a:r>
            <a:r>
              <a:rPr lang="en-US" sz="1900" b="1" dirty="0">
                <a:latin typeface="Courier New"/>
                <a:cs typeface="Courier New"/>
              </a:rPr>
              <a:t> f x </a:t>
            </a:r>
            <a:endParaRPr lang="en-US" sz="19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pure </a:t>
            </a:r>
            <a:r>
              <a:rPr lang="en-US" sz="1900" b="1" dirty="0">
                <a:latin typeface="Courier New"/>
                <a:cs typeface="Courier New"/>
              </a:rPr>
              <a:t>id &lt;*&gt; v = v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pure </a:t>
            </a:r>
            <a:r>
              <a:rPr lang="en-US" sz="1900" b="1" dirty="0">
                <a:latin typeface="Courier New"/>
                <a:cs typeface="Courier New"/>
              </a:rPr>
              <a:t>(.) &lt;*&gt; u &lt;*&gt; v &lt;*&gt; w = u &lt;*&gt; (v &lt;*&gt; w)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pure </a:t>
            </a:r>
            <a:r>
              <a:rPr lang="en-US" sz="1900" b="1" dirty="0">
                <a:latin typeface="Courier New"/>
                <a:cs typeface="Courier New"/>
              </a:rPr>
              <a:t>f &lt;*&gt; pure x = pure (f x)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u </a:t>
            </a:r>
            <a:r>
              <a:rPr lang="en-US" sz="1900" b="1" dirty="0">
                <a:latin typeface="Courier New"/>
                <a:cs typeface="Courier New"/>
              </a:rPr>
              <a:t>&lt;*&gt; pure y = pure ($ y) &lt;*&gt; u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5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Beefed up Applicative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marL="0" indent="0">
              <a:buNone/>
            </a:pPr>
            <a:endParaRPr lang="en-US" sz="21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class </a:t>
            </a:r>
            <a:r>
              <a:rPr lang="en-US" sz="2100" b="1" dirty="0">
                <a:latin typeface="Courier New"/>
                <a:cs typeface="Courier New"/>
              </a:rPr>
              <a:t>Monad m where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return :: a -&gt; m a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(&gt;&gt;=) :: m a -&gt; (a -&gt; m b) -&gt; m b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(&gt;&gt;) :: m a -&gt; m b -&gt; m b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x &gt;&gt; y = x &gt;&gt;= \_ -&gt; y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fail :: String -&gt; m a  </a:t>
            </a:r>
          </a:p>
          <a:p>
            <a:pPr marL="0" indent="0">
              <a:buNone/>
            </a:pPr>
            <a:r>
              <a:rPr lang="en-US" sz="2100" b="1" dirty="0">
                <a:latin typeface="Courier New"/>
                <a:cs typeface="Courier New"/>
              </a:rPr>
              <a:t>    fail </a:t>
            </a:r>
            <a:r>
              <a:rPr lang="en-US" sz="2100" b="1" dirty="0" err="1">
                <a:latin typeface="Courier New"/>
                <a:cs typeface="Courier New"/>
              </a:rPr>
              <a:t>msg</a:t>
            </a:r>
            <a:r>
              <a:rPr lang="en-US" sz="2100" b="1" dirty="0">
                <a:latin typeface="Courier New"/>
                <a:cs typeface="Courier New"/>
              </a:rPr>
              <a:t> = error </a:t>
            </a:r>
            <a:r>
              <a:rPr lang="en-US" sz="2100" b="1" dirty="0" err="1">
                <a:latin typeface="Courier New"/>
                <a:cs typeface="Courier New"/>
              </a:rPr>
              <a:t>msg</a:t>
            </a:r>
            <a:r>
              <a:rPr lang="en-US" sz="2100" b="1" dirty="0">
                <a:latin typeface="Courier New"/>
                <a:cs typeface="Courier New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main = do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</a:t>
            </a:r>
            <a:r>
              <a:rPr lang="en-US" sz="1800" b="1" dirty="0" err="1">
                <a:latin typeface="Courier New"/>
                <a:cs typeface="Courier New"/>
              </a:rPr>
              <a:t>putStrLn</a:t>
            </a:r>
            <a:r>
              <a:rPr lang="en-US" sz="1800" b="1" dirty="0">
                <a:latin typeface="Courier New"/>
                <a:cs typeface="Courier New"/>
              </a:rPr>
              <a:t> "Greetings! What is your name?"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&gt;&gt;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  </a:t>
            </a:r>
            <a:r>
              <a:rPr lang="en-US" sz="1800" b="1" dirty="0" err="1">
                <a:latin typeface="Courier New"/>
                <a:cs typeface="Courier New"/>
              </a:rPr>
              <a:t>getLine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&gt;&gt;=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  (\</a:t>
            </a:r>
            <a:r>
              <a:rPr lang="en-US" sz="1800" b="1" dirty="0" err="1">
                <a:latin typeface="Courier New"/>
                <a:cs typeface="Courier New"/>
              </a:rPr>
              <a:t>inpStr</a:t>
            </a:r>
            <a:r>
              <a:rPr lang="en-US" sz="1800" b="1" dirty="0">
                <a:latin typeface="Courier New"/>
                <a:cs typeface="Courier New"/>
              </a:rPr>
              <a:t> -&gt; </a:t>
            </a:r>
            <a:r>
              <a:rPr lang="en-US" sz="1800" b="1" dirty="0" err="1">
                <a:latin typeface="Courier New"/>
                <a:cs typeface="Courier New"/>
              </a:rPr>
              <a:t>putStrLn</a:t>
            </a:r>
            <a:r>
              <a:rPr lang="en-US" sz="1800" b="1" dirty="0">
                <a:latin typeface="Courier New"/>
                <a:cs typeface="Courier New"/>
              </a:rPr>
              <a:t> $ "Welcome to Haskell, " ++ </a:t>
            </a:r>
            <a:r>
              <a:rPr lang="en-US" sz="1800" b="1" dirty="0" err="1">
                <a:latin typeface="Courier New"/>
                <a:cs typeface="Courier New"/>
              </a:rPr>
              <a:t>inpStr</a:t>
            </a:r>
            <a:r>
              <a:rPr lang="en-US" sz="1800" b="1" dirty="0">
                <a:latin typeface="Courier New"/>
                <a:cs typeface="Courier New"/>
              </a:rPr>
              <a:t> ++ "!"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main = do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   </a:t>
            </a:r>
            <a:r>
              <a:rPr lang="en-US" sz="1900" b="1" dirty="0" err="1">
                <a:latin typeface="Courier New"/>
                <a:cs typeface="Courier New"/>
              </a:rPr>
              <a:t>putStrLn</a:t>
            </a:r>
            <a:r>
              <a:rPr lang="en-US" sz="1900" b="1" dirty="0">
                <a:latin typeface="Courier New"/>
                <a:cs typeface="Courier New"/>
              </a:rPr>
              <a:t> "Greetings! What is your name?"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   </a:t>
            </a:r>
            <a:r>
              <a:rPr lang="en-US" sz="1900" b="1" dirty="0" err="1">
                <a:latin typeface="Courier New"/>
                <a:cs typeface="Courier New"/>
              </a:rPr>
              <a:t>inpStr</a:t>
            </a:r>
            <a:r>
              <a:rPr lang="en-US" sz="1900" b="1" dirty="0">
                <a:latin typeface="Courier New"/>
                <a:cs typeface="Courier New"/>
              </a:rPr>
              <a:t> &lt;- </a:t>
            </a:r>
            <a:r>
              <a:rPr lang="en-US" sz="1900" b="1" dirty="0" err="1">
                <a:latin typeface="Courier New"/>
                <a:cs typeface="Courier New"/>
              </a:rPr>
              <a:t>getLine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   </a:t>
            </a:r>
            <a:r>
              <a:rPr lang="en-US" sz="1900" b="1" dirty="0" err="1">
                <a:latin typeface="Courier New"/>
                <a:cs typeface="Courier New"/>
              </a:rPr>
              <a:t>putStrLn</a:t>
            </a:r>
            <a:r>
              <a:rPr lang="en-US" sz="1900" b="1" dirty="0">
                <a:latin typeface="Courier New"/>
                <a:cs typeface="Courier New"/>
              </a:rPr>
              <a:t> $ "Welcome to Haskell, " ++ </a:t>
            </a:r>
            <a:r>
              <a:rPr lang="en-US" sz="1900" b="1" dirty="0" err="1">
                <a:latin typeface="Courier New"/>
                <a:cs typeface="Courier New"/>
              </a:rPr>
              <a:t>inpStr</a:t>
            </a:r>
            <a:r>
              <a:rPr lang="en-US" sz="1900" b="1" dirty="0">
                <a:latin typeface="Courier New"/>
                <a:cs typeface="Courier New"/>
              </a:rPr>
              <a:t> ++ "!"</a:t>
            </a:r>
          </a:p>
        </p:txBody>
      </p:sp>
    </p:spTree>
    <p:extLst>
      <p:ext uri="{BB962C8B-B14F-4D97-AF65-F5344CB8AC3E}">
        <p14:creationId xmlns:p14="http://schemas.microsoft.com/office/powerpoint/2010/main" val="15225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/>
              <a:t>Learn You a Haskell for Great Good! (</a:t>
            </a:r>
            <a:r>
              <a:rPr lang="en-US" dirty="0">
                <a:hlinkClick r:id="rId2"/>
              </a:rPr>
              <a:t>http://learnyouahaskell.com/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Real World Haskell (</a:t>
            </a:r>
            <a:r>
              <a:rPr lang="en-US" dirty="0">
                <a:hlinkClick r:id="rId3"/>
              </a:rPr>
              <a:t>http://book.realworldhaskell.org/read/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https://www.haskell.org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https://docs.haskellstack.org/en/stable/README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24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GHC</a:t>
            </a:r>
            <a:r>
              <a:rPr lang="en-US" dirty="0"/>
              <a:t> - The Glorious </a:t>
            </a:r>
            <a:r>
              <a:rPr lang="en-US" b="1" dirty="0"/>
              <a:t>G</a:t>
            </a:r>
            <a:r>
              <a:rPr lang="en-US" dirty="0"/>
              <a:t>lasgow </a:t>
            </a:r>
            <a:r>
              <a:rPr lang="en-US" b="1" dirty="0"/>
              <a:t>H</a:t>
            </a:r>
            <a:r>
              <a:rPr lang="en-US" dirty="0"/>
              <a:t>askell </a:t>
            </a:r>
            <a:r>
              <a:rPr lang="en-US" b="1" dirty="0"/>
              <a:t>C</a:t>
            </a:r>
            <a:r>
              <a:rPr lang="en-US" dirty="0"/>
              <a:t>ompilation System</a:t>
            </a:r>
          </a:p>
          <a:p>
            <a:r>
              <a:rPr lang="en-US" b="1" dirty="0" err="1"/>
              <a:t>GHCi</a:t>
            </a:r>
            <a:r>
              <a:rPr lang="en-US" dirty="0"/>
              <a:t> – GHC interpreter</a:t>
            </a:r>
          </a:p>
          <a:p>
            <a:r>
              <a:rPr lang="en-US" b="1" dirty="0" err="1"/>
              <a:t>runghc</a:t>
            </a:r>
            <a:r>
              <a:rPr lang="en-US" dirty="0"/>
              <a:t> – running code in interpreted mode</a:t>
            </a:r>
          </a:p>
          <a:p>
            <a:r>
              <a:rPr lang="en-US" b="1" dirty="0"/>
              <a:t>Cabal</a:t>
            </a:r>
            <a:r>
              <a:rPr lang="en-US" dirty="0"/>
              <a:t> - The </a:t>
            </a:r>
            <a:r>
              <a:rPr lang="en-US" b="1" dirty="0"/>
              <a:t>C</a:t>
            </a:r>
            <a:r>
              <a:rPr lang="en-US" dirty="0"/>
              <a:t>ommon </a:t>
            </a:r>
            <a:r>
              <a:rPr lang="en-US" b="1" dirty="0"/>
              <a:t>A</a:t>
            </a:r>
            <a:r>
              <a:rPr lang="en-US" dirty="0"/>
              <a:t>rchitecture for </a:t>
            </a:r>
            <a:r>
              <a:rPr lang="en-US" b="1" dirty="0"/>
              <a:t>B</a:t>
            </a:r>
            <a:r>
              <a:rPr lang="en-US" dirty="0"/>
              <a:t>uilding </a:t>
            </a:r>
            <a:r>
              <a:rPr lang="en-US" b="1" dirty="0"/>
              <a:t>A</a:t>
            </a:r>
            <a:r>
              <a:rPr lang="en-US" dirty="0"/>
              <a:t>pplications and </a:t>
            </a:r>
            <a:r>
              <a:rPr lang="en-US" b="1" dirty="0"/>
              <a:t>L</a:t>
            </a:r>
            <a:r>
              <a:rPr lang="en-US" dirty="0"/>
              <a:t>ibraries</a:t>
            </a:r>
          </a:p>
          <a:p>
            <a:r>
              <a:rPr lang="en-US" dirty="0"/>
              <a:t>The Haskell Tool </a:t>
            </a:r>
            <a:r>
              <a:rPr lang="en-US" b="1" dirty="0"/>
              <a:t>Stack</a:t>
            </a:r>
            <a:r>
              <a:rPr lang="en-US" dirty="0"/>
              <a:t> - cross-platform program for developing Haskell projects</a:t>
            </a:r>
          </a:p>
        </p:txBody>
      </p:sp>
    </p:spTree>
    <p:extLst>
      <p:ext uri="{BB962C8B-B14F-4D97-AF65-F5344CB8AC3E}">
        <p14:creationId xmlns:p14="http://schemas.microsoft.com/office/powerpoint/2010/main" val="108864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Lazy</a:t>
            </a:r>
          </a:p>
          <a:p>
            <a:r>
              <a:rPr lang="en-US" dirty="0"/>
              <a:t>Statically typed</a:t>
            </a:r>
          </a:p>
          <a:p>
            <a:r>
              <a:rPr lang="en-US" dirty="0"/>
              <a:t>Rich type system</a:t>
            </a:r>
          </a:p>
          <a:p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96713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Introduction </a:t>
            </a:r>
            <a:r>
              <a:rPr lang="en-US" sz="2400" dirty="0"/>
              <a:t>[history, functional programming, environment, </a:t>
            </a:r>
            <a:r>
              <a:rPr lang="en-US" sz="2400" dirty="0" err="1"/>
              <a:t>haskell</a:t>
            </a:r>
            <a:r>
              <a:rPr lang="en-US" sz="2400" dirty="0"/>
              <a:t>]</a:t>
            </a:r>
          </a:p>
          <a:p>
            <a:r>
              <a:rPr lang="en-US" sz="4000" b="1" dirty="0" smtClean="0"/>
              <a:t>Basics I </a:t>
            </a:r>
            <a:r>
              <a:rPr lang="en-US" sz="2400" b="1" dirty="0" smtClean="0"/>
              <a:t>[</a:t>
            </a:r>
            <a:r>
              <a:rPr lang="en-US" sz="2400" b="1" dirty="0" err="1"/>
              <a:t>arithmetics</a:t>
            </a:r>
            <a:r>
              <a:rPr lang="en-US" sz="2400" b="1" dirty="0"/>
              <a:t>, functions, if-statement, lists, list comprehensions, tuples, types, </a:t>
            </a:r>
            <a:r>
              <a:rPr lang="en-US" sz="2400" b="1" dirty="0" err="1"/>
              <a:t>typeclasses</a:t>
            </a:r>
            <a:r>
              <a:rPr lang="en-US" sz="2400" b="1" dirty="0"/>
              <a:t>, algebraic </a:t>
            </a:r>
            <a:r>
              <a:rPr lang="en-US" sz="2400" b="1" dirty="0" err="1"/>
              <a:t>datatypes</a:t>
            </a:r>
            <a:r>
              <a:rPr lang="en-US" sz="2400" b="1" dirty="0"/>
              <a:t>, record syntax</a:t>
            </a:r>
            <a:r>
              <a:rPr lang="en-US" sz="2400" b="1" dirty="0" smtClean="0"/>
              <a:t>]</a:t>
            </a:r>
          </a:p>
          <a:p>
            <a:r>
              <a:rPr lang="en-US" sz="4000" dirty="0" smtClean="0"/>
              <a:t>Basics </a:t>
            </a:r>
            <a:r>
              <a:rPr lang="en-US" sz="4000" dirty="0"/>
              <a:t>II </a:t>
            </a:r>
            <a:r>
              <a:rPr lang="en-US" sz="2400" dirty="0"/>
              <a:t>[algebraic </a:t>
            </a:r>
            <a:r>
              <a:rPr lang="en-US" sz="2400" dirty="0" err="1"/>
              <a:t>datatypes</a:t>
            </a:r>
            <a:r>
              <a:rPr lang="en-US" sz="2400" dirty="0"/>
              <a:t>, record syntax, pattern matching, guards, where, let, case]</a:t>
            </a:r>
          </a:p>
          <a:p>
            <a:r>
              <a:rPr lang="en-US" sz="4000" dirty="0" smtClean="0"/>
              <a:t>Basics III </a:t>
            </a:r>
            <a:r>
              <a:rPr lang="en-US" sz="2400" dirty="0"/>
              <a:t>[pattern matching, guards, where, let, case, recursion]</a:t>
            </a:r>
          </a:p>
          <a:p>
            <a:r>
              <a:rPr lang="en-US" sz="4000" dirty="0" smtClean="0"/>
              <a:t>Intermediate I </a:t>
            </a:r>
            <a:r>
              <a:rPr lang="en-US" sz="2400" dirty="0"/>
              <a:t>[higher order functions, currying, map, filter, </a:t>
            </a:r>
            <a:r>
              <a:rPr lang="en-US" sz="2400" dirty="0" smtClean="0"/>
              <a:t>fold</a:t>
            </a:r>
            <a:r>
              <a:rPr lang="en-US" sz="2400" dirty="0"/>
              <a:t>, </a:t>
            </a:r>
            <a:r>
              <a:rPr lang="en-US" sz="2400" dirty="0" smtClean="0"/>
              <a:t>lambda]</a:t>
            </a:r>
            <a:endParaRPr lang="en-US" sz="2400" dirty="0"/>
          </a:p>
          <a:p>
            <a:r>
              <a:rPr lang="en-US" sz="4000" dirty="0" smtClean="0"/>
              <a:t>Intermediate II </a:t>
            </a:r>
            <a:r>
              <a:rPr lang="en-US" sz="2400" dirty="0"/>
              <a:t>[</a:t>
            </a:r>
            <a:r>
              <a:rPr lang="en-US" sz="2400" dirty="0" err="1"/>
              <a:t>functors</a:t>
            </a:r>
            <a:r>
              <a:rPr lang="en-US" sz="2400" dirty="0"/>
              <a:t>, </a:t>
            </a:r>
            <a:r>
              <a:rPr lang="en-US" sz="2400" dirty="0" smtClean="0"/>
              <a:t>applicative </a:t>
            </a:r>
            <a:r>
              <a:rPr lang="en-US" sz="2400" dirty="0" err="1"/>
              <a:t>functors</a:t>
            </a:r>
            <a:r>
              <a:rPr lang="en-US" sz="2400" dirty="0" smtClean="0"/>
              <a:t>, monads, IO]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0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err="1">
                <a:latin typeface="Courier New"/>
                <a:cs typeface="Courier New"/>
              </a:rPr>
              <a:t>ghci</a:t>
            </a:r>
            <a:r>
              <a:rPr lang="pl-PL" sz="2400" b="1" dirty="0">
                <a:latin typeface="Courier New"/>
                <a:cs typeface="Courier New"/>
              </a:rPr>
              <a:t>&gt; 2 + 8</a:t>
            </a:r>
          </a:p>
          <a:p>
            <a:pPr marL="0" indent="0">
              <a:buNone/>
            </a:pPr>
            <a:r>
              <a:rPr lang="pl-PL" sz="2400" b="1" dirty="0">
                <a:latin typeface="Courier New"/>
                <a:cs typeface="Courier New"/>
              </a:rPr>
              <a:t>10</a:t>
            </a:r>
          </a:p>
          <a:p>
            <a:pPr marL="0" indent="0">
              <a:buNone/>
            </a:pPr>
            <a:r>
              <a:rPr lang="pl-PL" sz="2400" b="1" dirty="0" err="1">
                <a:latin typeface="Courier New"/>
                <a:cs typeface="Courier New"/>
              </a:rPr>
              <a:t>ghci</a:t>
            </a:r>
            <a:r>
              <a:rPr lang="pl-PL" sz="2400" b="1" dirty="0">
                <a:latin typeface="Courier New"/>
                <a:cs typeface="Courier New"/>
              </a:rPr>
              <a:t>&gt; (50 * 100) - 4999  </a:t>
            </a:r>
          </a:p>
          <a:p>
            <a:pPr marL="0" indent="0">
              <a:buNone/>
            </a:pPr>
            <a:r>
              <a:rPr lang="pl-PL" sz="2400" b="1" dirty="0">
                <a:latin typeface="Courier New"/>
                <a:cs typeface="Courier New"/>
              </a:rPr>
              <a:t>1 </a:t>
            </a:r>
          </a:p>
          <a:p>
            <a:pPr marL="0" indent="0">
              <a:buNone/>
            </a:pPr>
            <a:r>
              <a:rPr lang="pl-PL" sz="2400" b="1" dirty="0" err="1">
                <a:latin typeface="Courier New"/>
                <a:cs typeface="Courier New"/>
              </a:rPr>
              <a:t>ghci</a:t>
            </a:r>
            <a:r>
              <a:rPr lang="pl-PL" sz="2400" b="1" dirty="0">
                <a:latin typeface="Courier New"/>
                <a:cs typeface="Courier New"/>
              </a:rPr>
              <a:t>&gt; not (True &amp;&amp; True)  </a:t>
            </a:r>
          </a:p>
          <a:p>
            <a:pPr marL="0" indent="0">
              <a:buNone/>
            </a:pPr>
            <a:r>
              <a:rPr lang="pl-PL" sz="2400" b="1" dirty="0" err="1">
                <a:latin typeface="Courier New"/>
                <a:cs typeface="Courier New"/>
              </a:rPr>
              <a:t>False</a:t>
            </a:r>
            <a:r>
              <a:rPr lang="pl-PL" sz="24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ghci</a:t>
            </a:r>
            <a:r>
              <a:rPr lang="en-US" sz="2400" b="1" dirty="0">
                <a:latin typeface="Courier New"/>
                <a:cs typeface="Courier New"/>
              </a:rPr>
              <a:t>&gt; 5 == 5  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True </a:t>
            </a:r>
            <a:endParaRPr lang="pl-PL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pl-PL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pl-PL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62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43694</TotalTime>
  <Words>4573</Words>
  <Application>Microsoft Macintosh PowerPoint</Application>
  <PresentationFormat>Custom</PresentationFormat>
  <Paragraphs>529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Functional Programming</vt:lpstr>
      <vt:lpstr>Topics</vt:lpstr>
      <vt:lpstr>Brief history</vt:lpstr>
      <vt:lpstr>Functional Programming @ Ericsson</vt:lpstr>
      <vt:lpstr>What is Functional Programming?</vt:lpstr>
      <vt:lpstr>Haskell Environment</vt:lpstr>
      <vt:lpstr>Haskell</vt:lpstr>
      <vt:lpstr>Topics</vt:lpstr>
      <vt:lpstr>Simple Arithmetic</vt:lpstr>
      <vt:lpstr>Functions</vt:lpstr>
      <vt:lpstr>Defining functions</vt:lpstr>
      <vt:lpstr>If-statement</vt:lpstr>
      <vt:lpstr>Lists</vt:lpstr>
      <vt:lpstr>Lists 2</vt:lpstr>
      <vt:lpstr>List-comprehension</vt:lpstr>
      <vt:lpstr>Tuples</vt:lpstr>
      <vt:lpstr>Tuple + List-comprehension</vt:lpstr>
      <vt:lpstr>Types 1 </vt:lpstr>
      <vt:lpstr>Types 2</vt:lpstr>
      <vt:lpstr>Types 3 </vt:lpstr>
      <vt:lpstr>Types 4</vt:lpstr>
      <vt:lpstr>Typeclasses 1</vt:lpstr>
      <vt:lpstr>Typeclasses 2</vt:lpstr>
      <vt:lpstr>Topics</vt:lpstr>
      <vt:lpstr>Algebraic data types 1</vt:lpstr>
      <vt:lpstr>Algebraic data types 2</vt:lpstr>
      <vt:lpstr>Algebraic data types 3</vt:lpstr>
      <vt:lpstr>Algebraic data types 4</vt:lpstr>
      <vt:lpstr>Record syntax</vt:lpstr>
      <vt:lpstr>Topics</vt:lpstr>
      <vt:lpstr>Pattern matching 1</vt:lpstr>
      <vt:lpstr>Pattern matching 2</vt:lpstr>
      <vt:lpstr>Guards</vt:lpstr>
      <vt:lpstr>Where</vt:lpstr>
      <vt:lpstr>Let</vt:lpstr>
      <vt:lpstr>Case</vt:lpstr>
      <vt:lpstr>Case 2</vt:lpstr>
      <vt:lpstr>Recursion</vt:lpstr>
      <vt:lpstr>Recursion 2</vt:lpstr>
      <vt:lpstr>QuickSort</vt:lpstr>
      <vt:lpstr>Topics</vt:lpstr>
      <vt:lpstr>Higher order functions</vt:lpstr>
      <vt:lpstr>Higher order functions 2</vt:lpstr>
      <vt:lpstr>Currying</vt:lpstr>
      <vt:lpstr>Map</vt:lpstr>
      <vt:lpstr>Map 2</vt:lpstr>
      <vt:lpstr>Filter</vt:lpstr>
      <vt:lpstr>Fold</vt:lpstr>
      <vt:lpstr>Fold 2</vt:lpstr>
      <vt:lpstr>Lambda</vt:lpstr>
      <vt:lpstr>Topics</vt:lpstr>
      <vt:lpstr>Functors</vt:lpstr>
      <vt:lpstr>Applicatives</vt:lpstr>
      <vt:lpstr>Monads</vt:lpstr>
      <vt:lpstr>IO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Peter</dc:creator>
  <cp:lastModifiedBy>Peter</cp:lastModifiedBy>
  <cp:revision>96</cp:revision>
  <dcterms:created xsi:type="dcterms:W3CDTF">2016-08-19T15:41:12Z</dcterms:created>
  <dcterms:modified xsi:type="dcterms:W3CDTF">2016-10-18T19:24:47Z</dcterms:modified>
</cp:coreProperties>
</file>