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9" r:id="rId2"/>
    <p:sldId id="257" r:id="rId3"/>
    <p:sldId id="462" r:id="rId4"/>
    <p:sldId id="486" r:id="rId5"/>
    <p:sldId id="463" r:id="rId6"/>
    <p:sldId id="487" r:id="rId7"/>
    <p:sldId id="464" r:id="rId8"/>
    <p:sldId id="465" r:id="rId9"/>
    <p:sldId id="466" r:id="rId10"/>
    <p:sldId id="467" r:id="rId11"/>
    <p:sldId id="468" r:id="rId12"/>
    <p:sldId id="470" r:id="rId13"/>
    <p:sldId id="488" r:id="rId14"/>
    <p:sldId id="471" r:id="rId15"/>
    <p:sldId id="472" r:id="rId16"/>
    <p:sldId id="473" r:id="rId17"/>
    <p:sldId id="474" r:id="rId18"/>
    <p:sldId id="478" r:id="rId19"/>
    <p:sldId id="479" r:id="rId20"/>
    <p:sldId id="445" r:id="rId21"/>
    <p:sldId id="44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9" autoAdjust="0"/>
    <p:restoredTop sz="94531" autoAdjust="0"/>
  </p:normalViewPr>
  <p:slideViewPr>
    <p:cSldViewPr>
      <p:cViewPr varScale="1">
        <p:scale>
          <a:sx n="71" d="100"/>
          <a:sy n="71" d="100"/>
        </p:scale>
        <p:origin x="-10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584FFA-BE7D-4F09-907E-98CDBF5E8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14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CEB627E-86A8-46C7-9BFD-80D584112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89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A00A823-9395-49B4-9138-9A38AD707D63}" type="slidenum">
              <a:rPr lang="en-US" sz="1200">
                <a:solidFill>
                  <a:schemeClr val="tx1"/>
                </a:solidFill>
              </a:rPr>
              <a:pPr eaLnBrk="1" hangingPunct="1"/>
              <a:t>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4F1D4E3-99B4-4CD8-B314-A5114DD07CBA}" type="slidenum">
              <a:rPr lang="en-US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6083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04F7A8-F508-485D-A1E4-5AB4FEBD9678}" type="slidenum">
              <a:rPr lang="en-US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7107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CFC3C44-20A5-4801-8129-72E3B5D79A77}" type="slidenum">
              <a:rPr lang="en-US" sz="1200">
                <a:solidFill>
                  <a:schemeClr val="tx1"/>
                </a:solidFill>
              </a:rPr>
              <a:pPr eaLnBrk="1" hangingPunct="1"/>
              <a:t>15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8131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14F877-A33A-4429-AEDF-36988D85EF7A}" type="slidenum">
              <a:rPr lang="en-US" sz="1200">
                <a:solidFill>
                  <a:schemeClr val="tx1"/>
                </a:solidFill>
              </a:rPr>
              <a:pPr eaLnBrk="1" hangingPunct="1"/>
              <a:t>16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9155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FAA23B6-DCDC-4F16-97CD-EB813F9FF415}" type="slidenum">
              <a:rPr lang="en-US" sz="1200">
                <a:solidFill>
                  <a:schemeClr val="tx1"/>
                </a:solidFill>
              </a:rPr>
              <a:pPr eaLnBrk="1" hangingPunct="1"/>
              <a:t>17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0179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11E505E-4819-49E8-8A5D-06C213E4A941}" type="slidenum">
              <a:rPr lang="en-US" sz="1200">
                <a:solidFill>
                  <a:schemeClr val="tx1"/>
                </a:solidFill>
              </a:rPr>
              <a:pPr eaLnBrk="1" hangingPunct="1"/>
              <a:t>18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0145DB-6A6E-40E8-B869-904F8FF0CAF3}" type="slidenum">
              <a:rPr lang="en-US" sz="1200">
                <a:solidFill>
                  <a:schemeClr val="tx1"/>
                </a:solidFill>
              </a:rPr>
              <a:pPr eaLnBrk="1" hangingPunct="1"/>
              <a:t>19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76814FD-3F2B-4DCE-A3D0-7ABC67037B40}" type="slidenum">
              <a:rPr lang="en-US" sz="1200">
                <a:solidFill>
                  <a:schemeClr val="tx1"/>
                </a:solidFill>
              </a:rPr>
              <a:pPr eaLnBrk="1" hangingPunct="1"/>
              <a:t>20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0D922AA-2CFF-402D-A71A-558B5DBB7A1F}" type="slidenum">
              <a:rPr lang="en-US" sz="1200">
                <a:solidFill>
                  <a:schemeClr val="tx1"/>
                </a:solidFill>
              </a:rPr>
              <a:pPr eaLnBrk="1" hangingPunct="1"/>
              <a:t>21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6A6238-B8D1-4B9C-AD05-5F2B86CA367B}" type="slidenum">
              <a:rPr lang="en-US" sz="1200">
                <a:solidFill>
                  <a:schemeClr val="tx1"/>
                </a:solidFill>
              </a:rPr>
              <a:pPr eaLnBrk="1" hangingPunct="1"/>
              <a:t>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E6B7B2-C9ED-4F18-9120-35D03381818F}" type="slidenum">
              <a:rPr lang="en-US" sz="1200">
                <a:solidFill>
                  <a:schemeClr val="tx1"/>
                </a:solidFill>
              </a:rPr>
              <a:pPr eaLnBrk="1" hangingPunct="1"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6F29A5-F955-4AED-A6E3-F6C812E19862}" type="slidenum">
              <a:rPr lang="en-US" sz="1200">
                <a:solidFill>
                  <a:schemeClr val="tx1"/>
                </a:solidFill>
              </a:rPr>
              <a:pPr eaLnBrk="1" hangingPunct="1"/>
              <a:t>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9939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E129E0A-90F0-42EF-AF0B-56F9F9DDA761}" type="slidenum">
              <a:rPr lang="en-US" sz="1200">
                <a:solidFill>
                  <a:schemeClr val="tx1"/>
                </a:solidFill>
              </a:rPr>
              <a:pPr eaLnBrk="1" hangingPunct="1"/>
              <a:t>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963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275C33-DE6D-4C56-8E1F-35907D7CE693}" type="slidenum">
              <a:rPr lang="en-US" sz="1200">
                <a:solidFill>
                  <a:schemeClr val="tx1"/>
                </a:solidFill>
              </a:rPr>
              <a:pPr eaLnBrk="1" hangingPunct="1"/>
              <a:t>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1987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6FED4CC-32EA-4747-8903-17646256B916}" type="slidenum">
              <a:rPr lang="en-US" sz="1200">
                <a:solidFill>
                  <a:schemeClr val="tx1"/>
                </a:solidFill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3011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4A955DB-B116-4F9A-A084-3A773911FF9F}" type="slidenum">
              <a:rPr lang="en-US" sz="1200">
                <a:solidFill>
                  <a:schemeClr val="tx1"/>
                </a:solidFill>
              </a:rPr>
              <a:pPr eaLnBrk="1" hangingPunct="1"/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4035" name="Rectangle 1026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514D9B-A088-4070-9EF8-DA8AB658D024}" type="slidenum">
              <a:rPr lang="en-US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8130FF0-34E5-47B3-85C9-E024BA192D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F9C37-6D67-41BB-AB4D-8A5349644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4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6666C-C93B-49B0-AADF-85F9F37E5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64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6097A-45A6-4D4B-A01E-2D07BD621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62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5DD4E-9234-4750-8F46-86ADA0E6B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0E2D7-6D82-4655-B41F-93990B60B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6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200E6-7A61-4D3D-B54A-3F1DABD672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8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0CD52-AD48-43E9-B627-BB9FA8501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5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4FD97-8E5E-4DB9-A294-B5946705F2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2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EA85-83DA-45D6-9A5F-0D9FE8F43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8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94C75-E500-4F7A-B64B-28DB30EF5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5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D3BC3-C416-48F1-AE30-1D8637100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0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B5FDC-5EAE-4181-944A-6B6D1645C7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4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D0395C00-F5D2-4EC8-9F6A-ACFA6CC5C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smtClean="0"/>
              <a:t>A First Book of ANSI C</a:t>
            </a:r>
            <a:br>
              <a:rPr lang="en-US" smtClean="0"/>
            </a:br>
            <a:r>
              <a:rPr lang="en-US" sz="3200" i="1" smtClean="0"/>
              <a:t>Fourth Edition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b="0" i="1" smtClean="0"/>
              <a:t>Chapter 12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b="0" i="1" smtClean="0"/>
              <a:t>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86F6D4-704A-4819-ADB0-74BDD3CC72B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25817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Line 5"/>
          <p:cNvSpPr>
            <a:spLocks noChangeShapeType="1"/>
          </p:cNvSpPr>
          <p:nvPr/>
        </p:nvSpPr>
        <p:spPr bwMode="auto">
          <a:xfrm flipH="1" flipV="1">
            <a:off x="2438400" y="2057400"/>
            <a:ext cx="9144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667000" y="2514600"/>
            <a:ext cx="6188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latin typeface="Arial" charset="0"/>
              </a:rPr>
              <a:t>By convention the first letter of user-selected structure type names is uppercase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33400" y="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>
                <a:solidFill>
                  <a:srgbClr val="222222"/>
                </a:solidFill>
                <a:latin typeface="Arial" charset="0"/>
              </a:rPr>
              <a:t>Single Structures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8D7A5A-6B07-4282-96C1-D5E0345A874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Structures (continued)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Initialization of structures follows the same rules as for the initialization of arrays: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Courier New" pitchFamily="49" charset="0"/>
              </a:rPr>
              <a:t>struct Date birth = {12, 28, 1987};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Structure members can be of any data type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struct PayRecord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char name[20];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int idNum;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double regRate;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double otRate;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struct PayRecord employee = {"H. Price", 12387, 15.89, 25.50};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A258B2-E12F-4B0F-A8B2-E0B5BFDF583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of Structures</a:t>
            </a:r>
          </a:p>
        </p:txBody>
      </p:sp>
      <p:pic>
        <p:nvPicPr>
          <p:cNvPr id="14341" name="Picture 4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752600"/>
            <a:ext cx="6477000" cy="2895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1FF1BA-5D74-480B-A6BF-5E2232495DE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536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of Structures (continued)</a:t>
            </a:r>
          </a:p>
        </p:txBody>
      </p:sp>
      <p:pic>
        <p:nvPicPr>
          <p:cNvPr id="15365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68580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A6D366-3413-40F1-9CAD-7C88C2D3CB1F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2300"/>
            <a:ext cx="77724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Line 5"/>
          <p:cNvSpPr>
            <a:spLocks noChangeShapeType="1"/>
          </p:cNvSpPr>
          <p:nvPr/>
        </p:nvSpPr>
        <p:spPr bwMode="auto">
          <a:xfrm flipH="1">
            <a:off x="5562600" y="2971800"/>
            <a:ext cx="5334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181600" y="2590800"/>
            <a:ext cx="3844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latin typeface="Arial" charset="0"/>
              </a:rPr>
              <a:t>Inner braces are not necessary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57200" y="0"/>
            <a:ext cx="807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>
                <a:solidFill>
                  <a:srgbClr val="222222"/>
                </a:solidFill>
                <a:latin typeface="Arial" charset="0"/>
              </a:rPr>
              <a:t>Arrays of Structures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E086F4-14B0-4DC1-8519-16053F64CAE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of Structures 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Without explicit initializers, the numeric elements of both static and external arrays or structures are initialized to 0 (or nulls)</a:t>
            </a:r>
          </a:p>
          <a:p>
            <a:pPr eaLnBrk="1" hangingPunct="1"/>
            <a:r>
              <a:rPr lang="en-US" smtClean="0"/>
              <a:t>An inferior alternative to an array of structures is parallel arrays</a:t>
            </a:r>
          </a:p>
          <a:p>
            <a:pPr lvl="1" eaLnBrk="1" hangingPunct="1"/>
            <a:r>
              <a:rPr lang="en-US" b="1" smtClean="0"/>
              <a:t>Parallel arrays </a:t>
            </a:r>
            <a:r>
              <a:rPr lang="en-US" smtClean="0"/>
              <a:t>are two or more arrays, where each array has the same number of elements and the elements in each array are directly related by their position in the arrays</a:t>
            </a:r>
          </a:p>
          <a:p>
            <a:pPr lvl="1" eaLnBrk="1" hangingPunct="1"/>
            <a:r>
              <a:rPr lang="en-US" smtClean="0"/>
              <a:t>They are rarely used any more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DA2D27-FBE7-4F7B-8C58-0B22E0DEBF1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Passing and Returning Structures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Individual structure members may be passed to a function in the same manner as any scalar variable</a:t>
            </a:r>
          </a:p>
          <a:p>
            <a:pPr lvl="1" eaLnBrk="1" hangingPunct="1"/>
            <a:r>
              <a:rPr lang="en-US" sz="2000" smtClean="0">
                <a:latin typeface="Courier New" pitchFamily="49" charset="0"/>
              </a:rPr>
              <a:t>display(emp.idNum)</a:t>
            </a:r>
          </a:p>
          <a:p>
            <a:pPr lvl="1" eaLnBrk="1" hangingPunct="1"/>
            <a:r>
              <a:rPr lang="en-US" sz="2000" smtClean="0">
                <a:latin typeface="Courier New" pitchFamily="49" charset="0"/>
              </a:rPr>
              <a:t>calcPay(emp.payRate,emp.hours);</a:t>
            </a:r>
          </a:p>
          <a:p>
            <a:pPr eaLnBrk="1" hangingPunct="1"/>
            <a:r>
              <a:rPr lang="en-US" smtClean="0"/>
              <a:t>On most compilers, complete copies of all members of a structure can also be passed to a function by including the name of the structure as an argument to the called function</a:t>
            </a:r>
          </a:p>
          <a:p>
            <a:pPr lvl="1" eaLnBrk="1" hangingPunct="1"/>
            <a:r>
              <a:rPr lang="en-US" sz="2000" smtClean="0">
                <a:latin typeface="Courier New" pitchFamily="49" charset="0"/>
              </a:rPr>
              <a:t>calcNet(emp);</a:t>
            </a:r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B9B899-8076-4D23-9E16-11BF3901FBC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9460" name="Group 6"/>
          <p:cNvGrpSpPr>
            <a:grpSpLocks/>
          </p:cNvGrpSpPr>
          <p:nvPr/>
        </p:nvGrpSpPr>
        <p:grpSpPr bwMode="auto">
          <a:xfrm>
            <a:off x="990600" y="1066800"/>
            <a:ext cx="7124700" cy="5257800"/>
            <a:chOff x="261" y="123"/>
            <a:chExt cx="4488" cy="3846"/>
          </a:xfrm>
        </p:grpSpPr>
        <p:pic>
          <p:nvPicPr>
            <p:cNvPr id="19465" name="Picture 4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" y="123"/>
              <a:ext cx="4467" cy="3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66" name="Picture 5"/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" y="3654"/>
              <a:ext cx="4482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461" name="Line 7"/>
          <p:cNvSpPr>
            <a:spLocks noChangeShapeType="1"/>
          </p:cNvSpPr>
          <p:nvPr/>
        </p:nvSpPr>
        <p:spPr bwMode="auto">
          <a:xfrm flipH="1">
            <a:off x="3124200" y="4914900"/>
            <a:ext cx="6096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3200400" y="46101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latin typeface="Arial" charset="0"/>
              </a:rPr>
              <a:t>Pass by value</a:t>
            </a:r>
          </a:p>
        </p:txBody>
      </p:sp>
      <p:sp>
        <p:nvSpPr>
          <p:cNvPr id="19463" name="AutoShape 11"/>
          <p:cNvSpPr>
            <a:spLocks/>
          </p:cNvSpPr>
          <p:nvPr/>
        </p:nvSpPr>
        <p:spPr bwMode="auto">
          <a:xfrm>
            <a:off x="2971800" y="1981200"/>
            <a:ext cx="304800" cy="885825"/>
          </a:xfrm>
          <a:prstGeom prst="rightBrace">
            <a:avLst>
              <a:gd name="adj1" fmla="val 24219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   Although the structures in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main()</a:t>
            </a:r>
            <a:r>
              <a:rPr lang="en-US" sz="1800">
                <a:solidFill>
                  <a:srgbClr val="FF0000"/>
                </a:solidFill>
                <a:latin typeface="Arial" charset="0"/>
              </a:rPr>
              <a:t> and </a:t>
            </a: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calcNet()</a:t>
            </a:r>
            <a:endParaRPr lang="en-US" sz="18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   use the same globally defined structure type,</a:t>
            </a:r>
          </a:p>
          <a:p>
            <a:pPr>
              <a:lnSpc>
                <a:spcPct val="80000"/>
              </a:lnSpc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   this is not strictly necessary (although it is preferable)</a:t>
            </a:r>
          </a:p>
        </p:txBody>
      </p:sp>
      <p:sp>
        <p:nvSpPr>
          <p:cNvPr id="19464" name="Rectangle 12"/>
          <p:cNvSpPr>
            <a:spLocks noChangeArrowheads="1"/>
          </p:cNvSpPr>
          <p:nvPr/>
        </p:nvSpPr>
        <p:spPr bwMode="auto">
          <a:xfrm>
            <a:off x="533400" y="0"/>
            <a:ext cx="8077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>
                <a:solidFill>
                  <a:srgbClr val="222222"/>
                </a:solidFill>
                <a:latin typeface="Arial" charset="0"/>
              </a:rPr>
              <a:t>Passing and Returning Structures (continued)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C100C2-A337-47DA-ADE9-8A5734157018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Returning Structures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468563"/>
            <a:ext cx="8077200" cy="2986087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C47421-2288-42AA-B2D1-9A8A037C06CD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143000"/>
            <a:ext cx="8235950" cy="5138738"/>
          </a:xfrm>
          <a:noFill/>
        </p:spPr>
      </p:pic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533400" y="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>
                <a:solidFill>
                  <a:srgbClr val="222222"/>
                </a:solidFill>
                <a:latin typeface="Arial" charset="0"/>
              </a:rPr>
              <a:t>Returning Structures (continued)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8ED09F-CF24-4F21-BD4C-2D1D25A1BFD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smtClean="0"/>
              <a:t>Single Structures</a:t>
            </a:r>
          </a:p>
          <a:p>
            <a:pPr eaLnBrk="1" hangingPunct="1"/>
            <a:r>
              <a:rPr lang="en-US" smtClean="0"/>
              <a:t>Arrays of Structures</a:t>
            </a:r>
          </a:p>
          <a:p>
            <a:pPr eaLnBrk="1" hangingPunct="1"/>
            <a:r>
              <a:rPr lang="en-US" smtClean="0"/>
              <a:t>Passing and Returning Structures</a:t>
            </a:r>
          </a:p>
          <a:p>
            <a:pPr eaLnBrk="1" hangingPunct="1"/>
            <a:r>
              <a:rPr lang="en-US" smtClean="0"/>
              <a:t>Unions (Optional)</a:t>
            </a:r>
          </a:p>
          <a:p>
            <a:pPr eaLnBrk="1" hangingPunct="1"/>
            <a:r>
              <a:rPr lang="en-US" smtClean="0"/>
              <a:t>Common Programming and Compiler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93CCA3-E0F1-4491-8E61-8A20AD888B7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 eaLnBrk="1" hangingPunct="1"/>
            <a:r>
              <a:rPr lang="en-US" smtClean="0"/>
              <a:t>A structure allows individual variables to be grouped under a common variable name</a:t>
            </a:r>
          </a:p>
          <a:p>
            <a:pPr eaLnBrk="1" hangingPunct="1"/>
            <a:r>
              <a:rPr lang="en-US" smtClean="0"/>
              <a:t>A structure type name can be used to create a generalized structure type describing the form and arrangement of elements in a structure</a:t>
            </a:r>
          </a:p>
          <a:p>
            <a:pPr eaLnBrk="1" hangingPunct="1"/>
            <a:r>
              <a:rPr lang="en-US" smtClean="0"/>
              <a:t>Structures are particularly useful as elements of arrays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0D0D19-A921-46CB-A5B8-7DB4D984B68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smtClean="0"/>
              <a:t>Individual members of a structure are passed to a function in the manner appropriate to the data type of the member being passed</a:t>
            </a:r>
          </a:p>
          <a:p>
            <a:pPr eaLnBrk="1" hangingPunct="1"/>
            <a:r>
              <a:rPr lang="en-US" smtClean="0"/>
              <a:t>Structure members can be any valid C data type, including structures, unions, arrays, and pointers</a:t>
            </a:r>
          </a:p>
          <a:p>
            <a:pPr eaLnBrk="1" hangingPunct="1"/>
            <a:r>
              <a:rPr lang="en-US" smtClean="0"/>
              <a:t>Unions are declared in the same manner as structures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768725-3BE1-48FC-AF18-AB8BFB525988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Each data item listed in Figure 12.1 is an entity by itself, called a </a:t>
            </a:r>
            <a:r>
              <a:rPr lang="en-US" b="1" smtClean="0"/>
              <a:t>data field</a:t>
            </a:r>
            <a:endParaRPr lang="en-US" i="1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Together, all the data fields form a single unit called a </a:t>
            </a:r>
            <a:r>
              <a:rPr lang="en-US" b="1" smtClean="0"/>
              <a:t>record</a:t>
            </a:r>
            <a:endParaRPr lang="en-US" i="1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 C, a record is referred to as a </a:t>
            </a:r>
            <a:r>
              <a:rPr lang="en-US" b="1" smtClean="0"/>
              <a:t>structure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2EA4FF-2018-4A49-BB2A-C4777C6E12B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14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(continued)</a:t>
            </a:r>
          </a:p>
        </p:txBody>
      </p:sp>
      <p:pic>
        <p:nvPicPr>
          <p:cNvPr id="6149" name="Picture 102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4953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FFC4DC-3C25-41FD-B07E-2B919E2483C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(continued)</a:t>
            </a:r>
          </a:p>
        </p:txBody>
      </p:sp>
      <p:sp>
        <p:nvSpPr>
          <p:cNvPr id="7173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structure’s </a:t>
            </a:r>
            <a:r>
              <a:rPr lang="en-US" b="1" smtClean="0"/>
              <a:t>form </a:t>
            </a:r>
            <a:r>
              <a:rPr lang="en-US" smtClean="0"/>
              <a:t>consists of the symbolic names, data types, and arrangement of individual data fields in the record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structure’s </a:t>
            </a:r>
            <a:r>
              <a:rPr lang="en-US" b="1" smtClean="0"/>
              <a:t>contents </a:t>
            </a:r>
            <a:r>
              <a:rPr lang="en-US" smtClean="0"/>
              <a:t>consist of the actual data stored in the symbolic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153611-7691-4710-ACD9-B148014412F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(continued)</a:t>
            </a:r>
          </a:p>
        </p:txBody>
      </p:sp>
      <p:pic>
        <p:nvPicPr>
          <p:cNvPr id="8197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0"/>
            <a:ext cx="5105400" cy="30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5CCEC8-B029-4CCC-BAFD-04088BC5771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Structures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Structure definition in C: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struct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int month;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int day;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int year;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 birth;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Reserves storage for the individual data items listed in the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three data items are the </a:t>
            </a:r>
            <a:r>
              <a:rPr lang="en-US" b="1" smtClean="0"/>
              <a:t>members of the structure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Assigning actual data values to the data items of a structure is called </a:t>
            </a:r>
            <a:r>
              <a:rPr lang="en-US" b="1" smtClean="0"/>
              <a:t>populating the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82A44-3F94-4413-92AE-481BCDE0F9C1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19200"/>
            <a:ext cx="8255000" cy="5029200"/>
          </a:xfrm>
          <a:noFill/>
        </p:spPr>
      </p:pic>
      <p:sp>
        <p:nvSpPr>
          <p:cNvPr id="10245" name="AutoShape 7"/>
          <p:cNvSpPr>
            <a:spLocks/>
          </p:cNvSpPr>
          <p:nvPr/>
        </p:nvSpPr>
        <p:spPr bwMode="auto">
          <a:xfrm>
            <a:off x="2438400" y="2743200"/>
            <a:ext cx="228600" cy="1447800"/>
          </a:xfrm>
          <a:prstGeom prst="rightBrace">
            <a:avLst>
              <a:gd name="adj1" fmla="val 52778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   spacing of a structure definition is not rigid</a:t>
            </a: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>
                <a:solidFill>
                  <a:srgbClr val="222222"/>
                </a:solidFill>
                <a:latin typeface="Arial" charset="0"/>
              </a:rPr>
              <a:t>Single Structures 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First Book of ANSI C,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6F122E-8C01-4CBB-9868-84A5848202A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Structures (continued)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variables can be defined in one statement</a:t>
            </a:r>
          </a:p>
          <a:p>
            <a:pPr lvl="1"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struct {int month; int day; int year;} birth, current;</a:t>
            </a:r>
          </a:p>
          <a:p>
            <a:pPr eaLnBrk="1" hangingPunct="1"/>
            <a:r>
              <a:rPr lang="en-US" smtClean="0"/>
              <a:t>Common to list the form of the structure with no following variable names</a:t>
            </a:r>
          </a:p>
          <a:p>
            <a:pPr lvl="1" eaLnBrk="1" hangingPunct="1"/>
            <a:r>
              <a:rPr lang="en-US" smtClean="0"/>
              <a:t>The list of structure members must be preceded by a user-selected </a:t>
            </a:r>
            <a:r>
              <a:rPr lang="en-US" b="1" smtClean="0"/>
              <a:t>structure type name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struct Date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int month;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int day;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int year;</a:t>
            </a:r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Microsoft Office PowerPoint</Application>
  <PresentationFormat>On-screen Show (4:3)</PresentationFormat>
  <Paragraphs>144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Times New Roman</vt:lpstr>
      <vt:lpstr>Arial</vt:lpstr>
      <vt:lpstr>Courier New</vt:lpstr>
      <vt:lpstr>Default Design</vt:lpstr>
      <vt:lpstr>A First Book of ANSI C Fourth Edition</vt:lpstr>
      <vt:lpstr>Objectives</vt:lpstr>
      <vt:lpstr>Introduction</vt:lpstr>
      <vt:lpstr>Introduction (continued)</vt:lpstr>
      <vt:lpstr>Introduction (continued)</vt:lpstr>
      <vt:lpstr>Introduction (continued)</vt:lpstr>
      <vt:lpstr>Single Structures</vt:lpstr>
      <vt:lpstr>PowerPoint Presentation</vt:lpstr>
      <vt:lpstr>Single Structures (continued)</vt:lpstr>
      <vt:lpstr>PowerPoint Presentation</vt:lpstr>
      <vt:lpstr>Single Structures (continued)</vt:lpstr>
      <vt:lpstr>Arrays of Structures</vt:lpstr>
      <vt:lpstr>Arrays of Structures (continued)</vt:lpstr>
      <vt:lpstr>PowerPoint Presentation</vt:lpstr>
      <vt:lpstr>Arrays of Structures (continued)</vt:lpstr>
      <vt:lpstr>Passing and Returning Structures</vt:lpstr>
      <vt:lpstr>PowerPoint Presentation</vt:lpstr>
      <vt:lpstr>Returning Structures</vt:lpstr>
      <vt:lpstr>PowerPoint Presentation</vt:lpstr>
      <vt:lpstr>Summary</vt:lpstr>
      <vt:lpstr>Summary (continued)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subject/>
  <dc:creator/>
  <cp:keywords/>
  <dc:description/>
  <cp:lastModifiedBy/>
  <cp:revision>491</cp:revision>
  <dcterms:created xsi:type="dcterms:W3CDTF">2002-09-27T23:29:22Z</dcterms:created>
  <dcterms:modified xsi:type="dcterms:W3CDTF">2012-11-14T19:38:23Z</dcterms:modified>
  <cp:category/>
</cp:coreProperties>
</file>