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89" r:id="rId1"/>
  </p:sldMasterIdLst>
  <p:notesMasterIdLst>
    <p:notesMasterId r:id="rId44"/>
  </p:notesMasterIdLst>
  <p:handoutMasterIdLst>
    <p:handoutMasterId r:id="rId45"/>
  </p:handoutMasterIdLst>
  <p:sldIdLst>
    <p:sldId id="256" r:id="rId2"/>
    <p:sldId id="266" r:id="rId3"/>
    <p:sldId id="267" r:id="rId4"/>
    <p:sldId id="268" r:id="rId5"/>
    <p:sldId id="269" r:id="rId6"/>
    <p:sldId id="305" r:id="rId7"/>
    <p:sldId id="270" r:id="rId8"/>
    <p:sldId id="271" r:id="rId9"/>
    <p:sldId id="272" r:id="rId10"/>
    <p:sldId id="273" r:id="rId11"/>
    <p:sldId id="274" r:id="rId12"/>
    <p:sldId id="275" r:id="rId13"/>
    <p:sldId id="276"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7" r:id="rId33"/>
    <p:sldId id="298" r:id="rId34"/>
    <p:sldId id="299" r:id="rId35"/>
    <p:sldId id="300" r:id="rId36"/>
    <p:sldId id="301" r:id="rId37"/>
    <p:sldId id="302" r:id="rId38"/>
    <p:sldId id="303" r:id="rId39"/>
    <p:sldId id="310" r:id="rId40"/>
    <p:sldId id="307" r:id="rId41"/>
    <p:sldId id="309" r:id="rId42"/>
    <p:sldId id="308" r:id="rId4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ヒラギノ角ゴ Pro W3" pitchFamily="-48" charset="-128"/>
        <a:cs typeface="+mn-cs"/>
      </a:defRPr>
    </a:lvl1pPr>
    <a:lvl2pPr marL="457200" algn="l" rtl="0" eaLnBrk="0" fontAlgn="base" hangingPunct="0">
      <a:spcBef>
        <a:spcPct val="0"/>
      </a:spcBef>
      <a:spcAft>
        <a:spcPct val="0"/>
      </a:spcAft>
      <a:defRPr kern="1200">
        <a:solidFill>
          <a:schemeClr val="tx1"/>
        </a:solidFill>
        <a:latin typeface="Arial" charset="0"/>
        <a:ea typeface="ヒラギノ角ゴ Pro W3" pitchFamily="-48" charset="-128"/>
        <a:cs typeface="+mn-cs"/>
      </a:defRPr>
    </a:lvl2pPr>
    <a:lvl3pPr marL="914400" algn="l" rtl="0" eaLnBrk="0" fontAlgn="base" hangingPunct="0">
      <a:spcBef>
        <a:spcPct val="0"/>
      </a:spcBef>
      <a:spcAft>
        <a:spcPct val="0"/>
      </a:spcAft>
      <a:defRPr kern="1200">
        <a:solidFill>
          <a:schemeClr val="tx1"/>
        </a:solidFill>
        <a:latin typeface="Arial" charset="0"/>
        <a:ea typeface="ヒラギノ角ゴ Pro W3" pitchFamily="-48" charset="-128"/>
        <a:cs typeface="+mn-cs"/>
      </a:defRPr>
    </a:lvl3pPr>
    <a:lvl4pPr marL="1371600" algn="l" rtl="0" eaLnBrk="0" fontAlgn="base" hangingPunct="0">
      <a:spcBef>
        <a:spcPct val="0"/>
      </a:spcBef>
      <a:spcAft>
        <a:spcPct val="0"/>
      </a:spcAft>
      <a:defRPr kern="1200">
        <a:solidFill>
          <a:schemeClr val="tx1"/>
        </a:solidFill>
        <a:latin typeface="Arial" charset="0"/>
        <a:ea typeface="ヒラギノ角ゴ Pro W3" pitchFamily="-48" charset="-128"/>
        <a:cs typeface="+mn-cs"/>
      </a:defRPr>
    </a:lvl4pPr>
    <a:lvl5pPr marL="1828800" algn="l" rtl="0" eaLnBrk="0" fontAlgn="base" hangingPunct="0">
      <a:spcBef>
        <a:spcPct val="0"/>
      </a:spcBef>
      <a:spcAft>
        <a:spcPct val="0"/>
      </a:spcAft>
      <a:defRPr kern="1200">
        <a:solidFill>
          <a:schemeClr val="tx1"/>
        </a:solidFill>
        <a:latin typeface="Arial" charset="0"/>
        <a:ea typeface="ヒラギノ角ゴ Pro W3" pitchFamily="-48" charset="-128"/>
        <a:cs typeface="+mn-cs"/>
      </a:defRPr>
    </a:lvl5pPr>
    <a:lvl6pPr marL="2286000" algn="l" defTabSz="914400" rtl="0" eaLnBrk="1" latinLnBrk="0" hangingPunct="1">
      <a:defRPr kern="1200">
        <a:solidFill>
          <a:schemeClr val="tx1"/>
        </a:solidFill>
        <a:latin typeface="Arial" charset="0"/>
        <a:ea typeface="ヒラギノ角ゴ Pro W3" pitchFamily="-48" charset="-128"/>
        <a:cs typeface="+mn-cs"/>
      </a:defRPr>
    </a:lvl6pPr>
    <a:lvl7pPr marL="2743200" algn="l" defTabSz="914400" rtl="0" eaLnBrk="1" latinLnBrk="0" hangingPunct="1">
      <a:defRPr kern="1200">
        <a:solidFill>
          <a:schemeClr val="tx1"/>
        </a:solidFill>
        <a:latin typeface="Arial" charset="0"/>
        <a:ea typeface="ヒラギノ角ゴ Pro W3" pitchFamily="-48" charset="-128"/>
        <a:cs typeface="+mn-cs"/>
      </a:defRPr>
    </a:lvl7pPr>
    <a:lvl8pPr marL="3200400" algn="l" defTabSz="914400" rtl="0" eaLnBrk="1" latinLnBrk="0" hangingPunct="1">
      <a:defRPr kern="1200">
        <a:solidFill>
          <a:schemeClr val="tx1"/>
        </a:solidFill>
        <a:latin typeface="Arial" charset="0"/>
        <a:ea typeface="ヒラギノ角ゴ Pro W3" pitchFamily="-48" charset="-128"/>
        <a:cs typeface="+mn-cs"/>
      </a:defRPr>
    </a:lvl8pPr>
    <a:lvl9pPr marL="3657600" algn="l" defTabSz="914400" rtl="0" eaLnBrk="1" latinLnBrk="0" hangingPunct="1">
      <a:defRPr kern="1200">
        <a:solidFill>
          <a:schemeClr val="tx1"/>
        </a:solidFill>
        <a:latin typeface="Arial" charset="0"/>
        <a:ea typeface="ヒラギノ角ゴ Pro W3" pitchFamily="-48"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9899"/>
    <a:srgbClr val="AAAFB2"/>
    <a:srgbClr val="AAAF4E"/>
    <a:srgbClr val="C45647"/>
    <a:srgbClr val="7C4AB7"/>
    <a:srgbClr val="7C48B7"/>
    <a:srgbClr val="57619C"/>
    <a:srgbClr val="004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957" autoAdjust="0"/>
    <p:restoredTop sz="94660"/>
  </p:normalViewPr>
  <p:slideViewPr>
    <p:cSldViewPr>
      <p:cViewPr>
        <p:scale>
          <a:sx n="75" d="100"/>
          <a:sy n="75" d="100"/>
        </p:scale>
        <p:origin x="-1482" y="-4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25000" smtClean="0">
                <a:latin typeface="Times" pitchFamily="-48" charset="0"/>
                <a:ea typeface="+mn-ea"/>
              </a:defRPr>
            </a:lvl1pPr>
          </a:lstStyle>
          <a:p>
            <a:pPr>
              <a:defRPr/>
            </a:pPr>
            <a:endParaRPr lang="en-US"/>
          </a:p>
        </p:txBody>
      </p:sp>
      <p:sp>
        <p:nvSpPr>
          <p:cNvPr id="131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25000" smtClean="0">
                <a:latin typeface="Times" pitchFamily="-48" charset="0"/>
                <a:ea typeface="+mn-ea"/>
              </a:defRPr>
            </a:lvl1pPr>
          </a:lstStyle>
          <a:p>
            <a:pPr>
              <a:defRPr/>
            </a:pPr>
            <a:endParaRPr lang="en-US"/>
          </a:p>
        </p:txBody>
      </p:sp>
      <p:sp>
        <p:nvSpPr>
          <p:cNvPr id="131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25000" smtClean="0">
                <a:latin typeface="Times" pitchFamily="-48" charset="0"/>
                <a:ea typeface="+mn-ea"/>
              </a:defRPr>
            </a:lvl1pPr>
          </a:lstStyle>
          <a:p>
            <a:pPr>
              <a:defRPr/>
            </a:pPr>
            <a:endParaRPr lang="en-US"/>
          </a:p>
        </p:txBody>
      </p:sp>
      <p:sp>
        <p:nvSpPr>
          <p:cNvPr id="131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25000" smtClean="0">
                <a:latin typeface="Times" pitchFamily="-48" charset="0"/>
                <a:ea typeface="+mn-ea"/>
              </a:defRPr>
            </a:lvl1pPr>
          </a:lstStyle>
          <a:p>
            <a:pPr>
              <a:defRPr/>
            </a:pPr>
            <a:fld id="{9F0D2D8E-F785-4561-8CDA-1C1BBB54C5B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Times" pitchFamily="-48" charset="0"/>
                <a:ea typeface="+mn-ea"/>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imes" pitchFamily="-48" charset="0"/>
                <a:ea typeface="+mn-ea"/>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imes" pitchFamily="-48" charset="0"/>
                <a:ea typeface="+mn-ea"/>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pitchFamily="-48" charset="0"/>
                <a:ea typeface="+mn-ea"/>
              </a:defRPr>
            </a:lvl1pPr>
          </a:lstStyle>
          <a:p>
            <a:pPr>
              <a:defRPr/>
            </a:pPr>
            <a:fld id="{281DEC05-60EA-4BE7-8BBD-6DC40EB833F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4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pitchFamily="-4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pitchFamily="-4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pitchFamily="-4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pitchFamily="-4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7D"/>
        </a:solidFill>
        <a:effectLst/>
      </p:bgPr>
    </p:bg>
    <p:spTree>
      <p:nvGrpSpPr>
        <p:cNvPr id="1" name=""/>
        <p:cNvGrpSpPr/>
        <p:nvPr/>
      </p:nvGrpSpPr>
      <p:grpSpPr>
        <a:xfrm>
          <a:off x="0" y="0"/>
          <a:ext cx="0" cy="0"/>
          <a:chOff x="0" y="0"/>
          <a:chExt cx="0" cy="0"/>
        </a:xfrm>
      </p:grpSpPr>
      <p:sp>
        <p:nvSpPr>
          <p:cNvPr id="2" name="Rectangle 3"/>
          <p:cNvSpPr>
            <a:spLocks noChangeArrowheads="1"/>
          </p:cNvSpPr>
          <p:nvPr/>
        </p:nvSpPr>
        <p:spPr bwMode="auto">
          <a:xfrm>
            <a:off x="1600200" y="6324600"/>
            <a:ext cx="5562600" cy="381000"/>
          </a:xfrm>
          <a:prstGeom prst="rect">
            <a:avLst/>
          </a:prstGeom>
          <a:noFill/>
          <a:ln w="9525">
            <a:noFill/>
            <a:miter lim="800000"/>
            <a:headEnd/>
            <a:tailEnd/>
          </a:ln>
        </p:spPr>
        <p:txBody>
          <a:bodyPr anchor="b"/>
          <a:lstStyle/>
          <a:p>
            <a:pPr>
              <a:spcBef>
                <a:spcPct val="50000"/>
              </a:spcBef>
              <a:defRPr/>
            </a:pPr>
            <a:r>
              <a:rPr lang="en-US" sz="1200" dirty="0"/>
              <a:t>© </a:t>
            </a:r>
            <a:r>
              <a:rPr lang="en-US" sz="1200" dirty="0" smtClean="0">
                <a:ea typeface="+mn-ea"/>
              </a:rPr>
              <a:t>2012 </a:t>
            </a:r>
            <a:r>
              <a:rPr lang="en-US" sz="1200" dirty="0">
                <a:ea typeface="+mn-ea"/>
              </a:rPr>
              <a:t>Pearson Addison-Wesley. All rights reserved.</a:t>
            </a:r>
            <a:r>
              <a:rPr lang="en-US" sz="1200" dirty="0">
                <a:solidFill>
                  <a:schemeClr val="bg1"/>
                </a:solidFill>
                <a:ea typeface="+mn-ea"/>
              </a:rPr>
              <a:t> </a:t>
            </a:r>
          </a:p>
        </p:txBody>
      </p:sp>
      <p:sp>
        <p:nvSpPr>
          <p:cNvPr id="3" name="AutoShape 4"/>
          <p:cNvSpPr>
            <a:spLocks noChangeArrowheads="1"/>
          </p:cNvSpPr>
          <p:nvPr/>
        </p:nvSpPr>
        <p:spPr bwMode="auto">
          <a:xfrm flipH="1">
            <a:off x="0" y="1524000"/>
            <a:ext cx="9144000" cy="228600"/>
          </a:xfrm>
          <a:prstGeom prst="homePlate">
            <a:avLst>
              <a:gd name="adj" fmla="val 0"/>
            </a:avLst>
          </a:prstGeom>
          <a:solidFill>
            <a:srgbClr val="004600"/>
          </a:solidFill>
          <a:ln w="9525">
            <a:noFill/>
            <a:miter lim="800000"/>
            <a:headEnd/>
            <a:tailEnd/>
          </a:ln>
        </p:spPr>
        <p:txBody>
          <a:bodyPr wrap="none" anchor="ctr"/>
          <a:lstStyle/>
          <a:p>
            <a:pPr eaLnBrk="1" hangingPunct="1">
              <a:defRPr/>
            </a:pPr>
            <a:endParaRPr lang="en-US" sz="2400" baseline="-25000">
              <a:latin typeface="Times New Roman" charset="0"/>
              <a:ea typeface="+mn-ea"/>
            </a:endParaRPr>
          </a:p>
        </p:txBody>
      </p:sp>
      <p:grpSp>
        <p:nvGrpSpPr>
          <p:cNvPr id="4" name="Group 6"/>
          <p:cNvGrpSpPr>
            <a:grpSpLocks/>
          </p:cNvGrpSpPr>
          <p:nvPr userDrawn="1"/>
        </p:nvGrpSpPr>
        <p:grpSpPr bwMode="auto">
          <a:xfrm>
            <a:off x="203200" y="5715000"/>
            <a:ext cx="1371600" cy="914400"/>
            <a:chOff x="128" y="3600"/>
            <a:chExt cx="864" cy="576"/>
          </a:xfrm>
        </p:grpSpPr>
        <p:pic>
          <p:nvPicPr>
            <p:cNvPr id="5" name="Picture 4" descr="Pearson_CMYK"/>
            <p:cNvPicPr>
              <a:picLocks noChangeAspect="1" noChangeArrowheads="1"/>
            </p:cNvPicPr>
            <p:nvPr/>
          </p:nvPicPr>
          <p:blipFill>
            <a:blip r:embed="rId2"/>
            <a:srcRect/>
            <a:stretch>
              <a:fillRect/>
            </a:stretch>
          </p:blipFill>
          <p:spPr bwMode="auto">
            <a:xfrm>
              <a:off x="192" y="3888"/>
              <a:ext cx="728" cy="288"/>
            </a:xfrm>
            <a:prstGeom prst="rect">
              <a:avLst/>
            </a:prstGeom>
            <a:noFill/>
            <a:ln w="9525">
              <a:noFill/>
              <a:miter lim="800000"/>
              <a:headEnd/>
              <a:tailEnd/>
            </a:ln>
          </p:spPr>
        </p:pic>
        <p:sp>
          <p:nvSpPr>
            <p:cNvPr id="6" name="Text Box 5"/>
            <p:cNvSpPr txBox="1">
              <a:spLocks noChangeArrowheads="1"/>
            </p:cNvSpPr>
            <p:nvPr/>
          </p:nvSpPr>
          <p:spPr bwMode="auto">
            <a:xfrm>
              <a:off x="128" y="3600"/>
              <a:ext cx="864" cy="270"/>
            </a:xfrm>
            <a:prstGeom prst="rect">
              <a:avLst/>
            </a:prstGeom>
            <a:noFill/>
            <a:ln w="9525">
              <a:noFill/>
              <a:miter lim="800000"/>
              <a:headEnd/>
              <a:tailEnd/>
            </a:ln>
            <a:effectLst/>
          </p:spPr>
          <p:txBody>
            <a:bodyPr>
              <a:spAutoFit/>
            </a:bodyPr>
            <a:lstStyle/>
            <a:p>
              <a:pPr algn="ctr">
                <a:spcBef>
                  <a:spcPct val="50000"/>
                </a:spcBef>
                <a:defRPr/>
              </a:pPr>
              <a:r>
                <a:rPr lang="en-US" sz="1100" b="1"/>
                <a:t>Addison Wesley </a:t>
              </a:r>
              <a:r>
                <a:rPr lang="en-US" sz="1100"/>
                <a:t>is an imprint of</a:t>
              </a:r>
              <a:endParaRPr lang="en-US" sz="1100" b="1"/>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t>1-</a:t>
            </a:r>
            <a:fld id="{C40917BB-CB88-4AE9-93A7-6246BB2B50A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76200"/>
            <a:ext cx="207645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
            <a:ext cx="607695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t>1-</a:t>
            </a:r>
            <a:fld id="{1B2F914A-2187-46D6-8914-E38E9D40EF4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t>1-</a:t>
            </a:r>
            <a:fld id="{36FC75D3-FE0F-4721-9C9B-2AB7942FF55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r>
              <a:rPr lang="en-US"/>
              <a:t>1-</a:t>
            </a:r>
            <a:fld id="{B12272BD-1636-4D0F-AEF0-77BCB70AA6B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76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600200"/>
            <a:ext cx="4076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r>
              <a:rPr lang="en-US"/>
              <a:t>1-</a:t>
            </a:r>
            <a:fld id="{7069EC94-FC2C-4918-A078-B398895E064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r>
              <a:rPr lang="en-US"/>
              <a:t>1-</a:t>
            </a:r>
            <a:fld id="{C1DA2AE8-F9FE-4B76-844F-28A354AC183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r>
              <a:rPr lang="en-US"/>
              <a:t>1-</a:t>
            </a:r>
            <a:fld id="{ED782ED6-7574-49BE-AD27-D9C011AD2CC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r>
              <a:rPr lang="en-US"/>
              <a:t>1-</a:t>
            </a:r>
            <a:fld id="{04EEC591-4177-4B6F-B64F-C44580A1940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r>
              <a:rPr lang="en-US"/>
              <a:t>1-</a:t>
            </a:r>
            <a:fld id="{008D5D54-22BF-423C-87C8-B77B92BD869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r>
              <a:rPr lang="en-US"/>
              <a:t>1-</a:t>
            </a:r>
            <a:fld id="{770ED9CE-7FFD-4A38-901A-B2EB3084B48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6546" name="AutoShape 2"/>
          <p:cNvSpPr>
            <a:spLocks noChangeArrowheads="1"/>
          </p:cNvSpPr>
          <p:nvPr/>
        </p:nvSpPr>
        <p:spPr bwMode="auto">
          <a:xfrm flipH="1">
            <a:off x="0" y="-12700"/>
            <a:ext cx="9144000" cy="1612900"/>
          </a:xfrm>
          <a:prstGeom prst="homePlate">
            <a:avLst>
              <a:gd name="adj" fmla="val 0"/>
            </a:avLst>
          </a:prstGeom>
          <a:gradFill rotWithShape="1">
            <a:gsLst>
              <a:gs pos="0">
                <a:srgbClr val="004600">
                  <a:alpha val="48000"/>
                </a:srgbClr>
              </a:gs>
              <a:gs pos="100000">
                <a:srgbClr val="FFFFFF"/>
              </a:gs>
            </a:gsLst>
            <a:lin ang="5400000" scaled="1"/>
          </a:gradFill>
          <a:ln w="9525">
            <a:noFill/>
            <a:miter lim="800000"/>
            <a:headEnd/>
            <a:tailEnd/>
          </a:ln>
        </p:spPr>
        <p:txBody>
          <a:bodyPr wrap="none" anchor="ctr"/>
          <a:lstStyle/>
          <a:p>
            <a:pPr eaLnBrk="1" hangingPunct="1">
              <a:defRPr/>
            </a:pPr>
            <a:endParaRPr lang="en-US" sz="2400" baseline="-25000">
              <a:latin typeface="Times New Roman" charset="0"/>
              <a:ea typeface="+mn-ea"/>
            </a:endParaRPr>
          </a:p>
        </p:txBody>
      </p:sp>
      <p:sp>
        <p:nvSpPr>
          <p:cNvPr id="1027" name="Rectangle 3"/>
          <p:cNvSpPr>
            <a:spLocks noGrp="1" noChangeArrowheads="1"/>
          </p:cNvSpPr>
          <p:nvPr>
            <p:ph type="title"/>
          </p:nvPr>
        </p:nvSpPr>
        <p:spPr bwMode="auto">
          <a:xfrm>
            <a:off x="457200" y="76200"/>
            <a:ext cx="8305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7200" y="1600200"/>
            <a:ext cx="83058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1189" name="Rectangle 5"/>
          <p:cNvSpPr>
            <a:spLocks noGrp="1" noChangeArrowheads="1"/>
          </p:cNvSpPr>
          <p:nvPr>
            <p:ph type="sldNum" sz="quarter" idx="4"/>
          </p:nvPr>
        </p:nvSpPr>
        <p:spPr bwMode="auto">
          <a:xfrm>
            <a:off x="7162800" y="6397625"/>
            <a:ext cx="19050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000" smtClean="0">
                <a:ea typeface="+mn-ea"/>
              </a:defRPr>
            </a:lvl1pPr>
          </a:lstStyle>
          <a:p>
            <a:pPr>
              <a:defRPr/>
            </a:pPr>
            <a:r>
              <a:rPr lang="en-US"/>
              <a:t>1-</a:t>
            </a:r>
            <a:fld id="{741B42DB-8807-4125-8DA7-100854B7134B}" type="slidenum">
              <a:rPr lang="en-US"/>
              <a:pPr>
                <a:defRPr/>
              </a:pPr>
              <a:t>‹#›</a:t>
            </a:fld>
            <a:endParaRPr lang="en-US"/>
          </a:p>
        </p:txBody>
      </p:sp>
      <p:sp>
        <p:nvSpPr>
          <p:cNvPr id="221190" name="Rectangle 6"/>
          <p:cNvSpPr>
            <a:spLocks noChangeArrowheads="1"/>
          </p:cNvSpPr>
          <p:nvPr/>
        </p:nvSpPr>
        <p:spPr bwMode="auto">
          <a:xfrm>
            <a:off x="7086600" y="5867400"/>
            <a:ext cx="1905000" cy="457200"/>
          </a:xfrm>
          <a:prstGeom prst="rect">
            <a:avLst/>
          </a:prstGeom>
          <a:noFill/>
          <a:ln w="9525">
            <a:noFill/>
            <a:miter lim="800000"/>
            <a:headEnd/>
            <a:tailEnd/>
          </a:ln>
          <a:effectLst/>
        </p:spPr>
        <p:txBody>
          <a:bodyPr anchor="b"/>
          <a:lstStyle/>
          <a:p>
            <a:pPr algn="r">
              <a:defRPr/>
            </a:pPr>
            <a:r>
              <a:rPr lang="en-US" sz="1200">
                <a:solidFill>
                  <a:schemeClr val="bg1"/>
                </a:solidFill>
                <a:ea typeface="+mn-ea"/>
              </a:rPr>
              <a:t>1-</a:t>
            </a:r>
            <a:fld id="{8508F857-1DAD-4F18-830C-A8DBD3E75266}" type="slidenum">
              <a:rPr lang="en-US" sz="1200">
                <a:solidFill>
                  <a:schemeClr val="bg1"/>
                </a:solidFill>
                <a:ea typeface="+mn-ea"/>
              </a:rPr>
              <a:pPr algn="r">
                <a:defRPr/>
              </a:pPr>
              <a:t>‹#›</a:t>
            </a:fld>
            <a:endParaRPr lang="en-US" sz="1200">
              <a:solidFill>
                <a:schemeClr val="bg1"/>
              </a:solidFill>
              <a:ea typeface="+mn-ea"/>
            </a:endParaRPr>
          </a:p>
        </p:txBody>
      </p:sp>
      <p:sp>
        <p:nvSpPr>
          <p:cNvPr id="221191" name="Rectangle 7"/>
          <p:cNvSpPr>
            <a:spLocks noChangeArrowheads="1"/>
          </p:cNvSpPr>
          <p:nvPr/>
        </p:nvSpPr>
        <p:spPr bwMode="auto">
          <a:xfrm>
            <a:off x="228600" y="6324600"/>
            <a:ext cx="5562600" cy="381000"/>
          </a:xfrm>
          <a:prstGeom prst="rect">
            <a:avLst/>
          </a:prstGeom>
          <a:noFill/>
          <a:ln w="9525">
            <a:noFill/>
            <a:miter lim="800000"/>
            <a:headEnd/>
            <a:tailEnd/>
          </a:ln>
        </p:spPr>
        <p:txBody>
          <a:bodyPr anchor="b"/>
          <a:lstStyle/>
          <a:p>
            <a:pPr>
              <a:spcBef>
                <a:spcPct val="50000"/>
              </a:spcBef>
              <a:defRPr/>
            </a:pPr>
            <a:r>
              <a:rPr lang="en-US" sz="1200" dirty="0"/>
              <a:t>© </a:t>
            </a:r>
            <a:r>
              <a:rPr lang="en-US" sz="1200" dirty="0" smtClean="0">
                <a:ea typeface="+mn-ea"/>
              </a:rPr>
              <a:t>2012 </a:t>
            </a:r>
            <a:r>
              <a:rPr lang="en-US" sz="1200" dirty="0">
                <a:ea typeface="+mn-ea"/>
              </a:rPr>
              <a:t>Pearson Addison-Wesley. All rights reserved. </a:t>
            </a:r>
          </a:p>
        </p:txBody>
      </p:sp>
    </p:spTree>
  </p:cSld>
  <p:clrMap bg1="lt1" tx1="dk1" bg2="lt2" tx2="dk2" accent1="accent1" accent2="accent2" accent3="accent3" accent4="accent4" accent5="accent5" accent6="accent6" hlink="hlink" folHlink="folHlink"/>
  <p:sldLayoutIdLst>
    <p:sldLayoutId id="2147483712" r:id="rId1"/>
    <p:sldLayoutId id="2147483711" r:id="rId2"/>
    <p:sldLayoutId id="2147483710" r:id="rId3"/>
    <p:sldLayoutId id="2147483709" r:id="rId4"/>
    <p:sldLayoutId id="2147483708" r:id="rId5"/>
    <p:sldLayoutId id="2147483707" r:id="rId6"/>
    <p:sldLayoutId id="2147483706" r:id="rId7"/>
    <p:sldLayoutId id="2147483705" r:id="rId8"/>
    <p:sldLayoutId id="2147483704" r:id="rId9"/>
    <p:sldLayoutId id="2147483703" r:id="rId10"/>
    <p:sldLayoutId id="2147483702" r:id="rId11"/>
  </p:sldLayoutIdLst>
  <p:hf hdr="0" ftr="0" dt="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ヒラギノ角ゴ Pro W3" pitchFamily="-48" charset="-128"/>
        </a:defRPr>
      </a:lvl2pPr>
      <a:lvl3pPr algn="l" rtl="0" eaLnBrk="0" fontAlgn="base" hangingPunct="0">
        <a:spcBef>
          <a:spcPct val="0"/>
        </a:spcBef>
        <a:spcAft>
          <a:spcPct val="0"/>
        </a:spcAft>
        <a:defRPr sz="3600" b="1">
          <a:solidFill>
            <a:schemeClr val="tx1"/>
          </a:solidFill>
          <a:latin typeface="Arial" charset="0"/>
          <a:ea typeface="ヒラギノ角ゴ Pro W3" pitchFamily="-48" charset="-128"/>
        </a:defRPr>
      </a:lvl3pPr>
      <a:lvl4pPr algn="l" rtl="0" eaLnBrk="0" fontAlgn="base" hangingPunct="0">
        <a:spcBef>
          <a:spcPct val="0"/>
        </a:spcBef>
        <a:spcAft>
          <a:spcPct val="0"/>
        </a:spcAft>
        <a:defRPr sz="3600" b="1">
          <a:solidFill>
            <a:schemeClr val="tx1"/>
          </a:solidFill>
          <a:latin typeface="Arial" charset="0"/>
          <a:ea typeface="ヒラギノ角ゴ Pro W3" pitchFamily="-48" charset="-128"/>
        </a:defRPr>
      </a:lvl4pPr>
      <a:lvl5pPr algn="l" rtl="0" eaLnBrk="0" fontAlgn="base" hangingPunct="0">
        <a:spcBef>
          <a:spcPct val="0"/>
        </a:spcBef>
        <a:spcAft>
          <a:spcPct val="0"/>
        </a:spcAft>
        <a:defRPr sz="3600" b="1">
          <a:solidFill>
            <a:schemeClr val="tx1"/>
          </a:solidFill>
          <a:latin typeface="Arial" charset="0"/>
          <a:ea typeface="ヒラギノ角ゴ Pro W3" pitchFamily="-48" charset="-128"/>
        </a:defRPr>
      </a:lvl5pPr>
      <a:lvl6pPr marL="457200" algn="l" rtl="0" fontAlgn="base">
        <a:spcBef>
          <a:spcPct val="0"/>
        </a:spcBef>
        <a:spcAft>
          <a:spcPct val="0"/>
        </a:spcAft>
        <a:defRPr sz="3600" b="1">
          <a:solidFill>
            <a:schemeClr val="tx1"/>
          </a:solidFill>
          <a:latin typeface="Arial" charset="0"/>
          <a:ea typeface="ヒラギノ角ゴ Pro W3" pitchFamily="-48" charset="-128"/>
        </a:defRPr>
      </a:lvl6pPr>
      <a:lvl7pPr marL="914400" algn="l" rtl="0" fontAlgn="base">
        <a:spcBef>
          <a:spcPct val="0"/>
        </a:spcBef>
        <a:spcAft>
          <a:spcPct val="0"/>
        </a:spcAft>
        <a:defRPr sz="3600" b="1">
          <a:solidFill>
            <a:schemeClr val="tx1"/>
          </a:solidFill>
          <a:latin typeface="Arial" charset="0"/>
          <a:ea typeface="ヒラギノ角ゴ Pro W3" pitchFamily="-48" charset="-128"/>
        </a:defRPr>
      </a:lvl7pPr>
      <a:lvl8pPr marL="1371600" algn="l" rtl="0" fontAlgn="base">
        <a:spcBef>
          <a:spcPct val="0"/>
        </a:spcBef>
        <a:spcAft>
          <a:spcPct val="0"/>
        </a:spcAft>
        <a:defRPr sz="3600" b="1">
          <a:solidFill>
            <a:schemeClr val="tx1"/>
          </a:solidFill>
          <a:latin typeface="Arial" charset="0"/>
          <a:ea typeface="ヒラギノ角ゴ Pro W3" pitchFamily="-48" charset="-128"/>
        </a:defRPr>
      </a:lvl8pPr>
      <a:lvl9pPr marL="1828800" algn="l" rtl="0" fontAlgn="base">
        <a:spcBef>
          <a:spcPct val="0"/>
        </a:spcBef>
        <a:spcAft>
          <a:spcPct val="0"/>
        </a:spcAft>
        <a:defRPr sz="3600" b="1">
          <a:solidFill>
            <a:schemeClr val="tx1"/>
          </a:solidFill>
          <a:latin typeface="Arial" charset="0"/>
          <a:ea typeface="ヒラギノ角ゴ Pro W3" pitchFamily="-48" charset="-128"/>
        </a:defRPr>
      </a:lvl9pPr>
    </p:titleStyle>
    <p:bodyStyle>
      <a:lvl1pPr marL="342900" indent="-342900" algn="l" rtl="0" eaLnBrk="0" fontAlgn="base" hangingPunct="0">
        <a:spcBef>
          <a:spcPct val="20000"/>
        </a:spcBef>
        <a:spcAft>
          <a:spcPct val="0"/>
        </a:spcAft>
        <a:buClr>
          <a:srgbClr val="004600"/>
        </a:buClr>
        <a:buFont typeface="Times" pitchFamily="-4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4600"/>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004600"/>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004600"/>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004600"/>
        </a:buClr>
        <a:buChar char="»"/>
        <a:defRPr sz="2000">
          <a:solidFill>
            <a:schemeClr val="tx1"/>
          </a:solidFill>
          <a:latin typeface="+mn-lt"/>
          <a:ea typeface="+mn-ea"/>
        </a:defRPr>
      </a:lvl5pPr>
      <a:lvl6pPr marL="2514600" indent="-228600" algn="l" rtl="0" fontAlgn="base">
        <a:spcBef>
          <a:spcPct val="20000"/>
        </a:spcBef>
        <a:spcAft>
          <a:spcPct val="0"/>
        </a:spcAft>
        <a:buClr>
          <a:srgbClr val="004600"/>
        </a:buClr>
        <a:buChar char="»"/>
        <a:defRPr sz="2000">
          <a:solidFill>
            <a:schemeClr val="tx1"/>
          </a:solidFill>
          <a:latin typeface="+mn-lt"/>
          <a:ea typeface="+mn-ea"/>
        </a:defRPr>
      </a:lvl6pPr>
      <a:lvl7pPr marL="2971800" indent="-228600" algn="l" rtl="0" fontAlgn="base">
        <a:spcBef>
          <a:spcPct val="20000"/>
        </a:spcBef>
        <a:spcAft>
          <a:spcPct val="0"/>
        </a:spcAft>
        <a:buClr>
          <a:srgbClr val="004600"/>
        </a:buClr>
        <a:buChar char="»"/>
        <a:defRPr sz="2000">
          <a:solidFill>
            <a:schemeClr val="tx1"/>
          </a:solidFill>
          <a:latin typeface="+mn-lt"/>
          <a:ea typeface="+mn-ea"/>
        </a:defRPr>
      </a:lvl7pPr>
      <a:lvl8pPr marL="3429000" indent="-228600" algn="l" rtl="0" fontAlgn="base">
        <a:spcBef>
          <a:spcPct val="20000"/>
        </a:spcBef>
        <a:spcAft>
          <a:spcPct val="0"/>
        </a:spcAft>
        <a:buClr>
          <a:srgbClr val="004600"/>
        </a:buClr>
        <a:buChar char="»"/>
        <a:defRPr sz="2000">
          <a:solidFill>
            <a:schemeClr val="tx1"/>
          </a:solidFill>
          <a:latin typeface="+mn-lt"/>
          <a:ea typeface="+mn-ea"/>
        </a:defRPr>
      </a:lvl8pPr>
      <a:lvl9pPr marL="3886200" indent="-228600" algn="l" rtl="0" fontAlgn="base">
        <a:spcBef>
          <a:spcPct val="20000"/>
        </a:spcBef>
        <a:spcAft>
          <a:spcPct val="0"/>
        </a:spcAft>
        <a:buClr>
          <a:srgbClr val="004600"/>
        </a:buClr>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762000" y="228600"/>
            <a:ext cx="7772400" cy="1165225"/>
          </a:xfrm>
          <a:noFill/>
        </p:spPr>
        <p:txBody>
          <a:bodyPr/>
          <a:lstStyle/>
          <a:p>
            <a:pPr algn="ctr" eaLnBrk="1" hangingPunct="1"/>
            <a:r>
              <a:rPr lang="en-US" sz="3200" b="0" dirty="0" smtClean="0"/>
              <a:t>Chapter 0:</a:t>
            </a:r>
            <a:br>
              <a:rPr lang="en-US" sz="3200" b="0" dirty="0" smtClean="0"/>
            </a:br>
            <a:r>
              <a:rPr lang="en-US" sz="3200" b="0" dirty="0" smtClean="0"/>
              <a:t>Computer Science as a Career Path</a:t>
            </a:r>
          </a:p>
        </p:txBody>
      </p:sp>
      <p:sp>
        <p:nvSpPr>
          <p:cNvPr id="3075" name="Rectangle 3"/>
          <p:cNvSpPr>
            <a:spLocks noGrp="1" noChangeArrowheads="1"/>
          </p:cNvSpPr>
          <p:nvPr>
            <p:ph type="subTitle" idx="4294967295"/>
          </p:nvPr>
        </p:nvSpPr>
        <p:spPr>
          <a:xfrm>
            <a:off x="762000" y="2133600"/>
            <a:ext cx="7696200" cy="3581400"/>
          </a:xfrm>
          <a:noFill/>
        </p:spPr>
        <p:txBody>
          <a:bodyPr/>
          <a:lstStyle/>
          <a:p>
            <a:pPr marL="0" indent="0" algn="ctr" eaLnBrk="1" hangingPunct="1">
              <a:buFont typeface="Times" pitchFamily="-48" charset="0"/>
              <a:buNone/>
            </a:pPr>
            <a:r>
              <a:rPr lang="en-US" i="1" dirty="0" smtClean="0"/>
              <a:t>Problem Solving &amp; Program Design in C</a:t>
            </a:r>
          </a:p>
          <a:p>
            <a:pPr marL="0" indent="0" algn="ctr" eaLnBrk="1" hangingPunct="1">
              <a:buFont typeface="Times" pitchFamily="-48" charset="0"/>
              <a:buNone/>
            </a:pPr>
            <a:endParaRPr lang="en-US" sz="2400" dirty="0" smtClean="0"/>
          </a:p>
          <a:p>
            <a:pPr marL="0" indent="0" algn="ctr" eaLnBrk="1" hangingPunct="1">
              <a:buFont typeface="Times" pitchFamily="-48" charset="0"/>
              <a:buNone/>
            </a:pPr>
            <a:r>
              <a:rPr lang="en-US" sz="2400" dirty="0" smtClean="0"/>
              <a:t>Seventh Edition</a:t>
            </a:r>
          </a:p>
          <a:p>
            <a:pPr marL="0" indent="0" algn="ctr" eaLnBrk="1" hangingPunct="1">
              <a:buFont typeface="Times" pitchFamily="-48" charset="0"/>
              <a:buNone/>
            </a:pPr>
            <a:endParaRPr lang="en-US" sz="2400" dirty="0" smtClean="0"/>
          </a:p>
          <a:p>
            <a:pPr marL="0" indent="0" algn="ctr" eaLnBrk="1" hangingPunct="1">
              <a:buFont typeface="Times" pitchFamily="-48" charset="0"/>
              <a:buNone/>
            </a:pPr>
            <a:r>
              <a:rPr lang="en-US" sz="2400" dirty="0" smtClean="0"/>
              <a:t>By Jeri R. </a:t>
            </a:r>
            <a:r>
              <a:rPr lang="en-US" sz="2400" dirty="0" err="1" smtClean="0"/>
              <a:t>Hanly</a:t>
            </a:r>
            <a:r>
              <a:rPr lang="en-US" sz="2400" dirty="0" smtClean="0"/>
              <a:t> &amp;</a:t>
            </a:r>
          </a:p>
          <a:p>
            <a:pPr marL="0" indent="0" algn="ctr" eaLnBrk="1" hangingPunct="1">
              <a:buFont typeface="Times" pitchFamily="-48" charset="0"/>
              <a:buNone/>
            </a:pPr>
            <a:r>
              <a:rPr lang="en-US" sz="2400" dirty="0" smtClean="0"/>
              <a:t>Elliot B. </a:t>
            </a:r>
            <a:r>
              <a:rPr lang="en-US" sz="2400" dirty="0" err="1" smtClean="0"/>
              <a:t>Koffman</a:t>
            </a:r>
            <a:endParaRPr lang="en-US" sz="2400" dirty="0" smtClean="0"/>
          </a:p>
          <a:p>
            <a:pPr marL="0" indent="0" algn="ctr" eaLnBrk="1" hangingPunct="1">
              <a:buFont typeface="Times" pitchFamily="-48" charset="0"/>
              <a:buNone/>
            </a:pPr>
            <a:endParaRPr lang="en-US"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i="1" smtClean="0">
                <a:solidFill>
                  <a:srgbClr val="7B9899"/>
                </a:solidFill>
              </a:rPr>
              <a:t>Traits of a computer scientist</a:t>
            </a:r>
            <a:endParaRPr lang="en-US" smtClean="0">
              <a:solidFill>
                <a:srgbClr val="7B9899"/>
              </a:solidFill>
            </a:endParaRPr>
          </a:p>
        </p:txBody>
      </p:sp>
      <p:sp>
        <p:nvSpPr>
          <p:cNvPr id="3" name="Content Placeholder 2"/>
          <p:cNvSpPr>
            <a:spLocks noGrp="1"/>
          </p:cNvSpPr>
          <p:nvPr>
            <p:ph sz="quarter" idx="1"/>
          </p:nvPr>
        </p:nvSpPr>
        <p:spPr>
          <a:xfrm>
            <a:off x="301625" y="1527175"/>
            <a:ext cx="8504238" cy="4572000"/>
          </a:xfrm>
        </p:spPr>
        <p:txBody>
          <a:bodyPr>
            <a:normAutofit fontScale="70000" lnSpcReduction="20000"/>
          </a:bodyPr>
          <a:lstStyle/>
          <a:p>
            <a:pPr marL="274320" indent="-274320" eaLnBrk="1" fontAlgn="auto" hangingPunct="1">
              <a:spcAft>
                <a:spcPts val="0"/>
              </a:spcAft>
              <a:buFont typeface="Wingdings 2"/>
              <a:buChar char=""/>
              <a:defRPr/>
            </a:pPr>
            <a:r>
              <a:rPr lang="en-US" sz="3400" dirty="0" smtClean="0"/>
              <a:t>You love the challenge of problem-solving. </a:t>
            </a:r>
            <a:endParaRPr lang="en-US" sz="3400" i="1" dirty="0" smtClean="0">
              <a:solidFill>
                <a:srgbClr val="0070C0"/>
              </a:solidFill>
            </a:endParaRPr>
          </a:p>
          <a:p>
            <a:pPr marL="274320" indent="-274320" eaLnBrk="1" fontAlgn="auto" hangingPunct="1">
              <a:spcAft>
                <a:spcPts val="0"/>
              </a:spcAft>
              <a:buFont typeface="Wingdings 2"/>
              <a:buChar char=""/>
              <a:defRPr/>
            </a:pPr>
            <a:r>
              <a:rPr lang="en-US" sz="3400" dirty="0" smtClean="0"/>
              <a:t>You enjoy being creative and “thinking outside the box”. </a:t>
            </a:r>
          </a:p>
          <a:p>
            <a:pPr marL="274320" indent="-274320" eaLnBrk="1" fontAlgn="auto" hangingPunct="1">
              <a:spcAft>
                <a:spcPts val="0"/>
              </a:spcAft>
              <a:buFont typeface="Wingdings 2"/>
              <a:buChar char=""/>
              <a:defRPr/>
            </a:pPr>
            <a:r>
              <a:rPr lang="en-US" sz="3400" dirty="0" smtClean="0"/>
              <a:t>You enjoy working with technology.</a:t>
            </a:r>
          </a:p>
          <a:p>
            <a:pPr marL="274320" indent="-274320" eaLnBrk="1" fontAlgn="auto" hangingPunct="1">
              <a:spcAft>
                <a:spcPts val="0"/>
              </a:spcAft>
              <a:buFont typeface="Wingdings 2"/>
              <a:buChar char=""/>
              <a:defRPr/>
            </a:pPr>
            <a:r>
              <a:rPr lang="en-US" sz="3400" dirty="0" smtClean="0"/>
              <a:t>You are committed to being a life-long learner. </a:t>
            </a:r>
          </a:p>
          <a:p>
            <a:pPr marL="274320" indent="-274320" eaLnBrk="1" fontAlgn="auto" hangingPunct="1">
              <a:spcAft>
                <a:spcPts val="0"/>
              </a:spcAft>
              <a:buFont typeface="Wingdings 2"/>
              <a:buChar char=""/>
              <a:defRPr/>
            </a:pPr>
            <a:r>
              <a:rPr lang="en-US" sz="3400" dirty="0" smtClean="0"/>
              <a:t>You enjoy puzzles and work tenaciously to find solutions. </a:t>
            </a:r>
          </a:p>
          <a:p>
            <a:pPr marL="274320" indent="-274320" eaLnBrk="1" fontAlgn="auto" hangingPunct="1">
              <a:spcAft>
                <a:spcPts val="0"/>
              </a:spcAft>
              <a:buFont typeface="Wingdings 2"/>
              <a:buChar char=""/>
              <a:defRPr/>
            </a:pPr>
            <a:r>
              <a:rPr lang="en-US" sz="3400" dirty="0" smtClean="0"/>
              <a:t>You enjoy building things, both in the actual world and in a “virtual world.” </a:t>
            </a:r>
          </a:p>
          <a:p>
            <a:pPr marL="274320" indent="-274320" eaLnBrk="1" fontAlgn="auto" hangingPunct="1">
              <a:spcAft>
                <a:spcPts val="0"/>
              </a:spcAft>
              <a:buFont typeface="Wingdings 2"/>
              <a:buChar char=""/>
              <a:defRPr/>
            </a:pPr>
            <a:r>
              <a:rPr lang="en-US" sz="3400" dirty="0" smtClean="0"/>
              <a:t>You can see how to customize a particular object to make it work in a specific environment. </a:t>
            </a:r>
          </a:p>
          <a:p>
            <a:pPr marL="274320" indent="-274320" eaLnBrk="1" fontAlgn="auto" hangingPunct="1">
              <a:spcAft>
                <a:spcPts val="0"/>
              </a:spcAft>
              <a:buFont typeface="Wingdings 2"/>
              <a:buChar char=""/>
              <a:defRPr/>
            </a:pPr>
            <a:r>
              <a:rPr lang="en-US" sz="3400" dirty="0" smtClean="0"/>
              <a:t>You like to tackle large projects and see them to completion. </a:t>
            </a:r>
          </a:p>
          <a:p>
            <a:pPr marL="274320" indent="-274320" eaLnBrk="1" fontAlgn="auto" hangingPunct="1">
              <a:spcAft>
                <a:spcPts val="0"/>
              </a:spcAft>
              <a:buFont typeface="Wingdings 2"/>
              <a:buChar char=""/>
              <a:defRPr/>
            </a:pPr>
            <a:r>
              <a:rPr lang="en-US" sz="3400" dirty="0" smtClean="0"/>
              <a:t>You like to build things that are useful to people and that will impact their lives in a positive way. </a:t>
            </a:r>
          </a:p>
          <a:p>
            <a:pPr marL="274320" indent="-274320" eaLnBrk="1" fontAlgn="auto" hangingPunct="1">
              <a:spcAft>
                <a:spcPts val="0"/>
              </a:spcAft>
              <a:buFont typeface="Wingdings 2"/>
              <a:buChar char=""/>
              <a:defRPr/>
            </a:pPr>
            <a:endParaRPr lang="en-US" dirty="0" smtClean="0"/>
          </a:p>
          <a:p>
            <a:pPr marL="274320" indent="-274320" eaLnBrk="1" fontAlgn="auto" hangingPunct="1">
              <a:spcAft>
                <a:spcPts val="0"/>
              </a:spcAft>
              <a:buFont typeface="Wingdings 2"/>
              <a:buChar char=""/>
              <a:defRPr/>
            </a:pP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sz="quarter" idx="1"/>
          </p:nvPr>
        </p:nvSpPr>
        <p:spPr>
          <a:xfrm>
            <a:off x="301625" y="1527175"/>
            <a:ext cx="8504238" cy="4572000"/>
          </a:xfrm>
        </p:spPr>
        <p:txBody>
          <a:bodyPr/>
          <a:lstStyle/>
          <a:p>
            <a:pPr eaLnBrk="1" hangingPunct="1">
              <a:buFont typeface="Wingdings 2" pitchFamily="18" charset="2"/>
              <a:buNone/>
            </a:pPr>
            <a:r>
              <a:rPr lang="en-US" sz="4400" i="1" smtClean="0">
                <a:solidFill>
                  <a:srgbClr val="0070C0"/>
                </a:solidFill>
              </a:rPr>
              <a:t>…Computer science is more about finding solutions to problems than it is about using the current computer hardware or programming language…</a:t>
            </a:r>
            <a:endParaRPr lang="en-US" sz="44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z="3200" i="1" smtClean="0">
                <a:solidFill>
                  <a:srgbClr val="7B9899"/>
                </a:solidFill>
              </a:rPr>
              <a:t>Skills required of a computer scientist</a:t>
            </a:r>
            <a:endParaRPr lang="en-US" sz="3200" smtClean="0">
              <a:solidFill>
                <a:srgbClr val="7B9899"/>
              </a:solidFill>
            </a:endParaRPr>
          </a:p>
        </p:txBody>
      </p:sp>
      <p:sp>
        <p:nvSpPr>
          <p:cNvPr id="14339" name="Content Placeholder 2"/>
          <p:cNvSpPr>
            <a:spLocks noGrp="1"/>
          </p:cNvSpPr>
          <p:nvPr>
            <p:ph sz="quarter" idx="1"/>
          </p:nvPr>
        </p:nvSpPr>
        <p:spPr>
          <a:xfrm>
            <a:off x="301625" y="1527175"/>
            <a:ext cx="8504238" cy="4572000"/>
          </a:xfrm>
        </p:spPr>
        <p:txBody>
          <a:bodyPr/>
          <a:lstStyle/>
          <a:p>
            <a:pPr eaLnBrk="1" hangingPunct="1"/>
            <a:r>
              <a:rPr lang="en-US" sz="2400" smtClean="0"/>
              <a:t>You must be a good communicator. </a:t>
            </a:r>
          </a:p>
          <a:p>
            <a:pPr eaLnBrk="1" hangingPunct="1"/>
            <a:r>
              <a:rPr lang="en-US" sz="2400" smtClean="0"/>
              <a:t>You must be able to explain plans and solutions to technical and non-technical people alike. </a:t>
            </a:r>
          </a:p>
          <a:p>
            <a:pPr eaLnBrk="1" hangingPunct="1"/>
            <a:r>
              <a:rPr lang="en-US" sz="2400" smtClean="0"/>
              <a:t>You must be able to write clearly and concisely in the technical environment. </a:t>
            </a:r>
          </a:p>
          <a:p>
            <a:pPr eaLnBrk="1" hangingPunct="1"/>
            <a:r>
              <a:rPr lang="en-US" sz="2400" smtClean="0"/>
              <a:t>Since most projects involve multiple people, you must be able to work well in a group. </a:t>
            </a:r>
          </a:p>
          <a:p>
            <a:pPr eaLnBrk="1" hangingPunct="1"/>
            <a:r>
              <a:rPr lang="en-US" sz="2400" smtClean="0"/>
              <a:t>If you plan to become a manager or run your own company, it is very important to be able to work well with many different personalities.</a:t>
            </a:r>
          </a:p>
          <a:p>
            <a:pPr eaLnBrk="1" hangingPunct="1"/>
            <a:endParaRPr lang="en-US" smtClean="0"/>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i="1" smtClean="0">
                <a:solidFill>
                  <a:srgbClr val="7B9899"/>
                </a:solidFill>
              </a:rPr>
              <a:t>Joys of the Craft</a:t>
            </a:r>
            <a:endParaRPr lang="en-US" smtClean="0">
              <a:solidFill>
                <a:srgbClr val="7B9899"/>
              </a:solidFill>
            </a:endParaRPr>
          </a:p>
        </p:txBody>
      </p:sp>
      <p:sp>
        <p:nvSpPr>
          <p:cNvPr id="15363" name="Content Placeholder 2"/>
          <p:cNvSpPr>
            <a:spLocks noGrp="1"/>
          </p:cNvSpPr>
          <p:nvPr>
            <p:ph sz="quarter" idx="1"/>
          </p:nvPr>
        </p:nvSpPr>
        <p:spPr>
          <a:xfrm>
            <a:off x="301625" y="1527175"/>
            <a:ext cx="8504238" cy="4572000"/>
          </a:xfrm>
        </p:spPr>
        <p:txBody>
          <a:bodyPr/>
          <a:lstStyle/>
          <a:p>
            <a:pPr eaLnBrk="1" hangingPunct="1"/>
            <a:r>
              <a:rPr lang="en-US" sz="2700" smtClean="0"/>
              <a:t>The sheer joy of making things of your own design. </a:t>
            </a:r>
          </a:p>
          <a:p>
            <a:pPr eaLnBrk="1" hangingPunct="1"/>
            <a:r>
              <a:rPr lang="en-US" sz="2700" smtClean="0"/>
              <a:t>The pleasure of making things that are useful to and respected by other people. </a:t>
            </a:r>
          </a:p>
          <a:p>
            <a:pPr eaLnBrk="1" hangingPunct="1"/>
            <a:r>
              <a:rPr lang="en-US" sz="2700" smtClean="0"/>
              <a:t>The joy of fashioning complex puzzle-like entities into a system that works correctly.</a:t>
            </a:r>
          </a:p>
          <a:p>
            <a:pPr eaLnBrk="1" hangingPunct="1"/>
            <a:r>
              <a:rPr lang="en-US" sz="2700" smtClean="0"/>
              <a:t>The joy of always learning something new.</a:t>
            </a:r>
          </a:p>
          <a:p>
            <a:pPr eaLnBrk="1" hangingPunct="1"/>
            <a:r>
              <a:rPr lang="en-US" sz="2700" smtClean="0"/>
              <a:t>The joy of working with a very </a:t>
            </a:r>
            <a:r>
              <a:rPr lang="en-US" sz="2700" b="1" i="1" smtClean="0"/>
              <a:t>tractable</a:t>
            </a:r>
            <a:r>
              <a:rPr lang="en-US" sz="2700" smtClean="0"/>
              <a:t> medium.</a:t>
            </a:r>
          </a:p>
          <a:p>
            <a:pPr eaLnBrk="1" hangingPunct="1">
              <a:buFont typeface="Wingdings 2" pitchFamily="18" charset="2"/>
              <a:buNone/>
            </a:pPr>
            <a:endParaRPr lang="en-US" smtClean="0"/>
          </a:p>
          <a:p>
            <a:pPr eaLnBrk="1" hangingPunct="1">
              <a:buFont typeface="Wingdings 2" pitchFamily="18" charset="2"/>
              <a:buNone/>
            </a:pPr>
            <a:r>
              <a:rPr lang="en-US" sz="1900" smtClean="0"/>
              <a:t>Frederick P. Brooks, </a:t>
            </a:r>
            <a:r>
              <a:rPr lang="en-US" sz="1900" u="sng" smtClean="0"/>
              <a:t>The Mythical Man Month – Essays on Software Engineering</a:t>
            </a:r>
            <a:r>
              <a:rPr lang="en-US" sz="1900"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i="1" smtClean="0">
                <a:solidFill>
                  <a:srgbClr val="7B9899"/>
                </a:solidFill>
              </a:rPr>
              <a:t>College goals</a:t>
            </a:r>
            <a:endParaRPr lang="en-US" smtClean="0">
              <a:solidFill>
                <a:srgbClr val="7B9899"/>
              </a:solidFill>
            </a:endParaRPr>
          </a:p>
        </p:txBody>
      </p:sp>
      <p:sp>
        <p:nvSpPr>
          <p:cNvPr id="16387" name="Content Placeholder 2"/>
          <p:cNvSpPr>
            <a:spLocks noGrp="1"/>
          </p:cNvSpPr>
          <p:nvPr>
            <p:ph sz="quarter" idx="1"/>
          </p:nvPr>
        </p:nvSpPr>
        <p:spPr>
          <a:xfrm>
            <a:off x="301625" y="1527175"/>
            <a:ext cx="8504238" cy="4572000"/>
          </a:xfrm>
        </p:spPr>
        <p:txBody>
          <a:bodyPr/>
          <a:lstStyle/>
          <a:p>
            <a:pPr eaLnBrk="1" hangingPunct="1"/>
            <a:r>
              <a:rPr lang="en-US" smtClean="0"/>
              <a:t>Most professionals have at least a four-year undergraduate degree in mathematics, computer science, or a related field. </a:t>
            </a:r>
          </a:p>
          <a:p>
            <a:pPr eaLnBrk="1" hangingPunct="1"/>
            <a:r>
              <a:rPr lang="en-US" smtClean="0"/>
              <a:t>Many have graduate degrees – Masters or PhDs, especially those involved primarily in research or education. </a:t>
            </a:r>
          </a:p>
          <a:p>
            <a:pPr eaLnBrk="1" hangingPunct="1">
              <a:buFont typeface="Times" pitchFamily="-48" charset="0"/>
              <a:buNone/>
            </a:pPr>
            <a:endParaRPr lang="en-US" smtClean="0"/>
          </a:p>
          <a:p>
            <a:pPr eaLnBrk="1" hangingPunct="1">
              <a:buFont typeface="Wingdings 2" pitchFamily="18" charset="2"/>
              <a:buNone/>
            </a:pPr>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solidFill>
                  <a:srgbClr val="7B9899"/>
                </a:solidFill>
              </a:rPr>
              <a:t>Focusing on the right degree</a:t>
            </a:r>
          </a:p>
        </p:txBody>
      </p:sp>
      <p:sp>
        <p:nvSpPr>
          <p:cNvPr id="3" name="Content Placeholder 2"/>
          <p:cNvSpPr>
            <a:spLocks noGrp="1"/>
          </p:cNvSpPr>
          <p:nvPr>
            <p:ph sz="quarter" idx="1"/>
          </p:nvPr>
        </p:nvSpPr>
        <p:spPr>
          <a:xfrm>
            <a:off x="301625" y="1527175"/>
            <a:ext cx="8504238" cy="4572000"/>
          </a:xfrm>
        </p:spPr>
        <p:txBody>
          <a:bodyPr>
            <a:normAutofit fontScale="85000" lnSpcReduction="10000"/>
          </a:bodyPr>
          <a:lstStyle/>
          <a:p>
            <a:pPr marL="274320" indent="-274320" eaLnBrk="1" fontAlgn="auto" hangingPunct="1">
              <a:spcAft>
                <a:spcPts val="0"/>
              </a:spcAft>
              <a:buFont typeface="Wingdings 2"/>
              <a:buChar char=""/>
              <a:defRPr/>
            </a:pPr>
            <a:r>
              <a:rPr lang="en-US" dirty="0" smtClean="0"/>
              <a:t>There are many different degrees that involve computing offered at colleges and universities. </a:t>
            </a:r>
          </a:p>
          <a:p>
            <a:pPr marL="274320" indent="-274320" eaLnBrk="1" fontAlgn="auto" hangingPunct="1">
              <a:spcAft>
                <a:spcPts val="0"/>
              </a:spcAft>
              <a:buFont typeface="Wingdings 2"/>
              <a:buChar char=""/>
              <a:defRPr/>
            </a:pPr>
            <a:r>
              <a:rPr lang="en-US" dirty="0" smtClean="0"/>
              <a:t>These degrees can even be from different departments within the same institution. </a:t>
            </a:r>
          </a:p>
          <a:p>
            <a:pPr marL="274320" indent="-274320" eaLnBrk="1" fontAlgn="auto" hangingPunct="1">
              <a:spcAft>
                <a:spcPts val="0"/>
              </a:spcAft>
              <a:buFont typeface="Wingdings 2"/>
              <a:buChar char=""/>
              <a:defRPr/>
            </a:pPr>
            <a:r>
              <a:rPr lang="en-US" dirty="0" smtClean="0"/>
              <a:t>Although computing degrees can share some of the same courses, they can also be quite different from each other. How to choose among them can be confusing. </a:t>
            </a:r>
          </a:p>
          <a:p>
            <a:pPr marL="274320" indent="-274320" eaLnBrk="1" fontAlgn="auto" hangingPunct="1">
              <a:spcAft>
                <a:spcPts val="0"/>
              </a:spcAft>
              <a:buFont typeface="Wingdings 2"/>
              <a:buChar char=""/>
              <a:defRPr/>
            </a:pPr>
            <a:r>
              <a:rPr lang="en-US" dirty="0" smtClean="0"/>
              <a:t>Five most common fields are: </a:t>
            </a:r>
            <a:r>
              <a:rPr lang="en-US" i="1" dirty="0" smtClean="0">
                <a:solidFill>
                  <a:schemeClr val="accent1">
                    <a:lumMod val="50000"/>
                  </a:schemeClr>
                </a:solidFill>
              </a:rPr>
              <a:t>computer science, computer engineering, information systems, information technology, and software engineering</a:t>
            </a:r>
            <a:r>
              <a:rPr lang="en-US" dirty="0" smtClean="0">
                <a:solidFill>
                  <a:schemeClr val="accent1">
                    <a:lumMod val="50000"/>
                  </a:schemeClr>
                </a:solidFill>
              </a:rPr>
              <a:t>. </a:t>
            </a:r>
            <a:endParaRPr lang="en-US"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chemeClr val="accent1">
                    <a:lumMod val="75000"/>
                  </a:schemeClr>
                </a:solidFill>
              </a:rPr>
              <a:t>Computer Science</a:t>
            </a:r>
            <a:endParaRPr lang="en-US" dirty="0">
              <a:solidFill>
                <a:schemeClr val="accent1">
                  <a:lumMod val="75000"/>
                </a:schemeClr>
              </a:solidFill>
            </a:endParaRPr>
          </a:p>
        </p:txBody>
      </p:sp>
      <p:sp>
        <p:nvSpPr>
          <p:cNvPr id="18435" name="Content Placeholder 2"/>
          <p:cNvSpPr>
            <a:spLocks noGrp="1"/>
          </p:cNvSpPr>
          <p:nvPr>
            <p:ph sz="quarter" idx="1"/>
          </p:nvPr>
        </p:nvSpPr>
        <p:spPr>
          <a:xfrm>
            <a:off x="301625" y="1527175"/>
            <a:ext cx="8504238" cy="4572000"/>
          </a:xfrm>
        </p:spPr>
        <p:txBody>
          <a:bodyPr/>
          <a:lstStyle/>
          <a:p>
            <a:pPr eaLnBrk="1" hangingPunct="1"/>
            <a:r>
              <a:rPr lang="en-US" smtClean="0"/>
              <a:t>This discipline encompasses a wide range of topics from theoretical and algorithmic foundations to cutting-edge developments. </a:t>
            </a:r>
          </a:p>
          <a:p>
            <a:pPr eaLnBrk="1" hangingPunct="1"/>
            <a:r>
              <a:rPr lang="en-US" smtClean="0"/>
              <a:t>The work computer scientists are trained to do can be arranged into three categories:</a:t>
            </a:r>
          </a:p>
          <a:p>
            <a:pPr lvl="1" eaLnBrk="1" hangingPunct="1"/>
            <a:r>
              <a:rPr lang="en-US" sz="2400" smtClean="0"/>
              <a:t>Designing and implementing useful software. </a:t>
            </a:r>
          </a:p>
          <a:p>
            <a:pPr lvl="1" eaLnBrk="1" hangingPunct="1"/>
            <a:r>
              <a:rPr lang="en-US" sz="2400" smtClean="0"/>
              <a:t>Devising new ways to use computers.</a:t>
            </a:r>
          </a:p>
          <a:p>
            <a:pPr lvl="1" eaLnBrk="1" hangingPunct="1"/>
            <a:r>
              <a:rPr lang="en-US" sz="2400" smtClean="0"/>
              <a:t>Developing effective ways to solve computing problems.</a:t>
            </a:r>
          </a:p>
          <a:p>
            <a:pPr eaLnBrk="1" hangingPunct="1"/>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chemeClr val="accent1">
                    <a:lumMod val="75000"/>
                  </a:schemeClr>
                </a:solidFill>
              </a:rPr>
              <a:t>Computer Science</a:t>
            </a:r>
            <a:endParaRPr lang="en-US" dirty="0">
              <a:solidFill>
                <a:schemeClr val="accent1">
                  <a:lumMod val="75000"/>
                </a:schemeClr>
              </a:solidFill>
            </a:endParaRPr>
          </a:p>
        </p:txBody>
      </p:sp>
      <p:sp>
        <p:nvSpPr>
          <p:cNvPr id="3" name="Content Placeholder 2"/>
          <p:cNvSpPr>
            <a:spLocks noGrp="1"/>
          </p:cNvSpPr>
          <p:nvPr>
            <p:ph sz="quarter" idx="1"/>
          </p:nvPr>
        </p:nvSpPr>
        <p:spPr>
          <a:xfrm>
            <a:off x="301625" y="1527175"/>
            <a:ext cx="8504238" cy="4572000"/>
          </a:xfrm>
        </p:spPr>
        <p:txBody>
          <a:bodyPr>
            <a:normAutofit fontScale="77500" lnSpcReduction="20000"/>
          </a:bodyPr>
          <a:lstStyle/>
          <a:p>
            <a:pPr marL="274320" indent="-274320" eaLnBrk="1" fontAlgn="auto" hangingPunct="1">
              <a:spcAft>
                <a:spcPts val="0"/>
              </a:spcAft>
              <a:buFont typeface="Wingdings 2"/>
              <a:buChar char=""/>
              <a:defRPr/>
            </a:pPr>
            <a:r>
              <a:rPr lang="en-US" dirty="0" smtClean="0"/>
              <a:t>A computer science degree will consist of courses that include computing theory, programming, and mathematics. </a:t>
            </a:r>
          </a:p>
          <a:p>
            <a:pPr marL="274320" indent="-274320" eaLnBrk="1" fontAlgn="auto" hangingPunct="1">
              <a:spcAft>
                <a:spcPts val="0"/>
              </a:spcAft>
              <a:buFont typeface="Wingdings 2"/>
              <a:buChar char=""/>
              <a:defRPr/>
            </a:pPr>
            <a:r>
              <a:rPr lang="en-US" dirty="0" smtClean="0"/>
              <a:t>The math sequence will include calculus I and II (and in many cases calculus III) as well as discrete mathematics, linear algebra, and probability and statistics.  </a:t>
            </a:r>
          </a:p>
          <a:p>
            <a:pPr marL="274320" indent="-274320" eaLnBrk="1" fontAlgn="auto" hangingPunct="1">
              <a:spcAft>
                <a:spcPts val="0"/>
              </a:spcAft>
              <a:buFont typeface="Wingdings 2"/>
              <a:buChar char=""/>
              <a:defRPr/>
            </a:pPr>
            <a:r>
              <a:rPr lang="en-US" dirty="0" smtClean="0"/>
              <a:t>A computer science degree offers a comprehensive foundation that permits graduates to understand and adapt to new technologies and new ideas. </a:t>
            </a:r>
          </a:p>
          <a:p>
            <a:pPr marL="274320" indent="-274320" eaLnBrk="1" fontAlgn="auto" hangingPunct="1">
              <a:spcAft>
                <a:spcPts val="0"/>
              </a:spcAft>
              <a:buFont typeface="Wingdings 2"/>
              <a:buChar char=""/>
              <a:defRPr/>
            </a:pPr>
            <a:r>
              <a:rPr lang="en-US" dirty="0" smtClean="0"/>
              <a:t>Computer science departments are often found at universities as part of the Science, Engineering, or Mathematics divisions.</a:t>
            </a:r>
          </a:p>
          <a:p>
            <a:pPr marL="274320" indent="-274320" eaLnBrk="1" fontAlgn="auto" hangingPunct="1">
              <a:spcAft>
                <a:spcPts val="0"/>
              </a:spcAft>
              <a:buFont typeface="Wingdings 2"/>
              <a:buChar char=""/>
              <a:defRPr/>
            </a:pPr>
            <a:endParaRPr lang="en-US" dirty="0" smtClean="0"/>
          </a:p>
          <a:p>
            <a:pPr marL="274320" indent="-274320" eaLnBrk="1" fontAlgn="auto" hangingPunct="1">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chemeClr val="accent1">
                    <a:lumMod val="75000"/>
                  </a:schemeClr>
                </a:solidFill>
              </a:rPr>
              <a:t>Computer Scientists</a:t>
            </a:r>
            <a:endParaRPr lang="en-US" dirty="0">
              <a:solidFill>
                <a:schemeClr val="accent1">
                  <a:lumMod val="75000"/>
                </a:schemeClr>
              </a:solidFill>
            </a:endParaRPr>
          </a:p>
        </p:txBody>
      </p:sp>
      <p:sp>
        <p:nvSpPr>
          <p:cNvPr id="3" name="Content Placeholder 2"/>
          <p:cNvSpPr>
            <a:spLocks noGrp="1"/>
          </p:cNvSpPr>
          <p:nvPr>
            <p:ph sz="quarter" idx="1"/>
          </p:nvPr>
        </p:nvSpPr>
        <p:spPr>
          <a:xfrm>
            <a:off x="301625" y="1527175"/>
            <a:ext cx="8504238" cy="4572000"/>
          </a:xfrm>
        </p:spPr>
        <p:txBody>
          <a:bodyPr>
            <a:normAutofit fontScale="85000" lnSpcReduction="10000"/>
          </a:bodyPr>
          <a:lstStyle/>
          <a:p>
            <a:pPr marL="274320" indent="-274320" eaLnBrk="1" fontAlgn="auto" hangingPunct="1">
              <a:spcAft>
                <a:spcPts val="0"/>
              </a:spcAft>
              <a:buFont typeface="Wingdings 2"/>
              <a:buChar char=""/>
              <a:defRPr/>
            </a:pPr>
            <a:r>
              <a:rPr lang="en-US" dirty="0" smtClean="0"/>
              <a:t>Computer scientists take on challenging programming jobs and supervise or advise other programmers.</a:t>
            </a:r>
          </a:p>
          <a:p>
            <a:pPr marL="274320" indent="-274320" eaLnBrk="1" fontAlgn="auto" hangingPunct="1">
              <a:spcAft>
                <a:spcPts val="0"/>
              </a:spcAft>
              <a:buFont typeface="Wingdings 2"/>
              <a:buChar char=""/>
              <a:defRPr/>
            </a:pPr>
            <a:r>
              <a:rPr lang="en-US" dirty="0" smtClean="0"/>
              <a:t>Computer science researchers work with scientists from other fields. Examples: </a:t>
            </a:r>
            <a:r>
              <a:rPr lang="en-US" sz="1900" dirty="0" smtClean="0"/>
              <a:t>using data bases to create and organize new knowledge, making robots that will be practical and intelligent aides, and using computers to help decipher the secrets of human DNA. </a:t>
            </a:r>
          </a:p>
          <a:p>
            <a:pPr marL="274320" indent="-274320" eaLnBrk="1" fontAlgn="auto" hangingPunct="1">
              <a:spcAft>
                <a:spcPts val="0"/>
              </a:spcAft>
              <a:buFont typeface="Wingdings 2"/>
              <a:buChar char=""/>
              <a:defRPr/>
            </a:pPr>
            <a:r>
              <a:rPr lang="en-US" dirty="0" smtClean="0"/>
              <a:t>Their theoretical background allows them to determine the best performance possible for new technologies and their study of algorithms helps them to develop creative approaches to new (and old) problems.</a:t>
            </a:r>
          </a:p>
          <a:p>
            <a:pPr marL="274320" indent="-274320" eaLnBrk="1" fontAlgn="auto" hangingPunct="1">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solidFill>
                  <a:srgbClr val="7B9899"/>
                </a:solidFill>
              </a:rPr>
              <a:t>Computer Engineering</a:t>
            </a:r>
          </a:p>
        </p:txBody>
      </p:sp>
      <p:sp>
        <p:nvSpPr>
          <p:cNvPr id="21507" name="Content Placeholder 2"/>
          <p:cNvSpPr>
            <a:spLocks noGrp="1"/>
          </p:cNvSpPr>
          <p:nvPr>
            <p:ph sz="quarter" idx="1"/>
          </p:nvPr>
        </p:nvSpPr>
        <p:spPr>
          <a:xfrm>
            <a:off x="301625" y="1527175"/>
            <a:ext cx="8504238" cy="4572000"/>
          </a:xfrm>
        </p:spPr>
        <p:txBody>
          <a:bodyPr/>
          <a:lstStyle/>
          <a:p>
            <a:pPr eaLnBrk="1" hangingPunct="1"/>
            <a:r>
              <a:rPr lang="en-US" sz="3000" smtClean="0"/>
              <a:t>Computer engineering encompasses the design and construction of computers and computer-based systems. </a:t>
            </a:r>
          </a:p>
          <a:p>
            <a:pPr eaLnBrk="1" hangingPunct="1"/>
            <a:r>
              <a:rPr lang="en-US" sz="3000" smtClean="0"/>
              <a:t>A CE degree involves the study of hardware, software, communications, and the interaction among them. </a:t>
            </a:r>
          </a:p>
          <a:p>
            <a:pPr eaLnBrk="1" hangingPunct="1"/>
            <a:r>
              <a:rPr lang="en-US" sz="3000" smtClean="0"/>
              <a:t>A CE degree is a customized blend of an Electrical Engineering degree with a Computer Science degree. </a:t>
            </a:r>
          </a:p>
          <a:p>
            <a:pPr eaLnBrk="1" hangingPunct="1"/>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r>
              <a:rPr lang="en-US"/>
              <a:t>1-</a:t>
            </a:r>
            <a:fld id="{67986D9C-FF38-4280-A899-539226049620}" type="slidenum">
              <a:rPr lang="en-US"/>
              <a:pPr/>
              <a:t>2</a:t>
            </a:fld>
            <a:endParaRPr lang="en-US"/>
          </a:p>
        </p:txBody>
      </p:sp>
      <p:sp>
        <p:nvSpPr>
          <p:cNvPr id="4099" name="Rectangle 2"/>
          <p:cNvSpPr>
            <a:spLocks noGrp="1" noChangeArrowheads="1"/>
          </p:cNvSpPr>
          <p:nvPr>
            <p:ph type="title"/>
          </p:nvPr>
        </p:nvSpPr>
        <p:spPr/>
        <p:txBody>
          <a:bodyPr/>
          <a:lstStyle/>
          <a:p>
            <a:pPr eaLnBrk="1" hangingPunct="1"/>
            <a:r>
              <a:rPr lang="en-US" smtClean="0">
                <a:solidFill>
                  <a:srgbClr val="7B9899"/>
                </a:solidFill>
              </a:rPr>
              <a:t>Questions to ask yourself:</a:t>
            </a:r>
            <a:endParaRPr lang="en-US" smtClean="0"/>
          </a:p>
        </p:txBody>
      </p:sp>
      <p:sp>
        <p:nvSpPr>
          <p:cNvPr id="4100" name="Rectangle 3"/>
          <p:cNvSpPr>
            <a:spLocks noGrp="1" noChangeArrowheads="1"/>
          </p:cNvSpPr>
          <p:nvPr>
            <p:ph type="body" idx="1"/>
          </p:nvPr>
        </p:nvSpPr>
        <p:spPr/>
        <p:txBody>
          <a:bodyPr/>
          <a:lstStyle/>
          <a:p>
            <a:pPr eaLnBrk="1" hangingPunct="1"/>
            <a:r>
              <a:rPr lang="en-US" sz="2800" smtClean="0"/>
              <a:t>Why would I choose this field? </a:t>
            </a:r>
          </a:p>
          <a:p>
            <a:pPr eaLnBrk="1" hangingPunct="1"/>
            <a:endParaRPr lang="en-US" sz="2800" smtClean="0"/>
          </a:p>
          <a:p>
            <a:pPr eaLnBrk="1" hangingPunct="1"/>
            <a:r>
              <a:rPr lang="en-US" sz="2800" smtClean="0"/>
              <a:t>Will I be good at it? </a:t>
            </a:r>
          </a:p>
          <a:p>
            <a:pPr eaLnBrk="1" hangingPunct="1"/>
            <a:endParaRPr lang="en-US" sz="2800" smtClean="0"/>
          </a:p>
          <a:p>
            <a:pPr eaLnBrk="1" hangingPunct="1"/>
            <a:r>
              <a:rPr lang="en-US" sz="2800" smtClean="0"/>
              <a:t>Will I enjoy my work? </a:t>
            </a:r>
          </a:p>
          <a:p>
            <a:pPr eaLnBrk="1" hangingPunct="1"/>
            <a:endParaRPr lang="en-US" sz="2800" smtClean="0"/>
          </a:p>
          <a:p>
            <a:pPr eaLnBrk="1" hangingPunct="1"/>
            <a:r>
              <a:rPr lang="en-US" sz="2800" smtClean="0"/>
              <a:t>Will there be jobs for me when I finish my education?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solidFill>
                  <a:srgbClr val="7B9899"/>
                </a:solidFill>
              </a:rPr>
              <a:t>Computer Engineering</a:t>
            </a:r>
          </a:p>
        </p:txBody>
      </p:sp>
      <p:sp>
        <p:nvSpPr>
          <p:cNvPr id="22531" name="Content Placeholder 2"/>
          <p:cNvSpPr>
            <a:spLocks noGrp="1"/>
          </p:cNvSpPr>
          <p:nvPr>
            <p:ph sz="quarter" idx="1"/>
          </p:nvPr>
        </p:nvSpPr>
        <p:spPr>
          <a:xfrm>
            <a:off x="301625" y="1527175"/>
            <a:ext cx="8504238" cy="4572000"/>
          </a:xfrm>
        </p:spPr>
        <p:txBody>
          <a:bodyPr/>
          <a:lstStyle/>
          <a:p>
            <a:pPr eaLnBrk="1" hangingPunct="1"/>
            <a:r>
              <a:rPr lang="en-US" sz="2600" smtClean="0"/>
              <a:t>The CE curriculum will include courses on the theories, principles, and practices of traditional electrical engineering as well as mathematics through the standard calculus sequence and beyond.</a:t>
            </a:r>
          </a:p>
          <a:p>
            <a:pPr eaLnBrk="1" hangingPunct="1"/>
            <a:r>
              <a:rPr lang="en-US" sz="2600" smtClean="0"/>
              <a:t> This knowledge will then be applied in courses dealing with designing computers and computer-based devices. </a:t>
            </a:r>
          </a:p>
          <a:p>
            <a:pPr eaLnBrk="1" hangingPunct="1"/>
            <a:r>
              <a:rPr lang="en-US" sz="2600" smtClean="0"/>
              <a:t>In addition, programming courses are required so that the computer engineer can develop software for digital devices and their interfaces. </a:t>
            </a:r>
          </a:p>
          <a:p>
            <a:pPr eaLnBrk="1" hangingPunct="1"/>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solidFill>
                  <a:srgbClr val="7B9899"/>
                </a:solidFill>
              </a:rPr>
              <a:t>Computer Engineers</a:t>
            </a:r>
          </a:p>
        </p:txBody>
      </p:sp>
      <p:sp>
        <p:nvSpPr>
          <p:cNvPr id="23555" name="Content Placeholder 2"/>
          <p:cNvSpPr>
            <a:spLocks noGrp="1"/>
          </p:cNvSpPr>
          <p:nvPr>
            <p:ph sz="quarter" idx="1"/>
          </p:nvPr>
        </p:nvSpPr>
        <p:spPr>
          <a:xfrm>
            <a:off x="301625" y="1527175"/>
            <a:ext cx="8504238" cy="4572000"/>
          </a:xfrm>
        </p:spPr>
        <p:txBody>
          <a:bodyPr/>
          <a:lstStyle/>
          <a:p>
            <a:pPr eaLnBrk="1" hangingPunct="1"/>
            <a:r>
              <a:rPr lang="en-US" sz="2400" smtClean="0"/>
              <a:t>Computer engineers design generalized computer systems.</a:t>
            </a:r>
          </a:p>
          <a:p>
            <a:pPr eaLnBrk="1" hangingPunct="1"/>
            <a:r>
              <a:rPr lang="en-US" sz="2400" smtClean="0"/>
              <a:t>Computer engineers design specialized devices that have software and hardware embedded in them.</a:t>
            </a:r>
          </a:p>
          <a:p>
            <a:pPr eaLnBrk="1" hangingPunct="1"/>
            <a:r>
              <a:rPr lang="en-US" sz="2400" smtClean="0"/>
              <a:t>Examples of embedded systems: cell phones, digital music players, alarm systems, medical diagnostic devices, laser surgical tools, etc. </a:t>
            </a:r>
          </a:p>
          <a:p>
            <a:pPr eaLnBrk="1" hangingPunct="1"/>
            <a:r>
              <a:rPr lang="en-US" sz="2400" smtClean="0"/>
              <a:t>The devices a computer engineer might work with are limitless as he applies his knowledge of how to integrate hardware and software systems.</a:t>
            </a:r>
          </a:p>
          <a:p>
            <a:pPr eaLnBrk="1" hangingPunct="1"/>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solidFill>
                  <a:srgbClr val="00B050"/>
                </a:solidFill>
              </a:rPr>
              <a:t>Information Systems</a:t>
            </a:r>
          </a:p>
        </p:txBody>
      </p:sp>
      <p:sp>
        <p:nvSpPr>
          <p:cNvPr id="24579" name="Content Placeholder 2"/>
          <p:cNvSpPr>
            <a:spLocks noGrp="1"/>
          </p:cNvSpPr>
          <p:nvPr>
            <p:ph sz="quarter" idx="1"/>
          </p:nvPr>
        </p:nvSpPr>
        <p:spPr>
          <a:xfrm>
            <a:off x="301625" y="1527175"/>
            <a:ext cx="8504238" cy="4572000"/>
          </a:xfrm>
        </p:spPr>
        <p:txBody>
          <a:bodyPr/>
          <a:lstStyle/>
          <a:p>
            <a:pPr eaLnBrk="1" hangingPunct="1"/>
            <a:r>
              <a:rPr lang="en-US" sz="2800" smtClean="0"/>
              <a:t>The Information Systems field focuses on integrating technology into businesses and other enterprises to manage their information in an efficient and secure manner. </a:t>
            </a:r>
          </a:p>
          <a:p>
            <a:pPr eaLnBrk="1" hangingPunct="1"/>
            <a:r>
              <a:rPr lang="en-US" sz="2800" smtClean="0"/>
              <a:t>Technology is viewed as an instrument for generating, processing, and distributing information. </a:t>
            </a:r>
          </a:p>
          <a:p>
            <a:pPr eaLnBrk="1" hangingPunct="1"/>
            <a:r>
              <a:rPr lang="en-US" sz="2800" smtClean="0"/>
              <a:t>The focus in this field is on business and organizational principles.</a:t>
            </a:r>
          </a:p>
          <a:p>
            <a:pPr eaLnBrk="1" hangingPunct="1"/>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mtClean="0">
                <a:solidFill>
                  <a:srgbClr val="00B050"/>
                </a:solidFill>
              </a:rPr>
              <a:t>Information Systems</a:t>
            </a:r>
          </a:p>
        </p:txBody>
      </p:sp>
      <p:sp>
        <p:nvSpPr>
          <p:cNvPr id="3" name="Content Placeholder 2"/>
          <p:cNvSpPr>
            <a:spLocks noGrp="1"/>
          </p:cNvSpPr>
          <p:nvPr>
            <p:ph sz="quarter" idx="1"/>
          </p:nvPr>
        </p:nvSpPr>
        <p:spPr>
          <a:xfrm>
            <a:off x="301625" y="1527175"/>
            <a:ext cx="8504238" cy="4572000"/>
          </a:xfrm>
        </p:spPr>
        <p:txBody>
          <a:bodyPr>
            <a:normAutofit fontScale="77500" lnSpcReduction="20000"/>
          </a:bodyPr>
          <a:lstStyle/>
          <a:p>
            <a:pPr marL="274320" indent="-274320" eaLnBrk="1" fontAlgn="auto" hangingPunct="1">
              <a:spcAft>
                <a:spcPts val="0"/>
              </a:spcAft>
              <a:buFont typeface="Wingdings 2"/>
              <a:buChar char=""/>
              <a:defRPr/>
            </a:pPr>
            <a:r>
              <a:rPr lang="en-US" dirty="0" smtClean="0"/>
              <a:t>Most Information Systems (IS) programs are located in the business school of a university or college. </a:t>
            </a:r>
          </a:p>
          <a:p>
            <a:pPr marL="274320" indent="-274320" eaLnBrk="1" fontAlgn="auto" hangingPunct="1">
              <a:spcAft>
                <a:spcPts val="0"/>
              </a:spcAft>
              <a:buFont typeface="Wingdings 2"/>
              <a:buChar char=""/>
              <a:defRPr/>
            </a:pPr>
            <a:r>
              <a:rPr lang="en-US" dirty="0" smtClean="0"/>
              <a:t>Information Systems degrees combine business and computing coursework and the math that is required has a business application focus. </a:t>
            </a:r>
          </a:p>
          <a:p>
            <a:pPr marL="274320" indent="-274320" eaLnBrk="1" fontAlgn="auto" hangingPunct="1">
              <a:spcAft>
                <a:spcPts val="0"/>
              </a:spcAft>
              <a:buFont typeface="Wingdings 2"/>
              <a:buChar char=""/>
              <a:defRPr/>
            </a:pPr>
            <a:r>
              <a:rPr lang="en-US" dirty="0" smtClean="0"/>
              <a:t>These degrees may be found under such programs as Computer Information Systems (CIS) or Management Information Systems (MIS). </a:t>
            </a:r>
          </a:p>
          <a:p>
            <a:pPr marL="274320" indent="-274320" eaLnBrk="1" fontAlgn="auto" hangingPunct="1">
              <a:spcAft>
                <a:spcPts val="0"/>
              </a:spcAft>
              <a:buFont typeface="Wingdings 2"/>
              <a:buChar char=""/>
              <a:defRPr/>
            </a:pPr>
            <a:r>
              <a:rPr lang="en-US" dirty="0" smtClean="0"/>
              <a:t>Degree program names are not always consistent, but they all have their focus on business principles and applications of technology with less emphasis on the theory of computer science or the digital design of computer engineering.</a:t>
            </a:r>
          </a:p>
          <a:p>
            <a:pPr marL="274320" indent="-274320" eaLnBrk="1" fontAlgn="auto" hangingPunct="1">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solidFill>
                  <a:srgbClr val="00B050"/>
                </a:solidFill>
              </a:rPr>
              <a:t>Information Systems Specialists</a:t>
            </a:r>
          </a:p>
        </p:txBody>
      </p:sp>
      <p:sp>
        <p:nvSpPr>
          <p:cNvPr id="3" name="Content Placeholder 2"/>
          <p:cNvSpPr>
            <a:spLocks noGrp="1"/>
          </p:cNvSpPr>
          <p:nvPr>
            <p:ph sz="quarter" idx="1"/>
          </p:nvPr>
        </p:nvSpPr>
        <p:spPr>
          <a:xfrm>
            <a:off x="301625" y="1527175"/>
            <a:ext cx="8504238" cy="4572000"/>
          </a:xfrm>
        </p:spPr>
        <p:txBody>
          <a:bodyPr>
            <a:normAutofit fontScale="85000" lnSpcReduction="10000"/>
          </a:bodyPr>
          <a:lstStyle/>
          <a:p>
            <a:pPr marL="274320" indent="-274320" eaLnBrk="1" fontAlgn="auto" hangingPunct="1">
              <a:spcAft>
                <a:spcPts val="0"/>
              </a:spcAft>
              <a:buFont typeface="Wingdings 2"/>
              <a:buChar char=""/>
              <a:defRPr/>
            </a:pPr>
            <a:r>
              <a:rPr lang="en-US" dirty="0" smtClean="0"/>
              <a:t>Information Systems specialists must understand both technical and organizational factors.</a:t>
            </a:r>
          </a:p>
          <a:p>
            <a:pPr marL="274320" indent="-274320" eaLnBrk="1" fontAlgn="auto" hangingPunct="1">
              <a:spcAft>
                <a:spcPts val="0"/>
              </a:spcAft>
              <a:buFont typeface="Wingdings 2"/>
              <a:buChar char=""/>
              <a:defRPr/>
            </a:pPr>
            <a:r>
              <a:rPr lang="en-US" dirty="0" smtClean="0"/>
              <a:t>They must be able to help an organization determine how to use information and technology to provide a competitive edge. </a:t>
            </a:r>
          </a:p>
          <a:p>
            <a:pPr marL="274320" indent="-274320" eaLnBrk="1" fontAlgn="auto" hangingPunct="1">
              <a:spcAft>
                <a:spcPts val="0"/>
              </a:spcAft>
              <a:buFont typeface="Wingdings 2"/>
              <a:buChar char=""/>
              <a:defRPr/>
            </a:pPr>
            <a:r>
              <a:rPr lang="en-US" dirty="0" smtClean="0"/>
              <a:t>These professionals serve as a bridge between the technical community and the management community within an organization. </a:t>
            </a:r>
          </a:p>
          <a:p>
            <a:pPr marL="274320" indent="-274320" eaLnBrk="1" fontAlgn="auto" hangingPunct="1">
              <a:spcAft>
                <a:spcPts val="0"/>
              </a:spcAft>
              <a:buFont typeface="Wingdings 2"/>
              <a:buChar char=""/>
              <a:defRPr/>
            </a:pPr>
            <a:r>
              <a:rPr lang="en-US" dirty="0" smtClean="0"/>
              <a:t>They are called upon to determine the best way to use technology, organize information, and communicate effectively.</a:t>
            </a:r>
          </a:p>
          <a:p>
            <a:pPr marL="274320" indent="-274320" eaLnBrk="1" fontAlgn="auto" hangingPunct="1">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solidFill>
                  <a:srgbClr val="00B0F0"/>
                </a:solidFill>
              </a:rPr>
              <a:t>Information Technology</a:t>
            </a:r>
          </a:p>
        </p:txBody>
      </p:sp>
      <p:sp>
        <p:nvSpPr>
          <p:cNvPr id="3" name="Content Placeholder 2"/>
          <p:cNvSpPr>
            <a:spLocks noGrp="1"/>
          </p:cNvSpPr>
          <p:nvPr>
            <p:ph sz="quarter" idx="1"/>
          </p:nvPr>
        </p:nvSpPr>
        <p:spPr>
          <a:xfrm>
            <a:off x="301625" y="1527175"/>
            <a:ext cx="8504238" cy="4572000"/>
          </a:xfrm>
        </p:spPr>
        <p:txBody>
          <a:bodyPr>
            <a:normAutofit fontScale="77500" lnSpcReduction="20000"/>
          </a:bodyPr>
          <a:lstStyle/>
          <a:p>
            <a:pPr marL="274320" indent="-274320" eaLnBrk="1" fontAlgn="auto" hangingPunct="1">
              <a:spcAft>
                <a:spcPts val="0"/>
              </a:spcAft>
              <a:buFont typeface="Wingdings 2"/>
              <a:buChar char=""/>
              <a:defRPr/>
            </a:pPr>
            <a:r>
              <a:rPr lang="en-US" dirty="0" smtClean="0"/>
              <a:t>Information Technology (IT) has its emphasis on working with the technology itself. Less emphasis is placed on the information handled, on theory, or on how to design hardware or software. </a:t>
            </a:r>
          </a:p>
          <a:p>
            <a:pPr marL="274320" indent="-274320" eaLnBrk="1" fontAlgn="auto" hangingPunct="1">
              <a:spcAft>
                <a:spcPts val="0"/>
              </a:spcAft>
              <a:buFont typeface="Wingdings 2"/>
              <a:buChar char=""/>
              <a:defRPr/>
            </a:pPr>
            <a:r>
              <a:rPr lang="en-US" dirty="0" smtClean="0"/>
              <a:t>IT professionals work with computer systems to ensure they work properly, are secure, are upgraded and maintained, and are replaced as appropriate. </a:t>
            </a:r>
          </a:p>
          <a:p>
            <a:pPr marL="274320" indent="-274320" eaLnBrk="1" fontAlgn="auto" hangingPunct="1">
              <a:spcAft>
                <a:spcPts val="0"/>
              </a:spcAft>
              <a:buFont typeface="Wingdings 2"/>
              <a:buChar char=""/>
              <a:defRPr/>
            </a:pPr>
            <a:r>
              <a:rPr lang="en-US" dirty="0" smtClean="0"/>
              <a:t>An (IT) program prepares students to support the computer technology needs of business, government, healthcare, education, and other organizations.</a:t>
            </a:r>
          </a:p>
          <a:p>
            <a:pPr marL="274320" indent="-274320" eaLnBrk="1" fontAlgn="auto" hangingPunct="1">
              <a:spcAft>
                <a:spcPts val="0"/>
              </a:spcAft>
              <a:buFont typeface="Wingdings 2"/>
              <a:buChar char=""/>
              <a:defRPr/>
            </a:pPr>
            <a:r>
              <a:rPr lang="en-US" dirty="0" smtClean="0"/>
              <a:t>Most enterprises of any size must maintain whole departments of IT workers. </a:t>
            </a:r>
          </a:p>
          <a:p>
            <a:pPr marL="274320" indent="-274320" eaLnBrk="1" fontAlgn="auto" hangingPunct="1">
              <a:spcAft>
                <a:spcPts val="0"/>
              </a:spcAft>
              <a:buFont typeface="Wingdings 2"/>
              <a:buChar char=""/>
              <a:defRPr/>
            </a:pPr>
            <a:endParaRPr lang="en-US" dirty="0" smtClean="0"/>
          </a:p>
          <a:p>
            <a:pPr marL="274320" indent="-274320" eaLnBrk="1" fontAlgn="auto" hangingPunct="1">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solidFill>
                  <a:srgbClr val="00B0F0"/>
                </a:solidFill>
              </a:rPr>
              <a:t>Information Technology</a:t>
            </a:r>
          </a:p>
        </p:txBody>
      </p:sp>
      <p:sp>
        <p:nvSpPr>
          <p:cNvPr id="3" name="Content Placeholder 2"/>
          <p:cNvSpPr>
            <a:spLocks noGrp="1"/>
          </p:cNvSpPr>
          <p:nvPr>
            <p:ph sz="quarter" idx="1"/>
          </p:nvPr>
        </p:nvSpPr>
        <p:spPr>
          <a:xfrm>
            <a:off x="301625" y="1527175"/>
            <a:ext cx="8504238" cy="4572000"/>
          </a:xfrm>
        </p:spPr>
        <p:txBody>
          <a:bodyPr>
            <a:normAutofit fontScale="85000" lnSpcReduction="20000"/>
          </a:bodyPr>
          <a:lstStyle/>
          <a:p>
            <a:pPr marL="274320" indent="-274320" eaLnBrk="1" fontAlgn="auto" hangingPunct="1">
              <a:spcAft>
                <a:spcPts val="0"/>
              </a:spcAft>
              <a:buFont typeface="Wingdings 2"/>
              <a:buChar char=""/>
              <a:defRPr/>
            </a:pPr>
            <a:r>
              <a:rPr lang="en-US" dirty="0" smtClean="0"/>
              <a:t>Degree programs in information technology are commonly found in business or information management departments, or as an alternate degree in a Computer Science department. </a:t>
            </a:r>
          </a:p>
          <a:p>
            <a:pPr marL="274320" indent="-274320" eaLnBrk="1" fontAlgn="auto" hangingPunct="1">
              <a:spcAft>
                <a:spcPts val="0"/>
              </a:spcAft>
              <a:buFont typeface="Wingdings 2"/>
              <a:buChar char=""/>
              <a:defRPr/>
            </a:pPr>
            <a:r>
              <a:rPr lang="en-US" dirty="0" smtClean="0"/>
              <a:t>Courses will focus on using the proper application programs, networking, systems integration, and resource planning. </a:t>
            </a:r>
          </a:p>
          <a:p>
            <a:pPr marL="274320" indent="-274320" eaLnBrk="1" fontAlgn="auto" hangingPunct="1">
              <a:spcAft>
                <a:spcPts val="0"/>
              </a:spcAft>
              <a:buFont typeface="Wingdings 2"/>
              <a:buChar char=""/>
              <a:defRPr/>
            </a:pPr>
            <a:r>
              <a:rPr lang="en-US" dirty="0" smtClean="0"/>
              <a:t>The emphasis is less on programming and more on using programs already written to the best advantage.</a:t>
            </a:r>
          </a:p>
          <a:p>
            <a:pPr marL="274320" indent="-274320" eaLnBrk="1" fontAlgn="auto" hangingPunct="1">
              <a:spcAft>
                <a:spcPts val="0"/>
              </a:spcAft>
              <a:buFont typeface="Wingdings 2"/>
              <a:buChar char=""/>
              <a:defRPr/>
            </a:pPr>
            <a:r>
              <a:rPr lang="en-US" dirty="0" smtClean="0"/>
              <a:t>Required math courses focus on business applications.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solidFill>
                  <a:srgbClr val="00B0F0"/>
                </a:solidFill>
              </a:rPr>
              <a:t>Information Technology Specialists</a:t>
            </a:r>
          </a:p>
        </p:txBody>
      </p:sp>
      <p:sp>
        <p:nvSpPr>
          <p:cNvPr id="3" name="Content Placeholder 2"/>
          <p:cNvSpPr>
            <a:spLocks noGrp="1"/>
          </p:cNvSpPr>
          <p:nvPr>
            <p:ph sz="quarter" idx="1"/>
          </p:nvPr>
        </p:nvSpPr>
        <p:spPr>
          <a:xfrm>
            <a:off x="301625" y="1527175"/>
            <a:ext cx="8504238" cy="4572000"/>
          </a:xfrm>
        </p:spPr>
        <p:txBody>
          <a:bodyPr>
            <a:normAutofit fontScale="77500" lnSpcReduction="20000"/>
          </a:bodyPr>
          <a:lstStyle/>
          <a:p>
            <a:pPr marL="274320" indent="-274320" eaLnBrk="1" fontAlgn="auto" hangingPunct="1">
              <a:spcAft>
                <a:spcPts val="0"/>
              </a:spcAft>
              <a:buFont typeface="Wingdings 2"/>
              <a:buChar char=""/>
              <a:defRPr/>
            </a:pPr>
            <a:r>
              <a:rPr lang="en-US" dirty="0" smtClean="0"/>
              <a:t>IT specialists select appropriate hardware and software products for an organization and then integrate these products within the existing infrastructure. </a:t>
            </a:r>
          </a:p>
          <a:p>
            <a:pPr marL="274320" indent="-274320" eaLnBrk="1" fontAlgn="auto" hangingPunct="1">
              <a:spcAft>
                <a:spcPts val="0"/>
              </a:spcAft>
              <a:buFont typeface="Wingdings 2"/>
              <a:buChar char=""/>
              <a:defRPr/>
            </a:pPr>
            <a:r>
              <a:rPr lang="en-US" dirty="0" smtClean="0"/>
              <a:t>They install and customize and maintain the software as needed. </a:t>
            </a:r>
          </a:p>
          <a:p>
            <a:pPr marL="274320" indent="-274320" eaLnBrk="1" fontAlgn="auto" hangingPunct="1">
              <a:spcAft>
                <a:spcPts val="0"/>
              </a:spcAft>
              <a:buFont typeface="Wingdings 2"/>
              <a:buChar char=""/>
              <a:defRPr/>
            </a:pPr>
            <a:r>
              <a:rPr lang="en-US" dirty="0" smtClean="0"/>
              <a:t>Other responsibilities include: network administration and security, design and implementation of web pages, development of multimedia resources, oversight of email systems, and installation of communication components. </a:t>
            </a:r>
          </a:p>
          <a:p>
            <a:pPr marL="274320" indent="-274320" eaLnBrk="1" fontAlgn="auto" hangingPunct="1">
              <a:spcAft>
                <a:spcPts val="0"/>
              </a:spcAft>
              <a:buFont typeface="Wingdings 2"/>
              <a:buChar char=""/>
              <a:defRPr/>
            </a:pPr>
            <a:r>
              <a:rPr lang="en-US" dirty="0" smtClean="0"/>
              <a:t>User support and training are often important responsibilities for the Information Technology professional as well.</a:t>
            </a:r>
          </a:p>
          <a:p>
            <a:pPr marL="274320" indent="-274320" eaLnBrk="1" fontAlgn="auto" hangingPunct="1">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defRPr/>
            </a:pPr>
            <a:r>
              <a:rPr lang="en-US" dirty="0" smtClean="0">
                <a:solidFill>
                  <a:schemeClr val="accent1">
                    <a:lumMod val="25000"/>
                  </a:schemeClr>
                </a:solidFill>
              </a:rPr>
              <a:t>Software Engineering</a:t>
            </a:r>
          </a:p>
        </p:txBody>
      </p:sp>
      <p:sp>
        <p:nvSpPr>
          <p:cNvPr id="30723" name="Content Placeholder 2"/>
          <p:cNvSpPr>
            <a:spLocks noGrp="1"/>
          </p:cNvSpPr>
          <p:nvPr>
            <p:ph sz="quarter" idx="1"/>
          </p:nvPr>
        </p:nvSpPr>
        <p:spPr>
          <a:xfrm>
            <a:off x="301625" y="1527175"/>
            <a:ext cx="8504238" cy="4572000"/>
          </a:xfrm>
        </p:spPr>
        <p:txBody>
          <a:bodyPr/>
          <a:lstStyle/>
          <a:p>
            <a:pPr eaLnBrk="1" hangingPunct="1"/>
            <a:r>
              <a:rPr lang="en-US" sz="2800" smtClean="0"/>
              <a:t>Software engineering is the discipline of developing and maintaining large software systems. </a:t>
            </a:r>
          </a:p>
          <a:p>
            <a:pPr eaLnBrk="1" hangingPunct="1"/>
            <a:r>
              <a:rPr lang="en-US" sz="2800" smtClean="0"/>
              <a:t>These systems must behave reliably and efficiently, be affordable, and satisfy all requirements defined for them. </a:t>
            </a:r>
          </a:p>
          <a:p>
            <a:pPr eaLnBrk="1" hangingPunct="1"/>
            <a:r>
              <a:rPr lang="en-US" sz="2800" smtClean="0"/>
              <a:t>Software engineering seeks to integrate the theory of computer science and mathematics with the practical engineering principles developed for physical objects. </a:t>
            </a:r>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defRPr/>
            </a:pPr>
            <a:r>
              <a:rPr lang="en-US" dirty="0" smtClean="0">
                <a:solidFill>
                  <a:schemeClr val="accent1">
                    <a:lumMod val="25000"/>
                  </a:schemeClr>
                </a:solidFill>
              </a:rPr>
              <a:t>Software Engineering</a:t>
            </a:r>
          </a:p>
        </p:txBody>
      </p:sp>
      <p:sp>
        <p:nvSpPr>
          <p:cNvPr id="3" name="Content Placeholder 2"/>
          <p:cNvSpPr>
            <a:spLocks noGrp="1"/>
          </p:cNvSpPr>
          <p:nvPr>
            <p:ph sz="quarter" idx="1"/>
          </p:nvPr>
        </p:nvSpPr>
        <p:spPr>
          <a:xfrm>
            <a:off x="301625" y="1527175"/>
            <a:ext cx="8504238" cy="4572000"/>
          </a:xfrm>
        </p:spPr>
        <p:txBody>
          <a:bodyPr>
            <a:normAutofit fontScale="70000" lnSpcReduction="20000"/>
          </a:bodyPr>
          <a:lstStyle/>
          <a:p>
            <a:pPr marL="274320" indent="-274320" eaLnBrk="1" fontAlgn="auto" hangingPunct="1">
              <a:spcAft>
                <a:spcPts val="0"/>
              </a:spcAft>
              <a:buFont typeface="Wingdings 2"/>
              <a:buChar char=""/>
              <a:defRPr/>
            </a:pPr>
            <a:r>
              <a:rPr lang="en-US" dirty="0" smtClean="0"/>
              <a:t>A Software Engineering degree program is closely related to the computer science degree program and they are usually offered within the same department. </a:t>
            </a:r>
          </a:p>
          <a:p>
            <a:pPr marL="274320" indent="-274320" eaLnBrk="1" fontAlgn="auto" hangingPunct="1">
              <a:spcAft>
                <a:spcPts val="0"/>
              </a:spcAft>
              <a:buFont typeface="Wingdings 2"/>
              <a:buChar char=""/>
              <a:defRPr/>
            </a:pPr>
            <a:r>
              <a:rPr lang="en-US" dirty="0" smtClean="0"/>
              <a:t>A Software Engineering degree can be considered a specialized degree within the confines of the field of Computer Science.</a:t>
            </a:r>
          </a:p>
          <a:p>
            <a:pPr marL="274320" indent="-274320" eaLnBrk="1" fontAlgn="auto" hangingPunct="1">
              <a:spcAft>
                <a:spcPts val="0"/>
              </a:spcAft>
              <a:buFont typeface="Wingdings 2"/>
              <a:buChar char=""/>
              <a:defRPr/>
            </a:pPr>
            <a:r>
              <a:rPr lang="en-US" dirty="0" smtClean="0"/>
              <a:t>SE students learn more about software reliability and maintenance of large systems and focus more on techniques for developing and maintaining software that is engineered to be correct from its inception. </a:t>
            </a:r>
          </a:p>
          <a:p>
            <a:pPr marL="274320" indent="-274320" eaLnBrk="1" fontAlgn="auto" hangingPunct="1">
              <a:spcAft>
                <a:spcPts val="0"/>
              </a:spcAft>
              <a:buFont typeface="Wingdings 2"/>
              <a:buChar char=""/>
              <a:defRPr/>
            </a:pPr>
            <a:r>
              <a:rPr lang="en-US" dirty="0" smtClean="0"/>
              <a:t>Most programs require SE students to participate in group projects for the development of software that will be used in earnest by others. The students will assess customer needs, develop usable software, test the product thoroughly, and analyze its usefulness. </a:t>
            </a:r>
          </a:p>
          <a:p>
            <a:pPr marL="274320" indent="-274320" eaLnBrk="1" fontAlgn="auto" hangingPunct="1">
              <a:spcAft>
                <a:spcPts val="0"/>
              </a:spcAft>
              <a:buFont typeface="Wingdings 2"/>
              <a:buChar char=""/>
              <a:defRPr/>
            </a:pPr>
            <a:endParaRPr lang="en-US" dirty="0" smtClean="0"/>
          </a:p>
          <a:p>
            <a:pPr marL="274320" indent="-274320" eaLnBrk="1" fontAlgn="auto" hangingPunct="1">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z="3200" i="1" smtClean="0">
                <a:solidFill>
                  <a:srgbClr val="7B9899"/>
                </a:solidFill>
              </a:rPr>
              <a:t>Reasons to major in computer science</a:t>
            </a:r>
            <a:endParaRPr lang="en-US" sz="3200" smtClean="0">
              <a:solidFill>
                <a:srgbClr val="7B9899"/>
              </a:solidFill>
            </a:endParaRPr>
          </a:p>
        </p:txBody>
      </p:sp>
      <p:sp>
        <p:nvSpPr>
          <p:cNvPr id="5123" name="Content Placeholder 2"/>
          <p:cNvSpPr>
            <a:spLocks noGrp="1"/>
          </p:cNvSpPr>
          <p:nvPr>
            <p:ph sz="quarter" idx="1"/>
          </p:nvPr>
        </p:nvSpPr>
        <p:spPr>
          <a:xfrm>
            <a:off x="301625" y="1527175"/>
            <a:ext cx="8504238" cy="4572000"/>
          </a:xfrm>
        </p:spPr>
        <p:txBody>
          <a:bodyPr/>
          <a:lstStyle/>
          <a:p>
            <a:pPr eaLnBrk="1" hangingPunct="1"/>
            <a:r>
              <a:rPr lang="en-US" sz="2800" smtClean="0"/>
              <a:t>Your generation has grown up with computers. You embrace new technology and expect it to do fantastic things. </a:t>
            </a:r>
            <a:br>
              <a:rPr lang="en-US" sz="2800" smtClean="0"/>
            </a:br>
            <a:endParaRPr lang="en-US" sz="2800" smtClean="0"/>
          </a:p>
          <a:p>
            <a:pPr eaLnBrk="1" hangingPunct="1"/>
            <a:r>
              <a:rPr lang="en-US" sz="2800" smtClean="0"/>
              <a:t>Previous generations are not as comfortable with technology and turn to the youngest employees to take over technology issues and to make choices that will have important consequences.</a:t>
            </a:r>
          </a:p>
          <a:p>
            <a:pPr eaLnBrk="1" hangingPunct="1"/>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defRPr/>
            </a:pPr>
            <a:r>
              <a:rPr lang="en-US" dirty="0" smtClean="0">
                <a:solidFill>
                  <a:schemeClr val="accent1">
                    <a:lumMod val="25000"/>
                  </a:schemeClr>
                </a:solidFill>
              </a:rPr>
              <a:t>Software Engineers</a:t>
            </a:r>
          </a:p>
        </p:txBody>
      </p:sp>
      <p:sp>
        <p:nvSpPr>
          <p:cNvPr id="3" name="Content Placeholder 2"/>
          <p:cNvSpPr>
            <a:spLocks noGrp="1"/>
          </p:cNvSpPr>
          <p:nvPr>
            <p:ph sz="quarter" idx="1"/>
          </p:nvPr>
        </p:nvSpPr>
        <p:spPr>
          <a:xfrm>
            <a:off x="301625" y="1527175"/>
            <a:ext cx="8504238" cy="4572000"/>
          </a:xfrm>
        </p:spPr>
        <p:txBody>
          <a:bodyPr>
            <a:normAutofit fontScale="85000" lnSpcReduction="20000"/>
          </a:bodyPr>
          <a:lstStyle/>
          <a:p>
            <a:pPr marL="274320" indent="-274320" eaLnBrk="1" fontAlgn="auto" hangingPunct="1">
              <a:spcAft>
                <a:spcPts val="0"/>
              </a:spcAft>
              <a:buFont typeface="Wingdings 2"/>
              <a:buChar char=""/>
              <a:defRPr/>
            </a:pPr>
            <a:r>
              <a:rPr lang="en-US" dirty="0" smtClean="0"/>
              <a:t>Professionals that hold a software engineering degree expect to be involved with the creation and maintenance of large software systems that may be used by many different organizations. </a:t>
            </a:r>
          </a:p>
          <a:p>
            <a:pPr marL="274320" indent="-274320" eaLnBrk="1" fontAlgn="auto" hangingPunct="1">
              <a:spcAft>
                <a:spcPts val="0"/>
              </a:spcAft>
              <a:buFont typeface="Wingdings 2"/>
              <a:buChar char=""/>
              <a:defRPr/>
            </a:pPr>
            <a:r>
              <a:rPr lang="en-US" dirty="0" smtClean="0"/>
              <a:t>Their focus will be on the design principles that make the system viable for many people and through many years.</a:t>
            </a:r>
          </a:p>
          <a:p>
            <a:pPr marL="274320" indent="-274320" eaLnBrk="1" fontAlgn="auto" hangingPunct="1">
              <a:spcAft>
                <a:spcPts val="0"/>
              </a:spcAft>
              <a:buFont typeface="Wingdings 2"/>
              <a:buChar char=""/>
              <a:defRPr/>
            </a:pPr>
            <a:endParaRPr lang="en-US" dirty="0" smtClean="0"/>
          </a:p>
          <a:p>
            <a:pPr marL="274320" indent="-274320" eaLnBrk="1" fontAlgn="auto" hangingPunct="1">
              <a:spcAft>
                <a:spcPts val="0"/>
              </a:spcAft>
              <a:buFont typeface="Wingdings 2"/>
              <a:buNone/>
              <a:defRPr/>
            </a:pPr>
            <a:r>
              <a:rPr lang="en-US" sz="2200" i="1" dirty="0" smtClean="0">
                <a:solidFill>
                  <a:schemeClr val="tx2">
                    <a:lumMod val="50000"/>
                  </a:schemeClr>
                </a:solidFill>
              </a:rPr>
              <a:t>Note: While a Software Engineering degree has a recognized description, the term “software engineer” is merely a job label in the workplace. There is no standard definition for this term when used in a job description and its meaning can vary widely among employers. An employer may think of a programmer or an IT specialist as a “software engineer.”</a:t>
            </a:r>
          </a:p>
          <a:p>
            <a:pPr marL="274320" indent="-274320" eaLnBrk="1" fontAlgn="auto" hangingPunct="1">
              <a:spcAft>
                <a:spcPts val="0"/>
              </a:spcAft>
              <a:buFont typeface="Wingdings 2"/>
              <a:buChar char=""/>
              <a:defRPr/>
            </a:pPr>
            <a:endParaRPr lang="en-US" dirty="0" smtClean="0"/>
          </a:p>
          <a:p>
            <a:pPr marL="274320" indent="-274320" eaLnBrk="1" fontAlgn="auto" hangingPunct="1">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i="1" smtClean="0">
                <a:solidFill>
                  <a:srgbClr val="7B9899"/>
                </a:solidFill>
              </a:rPr>
              <a:t>Mixed Disciplinary Majors </a:t>
            </a:r>
            <a:endParaRPr lang="en-US" smtClean="0">
              <a:solidFill>
                <a:srgbClr val="7B9899"/>
              </a:solidFill>
            </a:endParaRPr>
          </a:p>
        </p:txBody>
      </p:sp>
      <p:sp>
        <p:nvSpPr>
          <p:cNvPr id="3" name="Content Placeholder 2"/>
          <p:cNvSpPr>
            <a:spLocks noGrp="1"/>
          </p:cNvSpPr>
          <p:nvPr>
            <p:ph sz="quarter" idx="1"/>
          </p:nvPr>
        </p:nvSpPr>
        <p:spPr>
          <a:xfrm>
            <a:off x="301625" y="1527175"/>
            <a:ext cx="8504238" cy="4572000"/>
          </a:xfrm>
        </p:spPr>
        <p:txBody>
          <a:bodyPr>
            <a:normAutofit fontScale="70000" lnSpcReduction="20000"/>
          </a:bodyPr>
          <a:lstStyle/>
          <a:p>
            <a:pPr marL="274320" indent="-274320" eaLnBrk="1" fontAlgn="auto" hangingPunct="1">
              <a:spcAft>
                <a:spcPts val="0"/>
              </a:spcAft>
              <a:buFont typeface="Wingdings 2"/>
              <a:buChar char=""/>
              <a:defRPr/>
            </a:pPr>
            <a:r>
              <a:rPr lang="en-US" b="1" dirty="0" smtClean="0"/>
              <a:t>Bioinformatics</a:t>
            </a:r>
            <a:r>
              <a:rPr lang="en-US" dirty="0" smtClean="0"/>
              <a:t> - the use of computer science to maintain, analyze, and store biological data as well as to assist in solving biological problems </a:t>
            </a:r>
          </a:p>
          <a:p>
            <a:pPr marL="274320" indent="-274320" eaLnBrk="1" fontAlgn="auto" hangingPunct="1">
              <a:spcAft>
                <a:spcPts val="0"/>
              </a:spcAft>
              <a:buFont typeface="Wingdings 2"/>
              <a:buChar char=""/>
              <a:defRPr/>
            </a:pPr>
            <a:r>
              <a:rPr lang="en-US" b="1" dirty="0" smtClean="0"/>
              <a:t>Artificial Intelligence</a:t>
            </a:r>
            <a:r>
              <a:rPr lang="en-US" dirty="0" smtClean="0"/>
              <a:t> - the implementation and study of systems that can exhibit autonomous intelligence or behaviors. </a:t>
            </a:r>
          </a:p>
          <a:p>
            <a:pPr marL="274320" indent="-274320" eaLnBrk="1" fontAlgn="auto" hangingPunct="1">
              <a:spcAft>
                <a:spcPts val="0"/>
              </a:spcAft>
              <a:buFont typeface="Wingdings 2"/>
              <a:buChar char=""/>
              <a:defRPr/>
            </a:pPr>
            <a:r>
              <a:rPr lang="en-US" b="1" dirty="0" smtClean="0"/>
              <a:t>Computer Forensics</a:t>
            </a:r>
            <a:r>
              <a:rPr lang="en-US" dirty="0" smtClean="0"/>
              <a:t> - a branch of forensic science pertaining to legal evidence that may be found in computers and digital storage devices. </a:t>
            </a:r>
          </a:p>
          <a:p>
            <a:pPr marL="274320" indent="-274320" eaLnBrk="1" fontAlgn="auto" hangingPunct="1">
              <a:spcAft>
                <a:spcPts val="0"/>
              </a:spcAft>
              <a:buFont typeface="Wingdings 2"/>
              <a:buChar char=""/>
              <a:defRPr/>
            </a:pPr>
            <a:r>
              <a:rPr lang="en-US" b="1" dirty="0" smtClean="0"/>
              <a:t>Cryptology</a:t>
            </a:r>
            <a:r>
              <a:rPr lang="en-US" dirty="0" smtClean="0"/>
              <a:t> (or cryptography) - the study of electronic data security and of encrypting information.</a:t>
            </a:r>
          </a:p>
          <a:p>
            <a:pPr marL="274320" indent="-274320" eaLnBrk="1" fontAlgn="auto" hangingPunct="1">
              <a:spcAft>
                <a:spcPts val="0"/>
              </a:spcAft>
              <a:buFont typeface="Wingdings 2"/>
              <a:buChar char=""/>
              <a:defRPr/>
            </a:pPr>
            <a:r>
              <a:rPr lang="en-US" b="1" dirty="0" err="1" smtClean="0"/>
              <a:t>Mechatronics</a:t>
            </a:r>
            <a:r>
              <a:rPr lang="en-US" dirty="0" smtClean="0"/>
              <a:t> - the combination of mechanical engineering, electronic engineering, and software engineering in order to design advanced hybrid systems such as a Mars rover or anti-lock braking systems.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sz="3200" i="1" smtClean="0">
                <a:solidFill>
                  <a:srgbClr val="7B9899"/>
                </a:solidFill>
              </a:rPr>
              <a:t>The demand in the US and in the world</a:t>
            </a:r>
            <a:endParaRPr lang="en-US" sz="3200" smtClean="0">
              <a:solidFill>
                <a:srgbClr val="7B9899"/>
              </a:solidFill>
            </a:endParaRPr>
          </a:p>
        </p:txBody>
      </p:sp>
      <p:sp>
        <p:nvSpPr>
          <p:cNvPr id="3" name="Content Placeholder 2"/>
          <p:cNvSpPr>
            <a:spLocks noGrp="1"/>
          </p:cNvSpPr>
          <p:nvPr>
            <p:ph sz="quarter" idx="1"/>
          </p:nvPr>
        </p:nvSpPr>
        <p:spPr>
          <a:xfrm>
            <a:off x="301625" y="1527175"/>
            <a:ext cx="8504238" cy="4572000"/>
          </a:xfrm>
        </p:spPr>
        <p:txBody>
          <a:bodyPr>
            <a:normAutofit fontScale="70000" lnSpcReduction="20000"/>
          </a:bodyPr>
          <a:lstStyle/>
          <a:p>
            <a:pPr marL="274320" indent="-274320" eaLnBrk="1" fontAlgn="auto" hangingPunct="1">
              <a:spcAft>
                <a:spcPts val="0"/>
              </a:spcAft>
              <a:buFont typeface="Wingdings 2"/>
              <a:buChar char=""/>
              <a:defRPr/>
            </a:pPr>
            <a:r>
              <a:rPr lang="en-US" sz="3400" dirty="0" smtClean="0"/>
              <a:t>According to the Bureau of Labor Statistics, </a:t>
            </a:r>
            <a:r>
              <a:rPr lang="en-US" sz="3400" b="1" i="1" dirty="0" smtClean="0"/>
              <a:t>computer software engineer </a:t>
            </a:r>
            <a:r>
              <a:rPr lang="en-US" sz="3400" dirty="0" smtClean="0"/>
              <a:t>and</a:t>
            </a:r>
            <a:r>
              <a:rPr lang="en-US" sz="3400" b="1" i="1" dirty="0" smtClean="0"/>
              <a:t> computer scientist and database administrator</a:t>
            </a:r>
            <a:r>
              <a:rPr lang="en-US" sz="3400" dirty="0" smtClean="0"/>
              <a:t> are some of the occupations projected to grow the fastest and to add the most new jobs over the 2006-2016 decade. </a:t>
            </a:r>
          </a:p>
          <a:p>
            <a:pPr marL="274320" indent="-274320" eaLnBrk="1" fontAlgn="auto" hangingPunct="1">
              <a:spcAft>
                <a:spcPts val="0"/>
              </a:spcAft>
              <a:buFont typeface="Wingdings 2"/>
              <a:buChar char=""/>
              <a:defRPr/>
            </a:pPr>
            <a:r>
              <a:rPr lang="en-US" sz="3400" dirty="0" smtClean="0"/>
              <a:t>Strong employment growth combined with a limited supply of qualified workers will result in excellent employment prospects. </a:t>
            </a:r>
          </a:p>
          <a:p>
            <a:pPr marL="274320" indent="-274320" eaLnBrk="1" fontAlgn="auto" hangingPunct="1">
              <a:spcAft>
                <a:spcPts val="0"/>
              </a:spcAft>
              <a:buFont typeface="Wingdings 2"/>
              <a:buChar char=""/>
              <a:defRPr/>
            </a:pPr>
            <a:r>
              <a:rPr lang="en-US" sz="3400" dirty="0" smtClean="0"/>
              <a:t>Those with practical experience and at least a bachelor’s degree in computer engineering or computer science should have the best opportunities. </a:t>
            </a:r>
          </a:p>
          <a:p>
            <a:pPr marL="274320" indent="-274320" eaLnBrk="1" fontAlgn="auto" hangingPunct="1">
              <a:spcAft>
                <a:spcPts val="0"/>
              </a:spcAft>
              <a:buFont typeface="Wingdings 2"/>
              <a:buChar char=""/>
              <a:defRPr/>
            </a:pPr>
            <a:r>
              <a:rPr lang="en-US" sz="3400" dirty="0" smtClean="0"/>
              <a:t>Employers will continue to seek computer professionals with strong programming, systems analysis, interpersonal, and business skills. </a:t>
            </a:r>
          </a:p>
          <a:p>
            <a:pPr marL="274320" indent="-274320" eaLnBrk="1" fontAlgn="auto" hangingPunct="1">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z="3200" i="1" smtClean="0">
                <a:solidFill>
                  <a:srgbClr val="7B9899"/>
                </a:solidFill>
              </a:rPr>
              <a:t>The demand in the US and in the world</a:t>
            </a:r>
            <a:endParaRPr lang="en-US" sz="3200" smtClean="0">
              <a:solidFill>
                <a:srgbClr val="7B9899"/>
              </a:solidFill>
            </a:endParaRPr>
          </a:p>
        </p:txBody>
      </p:sp>
      <p:sp>
        <p:nvSpPr>
          <p:cNvPr id="3" name="Content Placeholder 2"/>
          <p:cNvSpPr>
            <a:spLocks noGrp="1"/>
          </p:cNvSpPr>
          <p:nvPr>
            <p:ph sz="quarter" idx="1"/>
          </p:nvPr>
        </p:nvSpPr>
        <p:spPr>
          <a:xfrm>
            <a:off x="301625" y="1527175"/>
            <a:ext cx="8504238" cy="4572000"/>
          </a:xfrm>
        </p:spPr>
        <p:txBody>
          <a:bodyPr>
            <a:normAutofit fontScale="70000" lnSpcReduction="20000"/>
          </a:bodyPr>
          <a:lstStyle/>
          <a:p>
            <a:pPr marL="274320" indent="-274320" eaLnBrk="1" fontAlgn="auto" hangingPunct="1">
              <a:spcAft>
                <a:spcPts val="0"/>
              </a:spcAft>
              <a:buFont typeface="Wingdings 2"/>
              <a:buChar char=""/>
              <a:defRPr/>
            </a:pPr>
            <a:r>
              <a:rPr lang="en-US" sz="3400" dirty="0" smtClean="0"/>
              <a:t>The growing need for computer professionals is increased by the looming retirement of a generation of baby boomers.</a:t>
            </a:r>
          </a:p>
          <a:p>
            <a:pPr marL="274320" indent="-274320" eaLnBrk="1" fontAlgn="auto" hangingPunct="1">
              <a:spcAft>
                <a:spcPts val="0"/>
              </a:spcAft>
              <a:buFont typeface="Wingdings 2"/>
              <a:buChar char=""/>
              <a:defRPr/>
            </a:pPr>
            <a:r>
              <a:rPr lang="en-US" sz="3400" dirty="0" smtClean="0"/>
              <a:t>The government projects that the computer science/IT workforce will grow nearly 25 percent, more than twice as fast as the overall workforce, between 2006 and 2016.</a:t>
            </a:r>
          </a:p>
          <a:p>
            <a:pPr marL="274320" indent="-274320" eaLnBrk="1" fontAlgn="auto" hangingPunct="1">
              <a:spcAft>
                <a:spcPts val="0"/>
              </a:spcAft>
              <a:buFont typeface="Wingdings 2"/>
              <a:buChar char=""/>
              <a:defRPr/>
            </a:pPr>
            <a:r>
              <a:rPr lang="en-US" sz="3400" dirty="0" smtClean="0"/>
              <a:t>The number of graduates from the computing fields will not meet the demand in the marketplace in the foreseeable future. </a:t>
            </a:r>
          </a:p>
          <a:p>
            <a:pPr marL="274320" indent="-274320" eaLnBrk="1" fontAlgn="auto" hangingPunct="1">
              <a:spcAft>
                <a:spcPts val="0"/>
              </a:spcAft>
              <a:buFont typeface="Wingdings 2"/>
              <a:buChar char=""/>
              <a:defRPr/>
            </a:pPr>
            <a:r>
              <a:rPr lang="en-US" sz="3400" dirty="0" smtClean="0"/>
              <a:t>Projections and statistics show that there will be plenty of jobs to be offered to the qualified computer professional.</a:t>
            </a:r>
          </a:p>
          <a:p>
            <a:pPr marL="274320" indent="-274320" eaLnBrk="1" fontAlgn="auto" hangingPunct="1">
              <a:spcAft>
                <a:spcPts val="0"/>
              </a:spcAft>
              <a:buFont typeface="Wingdings 2"/>
              <a:buChar char=""/>
              <a:defRPr/>
            </a:pPr>
            <a:r>
              <a:rPr lang="en-US" sz="3400" dirty="0" smtClean="0"/>
              <a:t>Salaries will be higher than for the average full-time worker in the United States. </a:t>
            </a:r>
          </a:p>
          <a:p>
            <a:pPr marL="274320" indent="-274320" eaLnBrk="1" fontAlgn="auto" hangingPunct="1">
              <a:spcAft>
                <a:spcPts val="0"/>
              </a:spcAft>
              <a:buFont typeface="Wingdings 2"/>
              <a:buChar char=""/>
              <a:defRPr/>
            </a:pPr>
            <a:endParaRPr lang="en-US" dirty="0" smtClean="0"/>
          </a:p>
          <a:p>
            <a:pPr marL="274320" indent="-274320" eaLnBrk="1" fontAlgn="auto" hangingPunct="1">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z="3200" i="1" smtClean="0">
                <a:solidFill>
                  <a:srgbClr val="7B9899"/>
                </a:solidFill>
              </a:rPr>
              <a:t>What about jobs outsourced to other countries?</a:t>
            </a:r>
          </a:p>
        </p:txBody>
      </p:sp>
      <p:sp>
        <p:nvSpPr>
          <p:cNvPr id="3" name="Content Placeholder 2"/>
          <p:cNvSpPr>
            <a:spLocks noGrp="1"/>
          </p:cNvSpPr>
          <p:nvPr>
            <p:ph sz="quarter" idx="1"/>
          </p:nvPr>
        </p:nvSpPr>
        <p:spPr>
          <a:xfrm>
            <a:off x="301625" y="1527175"/>
            <a:ext cx="8504238" cy="4572000"/>
          </a:xfrm>
        </p:spPr>
        <p:txBody>
          <a:bodyPr>
            <a:normAutofit fontScale="92500" lnSpcReduction="10000"/>
          </a:bodyPr>
          <a:lstStyle/>
          <a:p>
            <a:pPr marL="274320" indent="-274320" eaLnBrk="1" fontAlgn="auto" hangingPunct="1">
              <a:spcAft>
                <a:spcPts val="0"/>
              </a:spcAft>
              <a:buFont typeface="Wingdings 2"/>
              <a:buChar char=""/>
              <a:defRPr/>
            </a:pPr>
            <a:r>
              <a:rPr lang="en-US" sz="3000" dirty="0" smtClean="0"/>
              <a:t>Today’s student should not be worried about any impact outsourcing computer jobs to other countries will have on their ability to find a job. </a:t>
            </a:r>
          </a:p>
          <a:p>
            <a:pPr marL="274320" indent="-274320" eaLnBrk="1" fontAlgn="auto" hangingPunct="1">
              <a:spcAft>
                <a:spcPts val="0"/>
              </a:spcAft>
              <a:buFont typeface="Wingdings 2"/>
              <a:buChar char=""/>
              <a:defRPr/>
            </a:pPr>
            <a:r>
              <a:rPr lang="en-US" sz="3000" dirty="0" smtClean="0"/>
              <a:t>The fact is many companies have tried outsourcing entire projects and found that it does not work well. </a:t>
            </a:r>
          </a:p>
          <a:p>
            <a:pPr marL="274320" indent="-274320" eaLnBrk="1" fontAlgn="auto" hangingPunct="1">
              <a:spcAft>
                <a:spcPts val="0"/>
              </a:spcAft>
              <a:buFont typeface="Wingdings 2"/>
              <a:buChar char=""/>
              <a:defRPr/>
            </a:pPr>
            <a:r>
              <a:rPr lang="en-US" sz="3000" dirty="0" smtClean="0"/>
              <a:t>Some of the more mundane aspects of coding can be outsourced, but the more creative work is best kept in house.</a:t>
            </a:r>
          </a:p>
          <a:p>
            <a:pPr marL="274320" indent="-274320" eaLnBrk="1" fontAlgn="auto" hangingPunct="1">
              <a:spcAft>
                <a:spcPts val="0"/>
              </a:spcAft>
              <a:buFont typeface="Wingdings 2"/>
              <a:buChar char=""/>
              <a:defRPr/>
            </a:pPr>
            <a:r>
              <a:rPr lang="en-US" sz="3000" dirty="0" smtClean="0"/>
              <a:t>Many companies are abandoning outsourcing and doing more system development at home. </a:t>
            </a:r>
          </a:p>
          <a:p>
            <a:pPr marL="274320" indent="-274320" eaLnBrk="1" fontAlgn="auto" hangingPunct="1">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sz="3200" i="1" smtClean="0">
                <a:solidFill>
                  <a:srgbClr val="7B9899"/>
                </a:solidFill>
              </a:rPr>
              <a:t>The demand for underrepresented groups</a:t>
            </a:r>
            <a:endParaRPr lang="en-US" sz="3200" smtClean="0">
              <a:solidFill>
                <a:srgbClr val="7B9899"/>
              </a:solidFill>
            </a:endParaRPr>
          </a:p>
        </p:txBody>
      </p:sp>
      <p:sp>
        <p:nvSpPr>
          <p:cNvPr id="3" name="Content Placeholder 2"/>
          <p:cNvSpPr>
            <a:spLocks noGrp="1"/>
          </p:cNvSpPr>
          <p:nvPr>
            <p:ph sz="quarter" idx="1"/>
          </p:nvPr>
        </p:nvSpPr>
        <p:spPr>
          <a:xfrm>
            <a:off x="301625" y="1527175"/>
            <a:ext cx="8504238" cy="4873625"/>
          </a:xfrm>
        </p:spPr>
        <p:txBody>
          <a:bodyPr>
            <a:normAutofit fontScale="25000" lnSpcReduction="20000"/>
          </a:bodyPr>
          <a:lstStyle/>
          <a:p>
            <a:pPr marL="274320" indent="-274320" eaLnBrk="1" fontAlgn="auto" hangingPunct="1">
              <a:spcAft>
                <a:spcPts val="0"/>
              </a:spcAft>
              <a:buFont typeface="Wingdings 2"/>
              <a:buChar char=""/>
              <a:defRPr/>
            </a:pPr>
            <a:r>
              <a:rPr lang="en-US" sz="8800" dirty="0" smtClean="0"/>
              <a:t>The demand for women and minorities to fill computer related jobs is higher than ever. </a:t>
            </a:r>
          </a:p>
          <a:p>
            <a:pPr marL="274320" indent="-274320" eaLnBrk="1" fontAlgn="auto" hangingPunct="1">
              <a:spcAft>
                <a:spcPts val="0"/>
              </a:spcAft>
              <a:buFont typeface="Wingdings 2"/>
              <a:buChar char=""/>
              <a:defRPr/>
            </a:pPr>
            <a:r>
              <a:rPr lang="en-US" sz="8800" dirty="0" smtClean="0"/>
              <a:t>The computer related fields have traditionally seen small numbers of women and minorities in the workplace. </a:t>
            </a:r>
          </a:p>
          <a:p>
            <a:pPr marL="274320" indent="-274320" eaLnBrk="1" fontAlgn="auto" hangingPunct="1">
              <a:spcAft>
                <a:spcPts val="0"/>
              </a:spcAft>
              <a:buFont typeface="Wingdings 2"/>
              <a:buChar char=""/>
              <a:defRPr/>
            </a:pPr>
            <a:r>
              <a:rPr lang="en-US" sz="8800" dirty="0" smtClean="0"/>
              <a:t>Colleges and universities would like to attract these groups to computer science and IS departments and often offer very nice scholarships and opportunities. </a:t>
            </a:r>
          </a:p>
          <a:p>
            <a:pPr marL="274320" indent="-274320" eaLnBrk="1" fontAlgn="auto" hangingPunct="1">
              <a:spcAft>
                <a:spcPts val="0"/>
              </a:spcAft>
              <a:buFont typeface="Wingdings 2"/>
              <a:buChar char=""/>
              <a:defRPr/>
            </a:pPr>
            <a:r>
              <a:rPr lang="en-US" sz="8800" dirty="0" smtClean="0"/>
              <a:t>According to a recent study by the National Center for Women and Information Technology, the most successful IT teams were also the most diverse. </a:t>
            </a:r>
          </a:p>
          <a:p>
            <a:pPr marL="274320" indent="-274320" eaLnBrk="1" fontAlgn="auto" hangingPunct="1">
              <a:spcAft>
                <a:spcPts val="0"/>
              </a:spcAft>
              <a:buFont typeface="Wingdings 2"/>
              <a:buChar char=""/>
              <a:defRPr/>
            </a:pPr>
            <a:r>
              <a:rPr lang="en-US" sz="8800" dirty="0" smtClean="0"/>
              <a:t>Studies show that diversity of thought lead to innovation and that companies should be aware of the significance of diversity.  </a:t>
            </a:r>
          </a:p>
          <a:p>
            <a:pPr marL="274320" indent="-274320" eaLnBrk="1" fontAlgn="auto" hangingPunct="1">
              <a:spcAft>
                <a:spcPts val="0"/>
              </a:spcAft>
              <a:buFont typeface="Wingdings 2"/>
              <a:buChar char=""/>
              <a:defRPr/>
            </a:pPr>
            <a:r>
              <a:rPr lang="en-US" sz="8800" dirty="0" smtClean="0"/>
              <a:t>Prospective students should not be turned away by the stereotypical view of a “computer geek” who sits in front of a computer all day, but should realize all the opportunities to be found in such a diverse and fast-growing field. </a:t>
            </a:r>
          </a:p>
          <a:p>
            <a:pPr marL="274320" indent="-274320" eaLnBrk="1" fontAlgn="auto" hangingPunct="1">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z="3200" i="1" smtClean="0">
                <a:solidFill>
                  <a:srgbClr val="7B9899"/>
                </a:solidFill>
              </a:rPr>
              <a:t>New careers constantly on the horizon</a:t>
            </a:r>
            <a:endParaRPr lang="en-US" sz="3200" smtClean="0">
              <a:solidFill>
                <a:srgbClr val="7B9899"/>
              </a:solidFill>
            </a:endParaRPr>
          </a:p>
        </p:txBody>
      </p:sp>
      <p:sp>
        <p:nvSpPr>
          <p:cNvPr id="38915" name="Content Placeholder 2"/>
          <p:cNvSpPr>
            <a:spLocks noGrp="1"/>
          </p:cNvSpPr>
          <p:nvPr>
            <p:ph sz="quarter" idx="1"/>
          </p:nvPr>
        </p:nvSpPr>
        <p:spPr>
          <a:xfrm>
            <a:off x="301625" y="1527175"/>
            <a:ext cx="8504238" cy="4572000"/>
          </a:xfrm>
        </p:spPr>
        <p:txBody>
          <a:bodyPr/>
          <a:lstStyle/>
          <a:p>
            <a:pPr eaLnBrk="1" hangingPunct="1"/>
            <a:r>
              <a:rPr lang="en-US" smtClean="0"/>
              <a:t>It is clear that there will be a healthy need for computer professionals in the career paths that are known about today. </a:t>
            </a:r>
          </a:p>
          <a:p>
            <a:pPr eaLnBrk="1" hangingPunct="1"/>
            <a:r>
              <a:rPr lang="en-US" smtClean="0"/>
              <a:t>For the student just starting to plan a career, there will surely be opportunities that have not even been imagined yet. </a:t>
            </a:r>
          </a:p>
          <a:p>
            <a:pPr eaLnBrk="1" hangingPunct="1"/>
            <a:r>
              <a:rPr lang="en-US" smtClean="0"/>
              <a:t>The possibilities are amazing and the rewards are many.</a:t>
            </a:r>
          </a:p>
          <a:p>
            <a:pPr eaLnBrk="1" hangingPunct="1"/>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smtClean="0">
                <a:solidFill>
                  <a:srgbClr val="7B9899"/>
                </a:solidFill>
              </a:rPr>
              <a:t>Why major in Computer Science?</a:t>
            </a:r>
          </a:p>
        </p:txBody>
      </p:sp>
      <p:sp>
        <p:nvSpPr>
          <p:cNvPr id="39939" name="Content Placeholder 2"/>
          <p:cNvSpPr>
            <a:spLocks noGrp="1"/>
          </p:cNvSpPr>
          <p:nvPr>
            <p:ph sz="quarter" idx="1"/>
          </p:nvPr>
        </p:nvSpPr>
        <p:spPr>
          <a:xfrm>
            <a:off x="301625" y="1527175"/>
            <a:ext cx="8504238" cy="4572000"/>
          </a:xfrm>
        </p:spPr>
        <p:txBody>
          <a:bodyPr/>
          <a:lstStyle/>
          <a:p>
            <a:pPr eaLnBrk="1" hangingPunct="1"/>
            <a:r>
              <a:rPr lang="en-US" sz="2800" smtClean="0"/>
              <a:t>Challenging and interesting classes.</a:t>
            </a:r>
          </a:p>
          <a:p>
            <a:pPr eaLnBrk="1" hangingPunct="1"/>
            <a:r>
              <a:rPr lang="en-US" sz="2800" smtClean="0"/>
              <a:t>Degrees will be highly marketable in diverse employment fields.</a:t>
            </a:r>
          </a:p>
          <a:p>
            <a:pPr eaLnBrk="1" hangingPunct="1"/>
            <a:r>
              <a:rPr lang="en-US" sz="2800" smtClean="0"/>
              <a:t>Opportunities to be at the forefront of innovative technology in a constantly changing world. </a:t>
            </a:r>
          </a:p>
          <a:p>
            <a:pPr eaLnBrk="1" hangingPunct="1"/>
            <a:r>
              <a:rPr lang="en-US" sz="2800" smtClean="0"/>
              <a:t>Opportunities to work on solving formidable world problems and to make a positive impact.</a:t>
            </a:r>
          </a:p>
          <a:p>
            <a:pPr eaLnBrk="1" hangingPunct="1"/>
            <a:r>
              <a:rPr lang="en-US" sz="2800" smtClean="0"/>
              <a:t>Prospects are limited only by the imagination.  </a:t>
            </a:r>
          </a:p>
          <a:p>
            <a:pPr eaLnBrk="1" hangingPunct="1">
              <a:buFont typeface="Times" pitchFamily="-48" charset="0"/>
              <a:buNone/>
            </a:pPr>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sz="2000" smtClean="0">
                <a:solidFill>
                  <a:srgbClr val="7B9899"/>
                </a:solidFill>
              </a:rPr>
              <a:t>Words from Rick Rashid, senior vice president for research at Microsoft</a:t>
            </a:r>
            <a:br>
              <a:rPr lang="en-US" sz="2000" smtClean="0">
                <a:solidFill>
                  <a:srgbClr val="7B9899"/>
                </a:solidFill>
              </a:rPr>
            </a:br>
            <a:r>
              <a:rPr lang="en-US" sz="2000" smtClean="0">
                <a:solidFill>
                  <a:srgbClr val="7B9899"/>
                </a:solidFill>
              </a:rPr>
              <a:t> --</a:t>
            </a:r>
            <a:r>
              <a:rPr lang="en-US" sz="1400" smtClean="0">
                <a:solidFill>
                  <a:srgbClr val="7B9899"/>
                </a:solidFill>
              </a:rPr>
              <a:t>Communications of the ACM Volume 51, Number 7 (2008)</a:t>
            </a:r>
          </a:p>
        </p:txBody>
      </p:sp>
      <p:sp>
        <p:nvSpPr>
          <p:cNvPr id="40963" name="Content Placeholder 2"/>
          <p:cNvSpPr>
            <a:spLocks noGrp="1"/>
          </p:cNvSpPr>
          <p:nvPr>
            <p:ph sz="quarter" idx="1"/>
          </p:nvPr>
        </p:nvSpPr>
        <p:spPr>
          <a:xfrm>
            <a:off x="301625" y="1527175"/>
            <a:ext cx="8504238" cy="4572000"/>
          </a:xfrm>
        </p:spPr>
        <p:txBody>
          <a:bodyPr/>
          <a:lstStyle/>
          <a:p>
            <a:pPr marL="273050" indent="-273050" eaLnBrk="1" hangingPunct="1">
              <a:buFont typeface="Wingdings 2" pitchFamily="18" charset="2"/>
              <a:buChar char=""/>
            </a:pPr>
            <a:r>
              <a:rPr lang="en-US" sz="1800" smtClean="0"/>
              <a:t>“For decades, the ability of U.S. companies to transform innovations into successful businesses has been the foundation for our economic growth. Technologies such as the microprocessor, the Internet, and fiber optics that were developed by scientists and engineers trained in U.S. universities laid the foundation for new industries that generated millions of high-paying jobs.</a:t>
            </a:r>
          </a:p>
          <a:p>
            <a:pPr marL="273050" indent="-273050" eaLnBrk="1" hangingPunct="1">
              <a:buFont typeface="Wingdings 2" pitchFamily="18" charset="2"/>
              <a:buChar char=""/>
            </a:pPr>
            <a:r>
              <a:rPr lang="en-US" sz="1800" smtClean="0"/>
              <a:t>But if the number of young people in the U.S. who study computer science continues to decline, the center of gravity for innovation will shift to countries where students flock to universities to pursue degrees in the technical fields.</a:t>
            </a:r>
          </a:p>
          <a:p>
            <a:pPr marL="273050" indent="-273050" eaLnBrk="1" hangingPunct="1">
              <a:buFont typeface="Wingdings 2" pitchFamily="18" charset="2"/>
              <a:buChar char=""/>
            </a:pPr>
            <a:r>
              <a:rPr lang="en-US" sz="1800" smtClean="0"/>
              <a:t>As head of Microsoft Research, I am acutely aware of the impact that the shortage of computer professionals can have. Although the majority of our researchers are based in the U.S. and these facilities continue to grow, we are expanding our research facilities in other parts of the world, in part because we recognize that this may be the only way we can continue to find and hire the world's top computer scientists. I also see the increasing difficulty that Microsoft has in filling positions that require a high level of training and skill in computer science and engineering.”</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t>1-</a:t>
            </a:r>
            <a:fld id="{36FC75D3-FE0F-4721-9C9B-2AB7942FF55F}" type="slidenum">
              <a:rPr lang="en-US" smtClean="0"/>
              <a:pPr>
                <a:defRPr/>
              </a:pPr>
              <a:t>39</a:t>
            </a:fld>
            <a:endParaRPr lang="en-US"/>
          </a:p>
        </p:txBody>
      </p:sp>
      <p:pic>
        <p:nvPicPr>
          <p:cNvPr id="2051" name="Picture 3"/>
          <p:cNvPicPr>
            <a:picLocks noGrp="1" noChangeAspect="1" noChangeArrowheads="1"/>
          </p:cNvPicPr>
          <p:nvPr>
            <p:ph idx="1"/>
          </p:nvPr>
        </p:nvPicPr>
        <p:blipFill>
          <a:blip r:embed="rId2"/>
          <a:srcRect/>
          <a:stretch>
            <a:fillRect/>
          </a:stretch>
        </p:blipFill>
        <p:spPr bwMode="auto">
          <a:xfrm>
            <a:off x="25400" y="1530680"/>
            <a:ext cx="9067800" cy="425384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z="3200" i="1" smtClean="0">
                <a:solidFill>
                  <a:srgbClr val="7B9899"/>
                </a:solidFill>
              </a:rPr>
              <a:t>Reasons to major in computer science</a:t>
            </a:r>
            <a:endParaRPr lang="en-US" sz="3200" smtClean="0">
              <a:solidFill>
                <a:srgbClr val="7B9899"/>
              </a:solidFill>
            </a:endParaRPr>
          </a:p>
        </p:txBody>
      </p:sp>
      <p:sp>
        <p:nvSpPr>
          <p:cNvPr id="6147" name="Content Placeholder 2"/>
          <p:cNvSpPr>
            <a:spLocks noGrp="1"/>
          </p:cNvSpPr>
          <p:nvPr>
            <p:ph sz="quarter" idx="1"/>
          </p:nvPr>
        </p:nvSpPr>
        <p:spPr>
          <a:xfrm>
            <a:off x="301625" y="1527175"/>
            <a:ext cx="8504238" cy="4572000"/>
          </a:xfrm>
        </p:spPr>
        <p:txBody>
          <a:bodyPr/>
          <a:lstStyle/>
          <a:p>
            <a:pPr eaLnBrk="1" hangingPunct="1"/>
            <a:r>
              <a:rPr lang="en-US" sz="2800" smtClean="0"/>
              <a:t>The </a:t>
            </a:r>
            <a:r>
              <a:rPr lang="en-US" sz="2800" i="1" smtClean="0"/>
              <a:t>computer industry </a:t>
            </a:r>
            <a:r>
              <a:rPr lang="en-US" sz="2800" smtClean="0"/>
              <a:t>is one of the fastest growing segments of our economy and promises to continue to see growth well into the future. </a:t>
            </a:r>
            <a:br>
              <a:rPr lang="en-US" sz="2800" smtClean="0"/>
            </a:br>
            <a:endParaRPr lang="en-US" sz="2800" smtClean="0"/>
          </a:p>
          <a:p>
            <a:pPr eaLnBrk="1" hangingPunct="1"/>
            <a:r>
              <a:rPr lang="en-US" sz="2800" i="1" smtClean="0"/>
              <a:t>All businesses </a:t>
            </a:r>
            <a:r>
              <a:rPr lang="en-US" sz="2800" smtClean="0"/>
              <a:t>must continue to hire technology-savvy professionals in order to be competitive.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Grp="1" noChangeArrowheads="1"/>
          </p:cNvSpPr>
          <p:nvPr>
            <p:ph type="title"/>
          </p:nvPr>
        </p:nvSpPr>
        <p:spPr>
          <a:xfrm>
            <a:off x="457200" y="0"/>
            <a:ext cx="8305800" cy="1600200"/>
          </a:xfrm>
        </p:spPr>
        <p:txBody>
          <a:bodyPr/>
          <a:lstStyle/>
          <a:p>
            <a:r>
              <a:rPr lang="en-US" sz="2400" b="0" smtClean="0"/>
              <a:t>Figure 0.2</a:t>
            </a:r>
            <a:r>
              <a:rPr lang="en-US" sz="2800" b="0" smtClean="0"/>
              <a:t> </a:t>
            </a:r>
            <a:r>
              <a:rPr lang="en-US" sz="2400" smtClean="0"/>
              <a:t>Example of relationships between computing degrees and university colleges and departments. This can vary widely from school to school.</a:t>
            </a:r>
          </a:p>
        </p:txBody>
      </p:sp>
      <p:pic>
        <p:nvPicPr>
          <p:cNvPr id="3074" name="Picture 2"/>
          <p:cNvPicPr>
            <a:picLocks noChangeAspect="1" noChangeArrowheads="1"/>
          </p:cNvPicPr>
          <p:nvPr/>
        </p:nvPicPr>
        <p:blipFill>
          <a:blip r:embed="rId2"/>
          <a:srcRect/>
          <a:stretch>
            <a:fillRect/>
          </a:stretch>
        </p:blipFill>
        <p:spPr bwMode="auto">
          <a:xfrm>
            <a:off x="143250" y="1778001"/>
            <a:ext cx="8857502" cy="42672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idx="1"/>
          </p:nvPr>
        </p:nvSpPr>
        <p:spPr>
          <a:xfrm>
            <a:off x="457200" y="1600200"/>
            <a:ext cx="4800600" cy="4114800"/>
          </a:xfrm>
        </p:spPr>
        <p:txBody>
          <a:bodyPr/>
          <a:lstStyle/>
          <a:p>
            <a:pPr>
              <a:buFont typeface="Times" pitchFamily="-48" charset="0"/>
              <a:buNone/>
            </a:pPr>
            <a:r>
              <a:rPr lang="en-US" sz="2400" dirty="0" smtClean="0"/>
              <a:t>Figure 0.3</a:t>
            </a:r>
          </a:p>
          <a:p>
            <a:pPr>
              <a:buFont typeface="Times" pitchFamily="-48" charset="0"/>
              <a:buNone/>
            </a:pPr>
            <a:r>
              <a:rPr lang="en-US" sz="2400" b="1" dirty="0" smtClean="0"/>
              <a:t>Illustrations of the overlapping fields within mixed disciplinary majors.</a:t>
            </a:r>
          </a:p>
        </p:txBody>
      </p:sp>
      <p:pic>
        <p:nvPicPr>
          <p:cNvPr id="4098" name="Picture 2"/>
          <p:cNvPicPr>
            <a:picLocks noChangeAspect="1" noChangeArrowheads="1"/>
          </p:cNvPicPr>
          <p:nvPr/>
        </p:nvPicPr>
        <p:blipFill>
          <a:blip r:embed="rId2"/>
          <a:srcRect/>
          <a:stretch>
            <a:fillRect/>
          </a:stretch>
        </p:blipFill>
        <p:spPr bwMode="auto">
          <a:xfrm>
            <a:off x="5867400" y="12700"/>
            <a:ext cx="2209800" cy="680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Grp="1" noChangeArrowheads="1"/>
          </p:cNvSpPr>
          <p:nvPr>
            <p:ph type="title"/>
          </p:nvPr>
        </p:nvSpPr>
        <p:spPr/>
        <p:txBody>
          <a:bodyPr/>
          <a:lstStyle/>
          <a:p>
            <a:r>
              <a:rPr lang="en-US" sz="2000" b="0" smtClean="0"/>
              <a:t>Figure 0.4</a:t>
            </a:r>
            <a:r>
              <a:rPr lang="en-US" sz="2000" smtClean="0"/>
              <a:t> </a:t>
            </a:r>
            <a:br>
              <a:rPr lang="en-US" sz="2000" smtClean="0"/>
            </a:br>
            <a:r>
              <a:rPr lang="en-US" sz="2000" smtClean="0"/>
              <a:t>Untethered, Electrostatic, Globally-Controllable MEMS Micro-Robot. </a:t>
            </a:r>
            <a:r>
              <a:rPr lang="en-US" sz="1200" smtClean="0">
                <a:cs typeface="Arial" charset="0"/>
              </a:rPr>
              <a:t>(© 2008 IEEE/Journal of Microelectromechanical Systems [2006])</a:t>
            </a:r>
          </a:p>
        </p:txBody>
      </p:sp>
      <p:pic>
        <p:nvPicPr>
          <p:cNvPr id="5122" name="Picture 2"/>
          <p:cNvPicPr>
            <a:picLocks noChangeAspect="1" noChangeArrowheads="1"/>
          </p:cNvPicPr>
          <p:nvPr/>
        </p:nvPicPr>
        <p:blipFill>
          <a:blip r:embed="rId2"/>
          <a:srcRect/>
          <a:stretch>
            <a:fillRect/>
          </a:stretch>
        </p:blipFill>
        <p:spPr bwMode="auto">
          <a:xfrm>
            <a:off x="1255111" y="1193800"/>
            <a:ext cx="6633780" cy="497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i="1" smtClean="0">
                <a:solidFill>
                  <a:srgbClr val="7B9899"/>
                </a:solidFill>
              </a:rPr>
              <a:t>Reasons to major in computer science</a:t>
            </a:r>
            <a:endParaRPr lang="en-US" sz="3200" smtClean="0">
              <a:solidFill>
                <a:srgbClr val="7B9899"/>
              </a:solidFill>
            </a:endParaRPr>
          </a:p>
        </p:txBody>
      </p:sp>
      <p:sp>
        <p:nvSpPr>
          <p:cNvPr id="7171" name="Content Placeholder 2"/>
          <p:cNvSpPr>
            <a:spLocks noGrp="1"/>
          </p:cNvSpPr>
          <p:nvPr>
            <p:ph sz="quarter" idx="1"/>
          </p:nvPr>
        </p:nvSpPr>
        <p:spPr>
          <a:xfrm>
            <a:off x="301625" y="1527175"/>
            <a:ext cx="8504238" cy="4572000"/>
          </a:xfrm>
        </p:spPr>
        <p:txBody>
          <a:bodyPr/>
          <a:lstStyle/>
          <a:p>
            <a:pPr eaLnBrk="1" hangingPunct="1"/>
            <a:r>
              <a:rPr lang="en-US" smtClean="0"/>
              <a:t>A person who is part of the computer industry can choose from a wide variety of fields where many </a:t>
            </a:r>
            <a:r>
              <a:rPr lang="en-US" b="1" i="1" smtClean="0">
                <a:solidFill>
                  <a:srgbClr val="0070C0"/>
                </a:solidFill>
              </a:rPr>
              <a:t>interesting and challenging problems </a:t>
            </a:r>
            <a:r>
              <a:rPr lang="en-US" smtClean="0"/>
              <a:t>will need to be solved.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81000" y="152400"/>
            <a:ext cx="8305800" cy="1143000"/>
          </a:xfrm>
        </p:spPr>
        <p:txBody>
          <a:bodyPr/>
          <a:lstStyle/>
          <a:p>
            <a:pPr eaLnBrk="1" hangingPunct="1"/>
            <a:r>
              <a:rPr lang="en-US" sz="3200" i="1" smtClean="0">
                <a:solidFill>
                  <a:srgbClr val="7B9899"/>
                </a:solidFill>
              </a:rPr>
              <a:t>Interesting and Challenging problems</a:t>
            </a:r>
          </a:p>
        </p:txBody>
      </p:sp>
      <p:sp>
        <p:nvSpPr>
          <p:cNvPr id="8195" name="Content Placeholder 2"/>
          <p:cNvSpPr>
            <a:spLocks noGrp="1"/>
          </p:cNvSpPr>
          <p:nvPr>
            <p:ph sz="quarter" idx="1"/>
          </p:nvPr>
        </p:nvSpPr>
        <p:spPr>
          <a:xfrm>
            <a:off x="301625" y="1527175"/>
            <a:ext cx="8504238" cy="4572000"/>
          </a:xfrm>
        </p:spPr>
        <p:txBody>
          <a:bodyPr/>
          <a:lstStyle/>
          <a:p>
            <a:pPr eaLnBrk="1" hangingPunct="1">
              <a:buFont typeface="Times" pitchFamily="-48" charset="0"/>
              <a:buNone/>
            </a:pPr>
            <a:r>
              <a:rPr lang="en-US" smtClean="0"/>
              <a:t>Business and communications examples:</a:t>
            </a:r>
          </a:p>
          <a:p>
            <a:pPr lvl="1" eaLnBrk="1" hangingPunct="1"/>
            <a:r>
              <a:rPr lang="en-US" sz="2400" smtClean="0"/>
              <a:t>developing electronic balloting for state and national elections;</a:t>
            </a:r>
          </a:p>
          <a:p>
            <a:pPr lvl="1" eaLnBrk="1" hangingPunct="1"/>
            <a:r>
              <a:rPr lang="en-US" sz="2400" smtClean="0"/>
              <a:t>using signals from wireless devices to update vehicle and pedestrian travel times in order to make the best decisions for traffic signals or to manage construction zones;</a:t>
            </a:r>
          </a:p>
          <a:p>
            <a:pPr lvl="1" eaLnBrk="1" hangingPunct="1"/>
            <a:r>
              <a:rPr lang="en-US" sz="2400" smtClean="0"/>
              <a:t>using a supercomputer-powered “virtual earthquake” to study benefits of an early warning system using 3D models of actual geographic locations and damage scenarios;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i="1" dirty="0">
                <a:solidFill>
                  <a:srgbClr val="7B9899"/>
                </a:solidFill>
              </a:rPr>
              <a:t>Interesting and Challenging problems</a:t>
            </a:r>
            <a:endParaRPr lang="en-US" dirty="0"/>
          </a:p>
        </p:txBody>
      </p:sp>
      <p:sp>
        <p:nvSpPr>
          <p:cNvPr id="9219" name="Content Placeholder 2"/>
          <p:cNvSpPr>
            <a:spLocks noGrp="1"/>
          </p:cNvSpPr>
          <p:nvPr>
            <p:ph sz="quarter" idx="1"/>
          </p:nvPr>
        </p:nvSpPr>
        <p:spPr>
          <a:xfrm>
            <a:off x="301625" y="1527175"/>
            <a:ext cx="8504238" cy="4572000"/>
          </a:xfrm>
        </p:spPr>
        <p:txBody>
          <a:bodyPr/>
          <a:lstStyle/>
          <a:p>
            <a:pPr eaLnBrk="1" hangingPunct="1"/>
            <a:r>
              <a:rPr lang="en-US" smtClean="0"/>
              <a:t>Medical field examples:</a:t>
            </a:r>
          </a:p>
          <a:p>
            <a:pPr lvl="1" eaLnBrk="1" hangingPunct="1"/>
            <a:r>
              <a:rPr lang="en-US" sz="1800" smtClean="0"/>
              <a:t>understanding how the human brain works by modeling brain activation patterns with emphasis on helping people impacted by autism or disorders like paranoid schizophrenia; </a:t>
            </a:r>
          </a:p>
          <a:p>
            <a:pPr lvl="1" eaLnBrk="1" hangingPunct="1"/>
            <a:r>
              <a:rPr lang="en-US" sz="1800" smtClean="0"/>
              <a:t>customizing a wide array of helpful devices for the physically impaired from programmable robotic prostheses to digital “sight”; </a:t>
            </a:r>
          </a:p>
          <a:p>
            <a:pPr lvl="1" eaLnBrk="1" hangingPunct="1"/>
            <a:r>
              <a:rPr lang="en-US" sz="1800" smtClean="0"/>
              <a:t>gathering information from implanted pacemakers in order to make timely decisions in times of crisis; </a:t>
            </a:r>
          </a:p>
          <a:p>
            <a:pPr lvl="1" eaLnBrk="1" hangingPunct="1"/>
            <a:r>
              <a:rPr lang="en-US" sz="1800" smtClean="0"/>
              <a:t>developing a computer system capable of recognizing human emotional states by analyzing a human’s face in real-time; </a:t>
            </a:r>
          </a:p>
          <a:p>
            <a:pPr lvl="1" eaLnBrk="1" hangingPunct="1"/>
            <a:r>
              <a:rPr lang="en-US" sz="1800" smtClean="0"/>
              <a:t>developing human-computer interfaces that allow a computer to be operated solely by human gestures in order to manipulate virtual objects.</a:t>
            </a:r>
          </a:p>
          <a:p>
            <a:pPr lvl="1" eaLnBrk="1" hangingPunct="1"/>
            <a:endParaRPr lang="en-US" sz="1700" smtClean="0"/>
          </a:p>
          <a:p>
            <a:pPr lvl="1" eaLnBrk="1" hangingPunct="1"/>
            <a:endParaRPr lang="en-US" sz="17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i="1" dirty="0">
                <a:solidFill>
                  <a:srgbClr val="7B9899"/>
                </a:solidFill>
              </a:rPr>
              <a:t>Interesting and Challenging problems</a:t>
            </a:r>
            <a:endParaRPr lang="en-US" dirty="0"/>
          </a:p>
        </p:txBody>
      </p:sp>
      <p:sp>
        <p:nvSpPr>
          <p:cNvPr id="10243" name="Content Placeholder 2"/>
          <p:cNvSpPr>
            <a:spLocks noGrp="1"/>
          </p:cNvSpPr>
          <p:nvPr>
            <p:ph sz="quarter" idx="1"/>
          </p:nvPr>
        </p:nvSpPr>
        <p:spPr>
          <a:xfrm>
            <a:off x="301625" y="1527175"/>
            <a:ext cx="8504238" cy="4572000"/>
          </a:xfrm>
        </p:spPr>
        <p:txBody>
          <a:bodyPr/>
          <a:lstStyle/>
          <a:p>
            <a:pPr eaLnBrk="1" hangingPunct="1">
              <a:buFont typeface="Times" pitchFamily="-48" charset="0"/>
              <a:buNone/>
            </a:pPr>
            <a:r>
              <a:rPr lang="en-US" smtClean="0"/>
              <a:t>Security and law enforcement examples:</a:t>
            </a:r>
          </a:p>
          <a:p>
            <a:pPr lvl="1" eaLnBrk="1" hangingPunct="1"/>
            <a:r>
              <a:rPr lang="en-US" sz="2000" smtClean="0"/>
              <a:t>The US government is performing observational studies on normal behavior in online worlds in hopes of developing techniques for uncovering online activities of terrorist groups. </a:t>
            </a:r>
            <a:br>
              <a:rPr lang="en-US" sz="2000" smtClean="0"/>
            </a:br>
            <a:endParaRPr lang="en-US" sz="2000" smtClean="0"/>
          </a:p>
          <a:p>
            <a:pPr lvl="1" eaLnBrk="1" hangingPunct="1"/>
            <a:r>
              <a:rPr lang="en-US" sz="2000" smtClean="0"/>
              <a:t>Advancements in voice biometrics technology allow speech to be analyzed by computer software to determine identity, truthfulness, and emotional states. </a:t>
            </a:r>
            <a:br>
              <a:rPr lang="en-US" sz="2000" smtClean="0"/>
            </a:br>
            <a:endParaRPr lang="en-US" sz="2000" smtClean="0"/>
          </a:p>
          <a:p>
            <a:pPr lvl="1" eaLnBrk="1" hangingPunct="1"/>
            <a:r>
              <a:rPr lang="en-US" sz="2000" smtClean="0"/>
              <a:t>Electronic protection against malicious software is of great concern to national economies and security interests. </a:t>
            </a:r>
          </a:p>
          <a:p>
            <a:pPr lvl="1" eaLnBrk="1" hangingPunct="1"/>
            <a:endParaRPr lang="en-US" sz="1700" smtClean="0"/>
          </a:p>
          <a:p>
            <a:pPr lvl="1" eaLnBrk="1" hangingPunct="1"/>
            <a:endParaRPr lang="en-US" sz="17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z="2800" i="1" smtClean="0">
                <a:solidFill>
                  <a:srgbClr val="7B9899"/>
                </a:solidFill>
              </a:rPr>
              <a:t>Another Reason to major in computer science</a:t>
            </a:r>
            <a:endParaRPr lang="en-US" sz="2800" smtClean="0">
              <a:solidFill>
                <a:srgbClr val="7B9899"/>
              </a:solidFill>
            </a:endParaRPr>
          </a:p>
        </p:txBody>
      </p:sp>
      <p:sp>
        <p:nvSpPr>
          <p:cNvPr id="11267" name="Content Placeholder 2"/>
          <p:cNvSpPr>
            <a:spLocks noGrp="1"/>
          </p:cNvSpPr>
          <p:nvPr>
            <p:ph sz="quarter" idx="1"/>
          </p:nvPr>
        </p:nvSpPr>
        <p:spPr>
          <a:xfrm>
            <a:off x="301625" y="1527175"/>
            <a:ext cx="8504238" cy="4572000"/>
          </a:xfrm>
        </p:spPr>
        <p:txBody>
          <a:bodyPr/>
          <a:lstStyle/>
          <a:p>
            <a:pPr eaLnBrk="1" hangingPunct="1">
              <a:buFont typeface="Times" pitchFamily="-48" charset="0"/>
              <a:buNone/>
            </a:pPr>
            <a:r>
              <a:rPr lang="en-US" smtClean="0"/>
              <a:t>To make a positive impact by working to solve pressing world problems. </a:t>
            </a:r>
          </a:p>
          <a:p>
            <a:pPr eaLnBrk="1" hangingPunct="1"/>
            <a:r>
              <a:rPr lang="en-US" smtClean="0"/>
              <a:t>Examples:</a:t>
            </a:r>
          </a:p>
          <a:p>
            <a:pPr lvl="1" eaLnBrk="1" hangingPunct="1"/>
            <a:r>
              <a:rPr lang="en-US" sz="2000" smtClean="0"/>
              <a:t>human genome project, </a:t>
            </a:r>
          </a:p>
          <a:p>
            <a:pPr lvl="1" eaLnBrk="1" hangingPunct="1"/>
            <a:r>
              <a:rPr lang="en-US" sz="2000" smtClean="0"/>
              <a:t>environmental monitoring, </a:t>
            </a:r>
          </a:p>
          <a:p>
            <a:pPr lvl="1" eaLnBrk="1" hangingPunct="1"/>
            <a:r>
              <a:rPr lang="en-US" sz="2000" smtClean="0"/>
              <a:t>AIDS vaccine research, </a:t>
            </a:r>
          </a:p>
          <a:p>
            <a:pPr lvl="1" eaLnBrk="1" hangingPunct="1"/>
            <a:r>
              <a:rPr lang="en-US" sz="2000" smtClean="0"/>
              <a:t>clean fuels, </a:t>
            </a:r>
          </a:p>
          <a:p>
            <a:pPr lvl="1" eaLnBrk="1" hangingPunct="1"/>
            <a:r>
              <a:rPr lang="en-US" sz="2000" smtClean="0"/>
              <a:t>tracking weather changes by using robots in potentially dangerous areas, </a:t>
            </a:r>
          </a:p>
          <a:p>
            <a:pPr lvl="1" eaLnBrk="1" hangingPunct="1"/>
            <a:r>
              <a:rPr lang="en-US" sz="2000" smtClean="0"/>
              <a:t>using supercomputers to simulate the earth’s architecture and functions in order to predict natural disasters.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4">
  <a:themeElements>
    <a:clrScheme name="Presentation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esentation4">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resentation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4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HD:Users:stephanielindsey:Documents:AW-Venit-Drake_PPT:Presentation4.pot</Template>
  <TotalTime>743</TotalTime>
  <Words>3039</Words>
  <Application>Microsoft PowerPoint</Application>
  <PresentationFormat>On-screen Show (4:3)</PresentationFormat>
  <Paragraphs>203</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Presentation4</vt:lpstr>
      <vt:lpstr>Chapter 0: Computer Science as a Career Path</vt:lpstr>
      <vt:lpstr>Questions to ask yourself:</vt:lpstr>
      <vt:lpstr>Reasons to major in computer science</vt:lpstr>
      <vt:lpstr>Reasons to major in computer science</vt:lpstr>
      <vt:lpstr>Reasons to major in computer science</vt:lpstr>
      <vt:lpstr>Interesting and Challenging problems</vt:lpstr>
      <vt:lpstr>Interesting and Challenging problems</vt:lpstr>
      <vt:lpstr>Interesting and Challenging problems</vt:lpstr>
      <vt:lpstr>Another Reason to major in computer science</vt:lpstr>
      <vt:lpstr>Traits of a computer scientist</vt:lpstr>
      <vt:lpstr>Slide 11</vt:lpstr>
      <vt:lpstr>Skills required of a computer scientist</vt:lpstr>
      <vt:lpstr>Joys of the Craft</vt:lpstr>
      <vt:lpstr>College goals</vt:lpstr>
      <vt:lpstr>Focusing on the right degree</vt:lpstr>
      <vt:lpstr>Computer Science</vt:lpstr>
      <vt:lpstr>Computer Science</vt:lpstr>
      <vt:lpstr>Computer Scientists</vt:lpstr>
      <vt:lpstr>Computer Engineering</vt:lpstr>
      <vt:lpstr>Computer Engineering</vt:lpstr>
      <vt:lpstr>Computer Engineers</vt:lpstr>
      <vt:lpstr>Information Systems</vt:lpstr>
      <vt:lpstr>Information Systems</vt:lpstr>
      <vt:lpstr>Information Systems Specialists</vt:lpstr>
      <vt:lpstr>Information Technology</vt:lpstr>
      <vt:lpstr>Information Technology</vt:lpstr>
      <vt:lpstr>Information Technology Specialists</vt:lpstr>
      <vt:lpstr>Software Engineering</vt:lpstr>
      <vt:lpstr>Software Engineering</vt:lpstr>
      <vt:lpstr>Software Engineers</vt:lpstr>
      <vt:lpstr>Mixed Disciplinary Majors </vt:lpstr>
      <vt:lpstr>The demand in the US and in the world</vt:lpstr>
      <vt:lpstr>The demand in the US and in the world</vt:lpstr>
      <vt:lpstr>What about jobs outsourced to other countries?</vt:lpstr>
      <vt:lpstr>The demand for underrepresented groups</vt:lpstr>
      <vt:lpstr>New careers constantly on the horizon</vt:lpstr>
      <vt:lpstr>Why major in Computer Science?</vt:lpstr>
      <vt:lpstr>Words from Rick Rashid, senior vice president for research at Microsoft  --Communications of the ACM Volume 51, Number 7 (2008)</vt:lpstr>
      <vt:lpstr>Slide 39</vt:lpstr>
      <vt:lpstr>Figure 0.2 Example of relationships between computing degrees and university colleges and departments. This can vary widely from school to school.</vt:lpstr>
      <vt:lpstr>Slide 41</vt:lpstr>
      <vt:lpstr>Figure 0.4  Untethered, Electrostatic, Globally-Controllable MEMS Micro-Robot. (© 2008 IEEE/Journal of Microelectromechanical Systems [2006])</vt:lpstr>
    </vt:vector>
  </TitlesOfParts>
  <Company>©2009 Pearson Addison-Wesley. All rights reserved</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dc:title>
  <dc:subject>Introduction</dc:subject>
  <dc:creator>Stewart Venit and Elizabeth Drake</dc:creator>
  <cp:lastModifiedBy>hamdy</cp:lastModifiedBy>
  <cp:revision>53</cp:revision>
  <dcterms:created xsi:type="dcterms:W3CDTF">2006-10-03T21:20:17Z</dcterms:created>
  <dcterms:modified xsi:type="dcterms:W3CDTF">2012-03-30T14:45:35Z</dcterms:modified>
</cp:coreProperties>
</file>