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4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10.png" ContentType="image/png"/>
  <Override PartName="/ppt/media/image9.png" ContentType="image/png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149184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247932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50400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3" name="PlaceHolder 6"/>
          <p:cNvSpPr>
            <a:spLocks noGrp="1"/>
          </p:cNvSpPr>
          <p:nvPr>
            <p:ph type="body"/>
          </p:nvPr>
        </p:nvSpPr>
        <p:spPr>
          <a:xfrm>
            <a:off x="149184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4" name="PlaceHolder 7"/>
          <p:cNvSpPr>
            <a:spLocks noGrp="1"/>
          </p:cNvSpPr>
          <p:nvPr>
            <p:ph type="body"/>
          </p:nvPr>
        </p:nvSpPr>
        <p:spPr>
          <a:xfrm>
            <a:off x="247932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49184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47932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49184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47932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49184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247932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149184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247932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149184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247932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149184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247932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49184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247932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149184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247932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149184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247932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50400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149184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247932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149184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247932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50400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149184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247932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149184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247932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50400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 type="body"/>
          </p:nvPr>
        </p:nvSpPr>
        <p:spPr>
          <a:xfrm>
            <a:off x="149184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 type="body"/>
          </p:nvPr>
        </p:nvSpPr>
        <p:spPr>
          <a:xfrm>
            <a:off x="247932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504000" y="2860560"/>
            <a:ext cx="2920680" cy="9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2000880" y="176868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2000880" y="2860560"/>
            <a:ext cx="1425240" cy="9968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149184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2479320" y="176868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50400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body"/>
          </p:nvPr>
        </p:nvSpPr>
        <p:spPr>
          <a:xfrm>
            <a:off x="149184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body"/>
          </p:nvPr>
        </p:nvSpPr>
        <p:spPr>
          <a:xfrm>
            <a:off x="2479320" y="2860560"/>
            <a:ext cx="940320" cy="996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6248160" y="4680"/>
            <a:ext cx="3832560" cy="33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A97E6A4A-0E7E-4397-9D62-9D5B48B2E4E1}" type="slidenum">
              <a:rPr b="0" lang="en-AU" sz="1200" spc="-1" strike="noStrike">
                <a:latin typeface="Times New Roman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6264000" y="0"/>
            <a:ext cx="3832560" cy="33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1101F798-5190-4249-A5D3-1A68BA60D7B9}" type="slidenum">
              <a:rPr b="0" lang="en-AU" sz="1200" spc="-1" strike="noStrike">
                <a:latin typeface="Times New Roman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6264000" y="4680"/>
            <a:ext cx="3832560" cy="33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9F153606-E417-4DDD-810E-52E863900321}" type="slidenum">
              <a:rPr b="0" lang="en-AU" sz="1200" spc="-1" strike="noStrike">
                <a:latin typeface="Times New Roman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6264000" y="0"/>
            <a:ext cx="3832560" cy="33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65765662-B417-43D7-9813-20686D2E72D7}" type="slidenum">
              <a:rPr b="0" lang="en-AU" sz="1200" spc="-1" strike="noStrike">
                <a:latin typeface="Times New Roman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</p:spPr>
        <p:txBody>
          <a:bodyPr lIns="0" rIns="0" tIns="0" bIns="0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</p:spPr>
        <p:txBody>
          <a:bodyPr lIns="0" rIns="0" tIns="0" bIns="0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0680" cy="20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://bionlp.bcgsc.ca/civicmine/" TargetMode="External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71640" y="1188000"/>
            <a:ext cx="10080000" cy="6393960"/>
          </a:xfrm>
          <a:prstGeom prst="rect">
            <a:avLst/>
          </a:prstGeom>
          <a:ln>
            <a:noFill/>
          </a:ln>
        </p:spPr>
      </p:pic>
      <p:sp>
        <p:nvSpPr>
          <p:cNvPr id="356" name="CustomShape 1"/>
          <p:cNvSpPr/>
          <p:nvPr/>
        </p:nvSpPr>
        <p:spPr>
          <a:xfrm>
            <a:off x="2952000" y="360000"/>
            <a:ext cx="40482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‘</a:t>
            </a: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CIViC</a:t>
            </a:r>
            <a:r>
              <a:rPr b="0" lang="en-AU" sz="4400" spc="-1" strike="noStrike">
                <a:solidFill>
                  <a:srgbClr val="009999"/>
                </a:solidFill>
                <a:latin typeface="Arial"/>
                <a:ea typeface="DejaVu Sans"/>
              </a:rPr>
              <a:t>Mine</a:t>
            </a: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Extract Candidate Sentences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Extract every sentence from PubMed that meets the following criteria:</a:t>
            </a:r>
            <a:endParaRPr b="0" lang="en-AU" sz="24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sentence mentions:</a:t>
            </a:r>
            <a:endParaRPr b="0" lang="en-AU" sz="24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at least one gene AND</a:t>
            </a:r>
            <a:endParaRPr b="0" lang="en-AU" sz="24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at least one mutation AND</a:t>
            </a:r>
            <a:endParaRPr b="0" lang="en-AU" sz="24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at least one cancer type AND</a:t>
            </a:r>
            <a:endParaRPr b="0" lang="en-AU" sz="24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at least one relationship keyword </a:t>
            </a:r>
            <a:endParaRPr b="0" lang="en-AU" sz="24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(AND OPTIONALLY ALSO one or more drugs)</a:t>
            </a:r>
            <a:endParaRPr b="0" lang="en-A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 produce a large set of sentences which </a:t>
            </a:r>
            <a:r>
              <a:rPr b="0" lang="en-AU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might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instantiate a biomarker (= relationship of interest)</a:t>
            </a:r>
            <a:endParaRPr b="0" lang="en-AU" sz="2400" spc="-1" strike="noStrike">
              <a:latin typeface="Arial"/>
            </a:endParaRPr>
          </a:p>
        </p:txBody>
      </p:sp>
      <p:grpSp>
        <p:nvGrpSpPr>
          <p:cNvPr id="385" name="Group 3"/>
          <p:cNvGrpSpPr/>
          <p:nvPr/>
        </p:nvGrpSpPr>
        <p:grpSpPr>
          <a:xfrm>
            <a:off x="108000" y="7150320"/>
            <a:ext cx="9755640" cy="288360"/>
            <a:chOff x="108000" y="7150320"/>
            <a:chExt cx="9755640" cy="288360"/>
          </a:xfrm>
        </p:grpSpPr>
        <p:sp>
          <p:nvSpPr>
            <p:cNvPr id="386" name="CustomShape 4"/>
            <p:cNvSpPr/>
            <p:nvPr/>
          </p:nvSpPr>
          <p:spPr>
            <a:xfrm>
              <a:off x="108000" y="7150320"/>
              <a:ext cx="5399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6699"/>
                  </a:solidFill>
                  <a:uFillTx/>
                  <a:latin typeface="Noto Sans Mono CJK JP Bold"/>
                </a:rPr>
                <a:t>Relationships</a:t>
              </a:r>
              <a:r>
                <a:rPr b="0" lang="en-AU" sz="1300" spc="-1" strike="noStrike">
                  <a:solidFill>
                    <a:srgbClr val="336699"/>
                  </a:solidFill>
                  <a:latin typeface="Noto Sans Mono CJK JP Bold"/>
                </a:rPr>
                <a:t>: Diagnostic, Predictive, Predisposing, Prognistic</a:t>
              </a:r>
              <a:endParaRPr b="0" lang="en-AU" sz="1300" spc="-1" strike="noStrike">
                <a:latin typeface="Arial"/>
              </a:endParaRPr>
            </a:p>
          </p:txBody>
        </p:sp>
        <p:sp>
          <p:nvSpPr>
            <p:cNvPr id="387" name="CustomShape 5"/>
            <p:cNvSpPr/>
            <p:nvPr/>
          </p:nvSpPr>
          <p:spPr>
            <a:xfrm>
              <a:off x="6192000" y="7150320"/>
              <a:ext cx="3671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9966"/>
                  </a:solidFill>
                  <a:uFillTx/>
                  <a:latin typeface="Noto Sans Mono CJK JP Bold"/>
                </a:rPr>
                <a:t>Entities</a:t>
              </a:r>
              <a:r>
                <a:rPr b="0" lang="en-AU" sz="1300" spc="-1" strike="noStrike">
                  <a:solidFill>
                    <a:srgbClr val="339966"/>
                  </a:solidFill>
                  <a:latin typeface="Noto Sans Mono CJK JP Bold"/>
                </a:rPr>
                <a:t>: gene, cancer type, variant, drug</a:t>
              </a:r>
              <a:endParaRPr b="0" lang="en-AU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3.1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Establish Training Set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Load a random subset of candidate Sentences into a web-based annotation tool (based on ‘bootstrap’)</a:t>
            </a:r>
            <a:endParaRPr b="0" lang="en-A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Get curators to assess presence/absence of a relationships within a s</a:t>
            </a: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entence presented to them, using the annotation tool </a:t>
            </a:r>
            <a:r>
              <a:rPr b="1" i="1" lang="en-AU" sz="1800" spc="-1" strike="noStrike">
                <a:solidFill>
                  <a:srgbClr val="ff3333"/>
                </a:solidFill>
                <a:latin typeface="Arial"/>
                <a:ea typeface="DejaVu Sans"/>
              </a:rPr>
              <a:t>&lt;&lt; KEY STEP</a:t>
            </a:r>
            <a:endParaRPr b="0" lang="en-AU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High degree of consensus among curators needed. Went  through some hoops to achieve this</a:t>
            </a:r>
            <a:endParaRPr b="0" lang="en-AU" sz="22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continue until 200 relationship containing sentences have been accumulated for each of the four relationship keywords.</a:t>
            </a:r>
            <a:endParaRPr b="0" lang="en-AU" sz="22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call the set of 800 annotated sentences ‘Training Set’</a:t>
            </a:r>
            <a:endParaRPr b="0" lang="en-AU" sz="2200" spc="-1" strike="noStrike">
              <a:latin typeface="Arial"/>
            </a:endParaRPr>
          </a:p>
        </p:txBody>
      </p:sp>
      <p:grpSp>
        <p:nvGrpSpPr>
          <p:cNvPr id="390" name="Group 3"/>
          <p:cNvGrpSpPr/>
          <p:nvPr/>
        </p:nvGrpSpPr>
        <p:grpSpPr>
          <a:xfrm>
            <a:off x="108000" y="7150320"/>
            <a:ext cx="9755640" cy="288360"/>
            <a:chOff x="108000" y="7150320"/>
            <a:chExt cx="9755640" cy="288360"/>
          </a:xfrm>
        </p:grpSpPr>
        <p:sp>
          <p:nvSpPr>
            <p:cNvPr id="391" name="CustomShape 4"/>
            <p:cNvSpPr/>
            <p:nvPr/>
          </p:nvSpPr>
          <p:spPr>
            <a:xfrm>
              <a:off x="108000" y="7150320"/>
              <a:ext cx="5399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6699"/>
                  </a:solidFill>
                  <a:uFillTx/>
                  <a:latin typeface="Noto Sans Mono CJK JP Bold"/>
                </a:rPr>
                <a:t>Relationships</a:t>
              </a:r>
              <a:r>
                <a:rPr b="0" lang="en-AU" sz="1300" spc="-1" strike="noStrike">
                  <a:solidFill>
                    <a:srgbClr val="336699"/>
                  </a:solidFill>
                  <a:latin typeface="Noto Sans Mono CJK JP Bold"/>
                </a:rPr>
                <a:t>: Diagnostic, Predictive, Predisposing, Prognistic</a:t>
              </a:r>
              <a:endParaRPr b="0" lang="en-AU" sz="1300" spc="-1" strike="noStrike">
                <a:latin typeface="Arial"/>
              </a:endParaRPr>
            </a:p>
          </p:txBody>
        </p:sp>
        <p:sp>
          <p:nvSpPr>
            <p:cNvPr id="392" name="CustomShape 5"/>
            <p:cNvSpPr/>
            <p:nvPr/>
          </p:nvSpPr>
          <p:spPr>
            <a:xfrm>
              <a:off x="6192000" y="7150320"/>
              <a:ext cx="3671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9966"/>
                  </a:solidFill>
                  <a:uFillTx/>
                  <a:latin typeface="Noto Sans Mono CJK JP Bold"/>
                </a:rPr>
                <a:t>Entities</a:t>
              </a:r>
              <a:r>
                <a:rPr b="0" lang="en-AU" sz="1300" spc="-1" strike="noStrike">
                  <a:solidFill>
                    <a:srgbClr val="339966"/>
                  </a:solidFill>
                  <a:latin typeface="Noto Sans Mono CJK JP Bold"/>
                </a:rPr>
                <a:t>: gene, cancer type, variant, drug</a:t>
              </a:r>
              <a:endParaRPr b="0" lang="en-AU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504000" y="59616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3.2</a:t>
            </a:r>
            <a:r>
              <a:rPr b="0" lang="en-AU" sz="4400" spc="-1" strike="noStrike">
                <a:latin typeface="Arial"/>
              </a:rPr>
              <a:t>	</a:t>
            </a:r>
            <a:r>
              <a:rPr b="0" lang="en-AU" sz="4400" spc="-1" strike="noStrike">
                <a:latin typeface="Arial"/>
              </a:rPr>
              <a:t>	</a:t>
            </a:r>
            <a:r>
              <a:rPr b="0" lang="en-AU" sz="4400" spc="-1" strike="noStrike">
                <a:latin typeface="Arial"/>
              </a:rPr>
              <a:t>Anotation Tool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60000" y="1368000"/>
            <a:ext cx="9070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AU" sz="1800" spc="-1" strike="noStrike">
                <a:latin typeface="Arial"/>
              </a:rPr>
              <a:t>here, an example of a ‘prognosis’ relationship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1296000" y="1656000"/>
            <a:ext cx="7343640" cy="580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4.1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Train Model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15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Training Data to train a Supervised Learning Tool </a:t>
            </a:r>
            <a:endParaRPr b="0" lang="en-AU" sz="2400" spc="-1" strike="noStrike">
              <a:latin typeface="Arial"/>
            </a:endParaRPr>
          </a:p>
          <a:p>
            <a:pPr lvl="3" marL="864000" indent="-2156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Logistic Regression Model</a:t>
            </a:r>
            <a:endParaRPr b="0" lang="en-AU" sz="2200" spc="-1" strike="noStrike">
              <a:latin typeface="Arial"/>
              <a:ea typeface="Noto Sans CJK SC Regular"/>
            </a:endParaRPr>
          </a:p>
          <a:p>
            <a:pPr lvl="5" marL="129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 was also tried, but ‘The logistic regression classifier was more amenable to adjustment of precision-recall tradeoff’</a:t>
            </a:r>
            <a:endParaRPr b="0" lang="en-AU" sz="1800" spc="-1" strike="noStrike">
              <a:latin typeface="Arial"/>
              <a:ea typeface="Noto Sans CJK SC Regular"/>
            </a:endParaRPr>
          </a:p>
          <a:p>
            <a:pPr lvl="3" marL="864000" indent="-2156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‘Kindred’ relationship extraction tool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Kindred:</a:t>
            </a:r>
            <a:endParaRPr b="0" lang="en-AU" sz="2200" spc="-1" strike="noStrike">
              <a:latin typeface="Arial"/>
            </a:endParaRPr>
          </a:p>
          <a:p>
            <a:pPr lvl="3" marL="864000" indent="-21564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 inspired by 2016 BioNLP shared task</a:t>
            </a:r>
            <a:endParaRPr b="0" lang="en-AU" sz="2200" spc="-1" strike="noStrike">
              <a:latin typeface="Arial"/>
            </a:endParaRPr>
          </a:p>
          <a:p>
            <a:pPr lvl="3" marL="864000" indent="-215640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uilt on top of:</a:t>
            </a:r>
            <a:endParaRPr b="0" lang="en-AU" sz="2000" spc="-1" strike="noStrike">
              <a:latin typeface="Arial"/>
            </a:endParaRPr>
          </a:p>
          <a:p>
            <a:pPr lvl="5" marL="1296000" indent="-2156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scikit-learn’ libraries (classifiers)</a:t>
            </a:r>
            <a:endParaRPr b="0" lang="en-AU" sz="1800" spc="-1" strike="noStrike">
              <a:latin typeface="Arial"/>
            </a:endParaRPr>
          </a:p>
          <a:p>
            <a:pPr lvl="5" marL="1296000" indent="-2156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Stanford ‘NLPCore’ (sentence splitting and tokenization)</a:t>
            </a:r>
            <a:endParaRPr b="0" lang="en-AU" sz="1800" spc="-1" strike="noStrike">
              <a:latin typeface="Arial"/>
            </a:endParaRPr>
          </a:p>
        </p:txBody>
      </p:sp>
      <p:grpSp>
        <p:nvGrpSpPr>
          <p:cNvPr id="398" name="Group 3"/>
          <p:cNvGrpSpPr/>
          <p:nvPr/>
        </p:nvGrpSpPr>
        <p:grpSpPr>
          <a:xfrm>
            <a:off x="108000" y="7150320"/>
            <a:ext cx="9755640" cy="288360"/>
            <a:chOff x="108000" y="7150320"/>
            <a:chExt cx="9755640" cy="288360"/>
          </a:xfrm>
        </p:grpSpPr>
        <p:sp>
          <p:nvSpPr>
            <p:cNvPr id="399" name="CustomShape 4"/>
            <p:cNvSpPr/>
            <p:nvPr/>
          </p:nvSpPr>
          <p:spPr>
            <a:xfrm>
              <a:off x="108000" y="7150320"/>
              <a:ext cx="5399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6699"/>
                  </a:solidFill>
                  <a:uFillTx/>
                  <a:latin typeface="Noto Sans Mono CJK JP Bold"/>
                </a:rPr>
                <a:t>Relationships</a:t>
              </a:r>
              <a:r>
                <a:rPr b="0" lang="en-AU" sz="1300" spc="-1" strike="noStrike">
                  <a:solidFill>
                    <a:srgbClr val="336699"/>
                  </a:solidFill>
                  <a:latin typeface="Noto Sans Mono CJK JP Bold"/>
                </a:rPr>
                <a:t>: Diagnostic, Predictive, Predisposing, Prognistic</a:t>
              </a:r>
              <a:endParaRPr b="0" lang="en-AU" sz="1300" spc="-1" strike="noStrike">
                <a:latin typeface="Arial"/>
              </a:endParaRPr>
            </a:p>
          </p:txBody>
        </p:sp>
        <p:sp>
          <p:nvSpPr>
            <p:cNvPr id="400" name="CustomShape 5"/>
            <p:cNvSpPr/>
            <p:nvPr/>
          </p:nvSpPr>
          <p:spPr>
            <a:xfrm>
              <a:off x="6192000" y="7150320"/>
              <a:ext cx="3671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9966"/>
                  </a:solidFill>
                  <a:uFillTx/>
                  <a:latin typeface="Noto Sans Mono CJK JP Bold"/>
                </a:rPr>
                <a:t>Entities</a:t>
              </a:r>
              <a:r>
                <a:rPr b="0" lang="en-AU" sz="1300" spc="-1" strike="noStrike">
                  <a:solidFill>
                    <a:srgbClr val="339966"/>
                  </a:solidFill>
                  <a:latin typeface="Noto Sans Mono CJK JP Bold"/>
                </a:rPr>
                <a:t>: gene, cancer type, variant, drug</a:t>
              </a:r>
              <a:endParaRPr b="0" lang="en-AU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504000" y="657000"/>
            <a:ext cx="928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AU" sz="3600" spc="-1" strike="noStrike">
                <a:latin typeface="Arial"/>
              </a:rPr>
              <a:t>4.2</a:t>
            </a:r>
            <a:r>
              <a:rPr b="0" lang="en-AU" sz="3600" spc="-1" strike="noStrike">
                <a:latin typeface="Arial"/>
              </a:rPr>
              <a:t>	</a:t>
            </a:r>
            <a:r>
              <a:rPr b="0" lang="en-AU" sz="3600" spc="-1" strike="noStrike">
                <a:latin typeface="Arial"/>
              </a:rPr>
              <a:t>Logistic Regression Learning Algorithm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432360" y="1584000"/>
            <a:ext cx="4535640" cy="50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latin typeface="Arial"/>
              </a:rPr>
              <a:t>Represent each sentence by (numeric) feature vectors</a:t>
            </a:r>
            <a:endParaRPr b="0" lang="en-AU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1600" spc="-1" strike="noStrike">
                <a:latin typeface="Arial"/>
              </a:rPr>
              <a:t>Eg. entities as one-hot vectors, unigrams between entities as bag-of-words count etc</a:t>
            </a:r>
            <a:endParaRPr b="0" lang="en-AU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1600" spc="-1" strike="noStrike">
                <a:latin typeface="Arial"/>
              </a:rPr>
              <a:t>Actual Feature vectors defined in scilearn-kit tool. </a:t>
            </a:r>
            <a:endParaRPr b="0" lang="en-AU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latin typeface="Arial"/>
              </a:rPr>
              <a:t>Find best fit sigmoid curve for </a:t>
            </a:r>
            <a:r>
              <a:rPr b="0" lang="en-AU" sz="2200" spc="-1" strike="noStrike" u="sng">
                <a:uFillTx/>
                <a:latin typeface="Arial"/>
              </a:rPr>
              <a:t>Training Set</a:t>
            </a:r>
            <a:r>
              <a:rPr b="0" lang="en-AU" sz="2200" spc="-1" strike="noStrike">
                <a:latin typeface="Arial"/>
              </a:rPr>
              <a:t> sentences (feature vectors of)</a:t>
            </a:r>
            <a:endParaRPr b="0" lang="en-AU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1600" spc="-1" strike="noStrike">
                <a:latin typeface="Arial"/>
              </a:rPr>
              <a:t>Curve with least aggregate error when summed across all training examples</a:t>
            </a:r>
            <a:endParaRPr b="0" lang="en-AU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1600" spc="-1" strike="noStrike">
                <a:latin typeface="Arial"/>
              </a:rPr>
              <a:t>Using ‘maximum likelihood’ algorithm</a:t>
            </a:r>
            <a:endParaRPr b="0" lang="en-AU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1800" spc="-1" strike="noStrike">
                <a:latin typeface="Arial"/>
              </a:rPr>
              <a:t>This curve defines the model</a:t>
            </a:r>
            <a:endParaRPr b="0" lang="en-AU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000" spc="-1" strike="noStrike">
                <a:latin typeface="Arial"/>
              </a:rPr>
              <a:t>Feed in the remainder of sentences</a:t>
            </a:r>
            <a:endParaRPr b="0" lang="en-AU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1600" spc="-1" strike="noStrike">
                <a:latin typeface="Arial"/>
              </a:rPr>
              <a:t>Feed in (the Feature Vectors of) any sentence  the model hasn’t seen before and a number between 0 and 1 will be returned. </a:t>
            </a:r>
            <a:endParaRPr b="0" lang="en-AU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1600" spc="-1" strike="noStrike">
                <a:latin typeface="Arial"/>
              </a:rPr>
              <a:t>Interpret this as the propbability the that relationship exists in the sentence</a:t>
            </a:r>
            <a:endParaRPr b="0" lang="en-AU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1600" spc="-1" strike="noStrike">
                <a:latin typeface="Arial"/>
              </a:rPr>
              <a:t>Provided the model isn’t overfit, underfit etc.</a:t>
            </a:r>
            <a:endParaRPr b="0" lang="en-AU" sz="1600" spc="-1" strike="noStrike">
              <a:latin typeface="Arial"/>
            </a:endParaRPr>
          </a:p>
        </p:txBody>
      </p:sp>
      <p:pic>
        <p:nvPicPr>
          <p:cNvPr id="403" name="" descr=""/>
          <p:cNvPicPr/>
          <p:nvPr/>
        </p:nvPicPr>
        <p:blipFill>
          <a:blip r:embed="rId1"/>
          <a:stretch/>
        </p:blipFill>
        <p:spPr>
          <a:xfrm>
            <a:off x="5788800" y="2592000"/>
            <a:ext cx="3930840" cy="2703240"/>
          </a:xfrm>
          <a:prstGeom prst="rect">
            <a:avLst/>
          </a:prstGeom>
          <a:ln>
            <a:noFill/>
          </a:ln>
        </p:spPr>
      </p:pic>
      <p:sp>
        <p:nvSpPr>
          <p:cNvPr id="404" name="CustomShape 3"/>
          <p:cNvSpPr/>
          <p:nvPr/>
        </p:nvSpPr>
        <p:spPr>
          <a:xfrm>
            <a:off x="5472000" y="5112000"/>
            <a:ext cx="42476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AU" sz="1400" spc="-1" strike="noStrike">
                <a:latin typeface="Arial"/>
              </a:rPr>
              <a:t>0 = ‘the relationship certainly does not exist’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405" name="CustomShape 4"/>
          <p:cNvSpPr/>
          <p:nvPr/>
        </p:nvSpPr>
        <p:spPr>
          <a:xfrm>
            <a:off x="5508000" y="2375280"/>
            <a:ext cx="42476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AU" sz="1400" spc="-1" strike="noStrike">
                <a:latin typeface="Arial"/>
              </a:rPr>
              <a:t>1 = ‘the relationship certainly exists’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406" name="Line 5"/>
          <p:cNvSpPr/>
          <p:nvPr/>
        </p:nvSpPr>
        <p:spPr>
          <a:xfrm>
            <a:off x="5436000" y="3024000"/>
            <a:ext cx="4428000" cy="0"/>
          </a:xfrm>
          <a:prstGeom prst="line">
            <a:avLst/>
          </a:prstGeom>
          <a:ln cap="rnd"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6"/>
          <p:cNvSpPr/>
          <p:nvPr/>
        </p:nvSpPr>
        <p:spPr>
          <a:xfrm>
            <a:off x="5436000" y="2771280"/>
            <a:ext cx="42476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AU" sz="1100" spc="-1" strike="noStrike">
                <a:latin typeface="Arial"/>
              </a:rPr>
              <a:t>&gt;=0.95 = ‘we’ll say the relationship exists</a:t>
            </a:r>
            <a:endParaRPr b="0" lang="en-AU" sz="1100" spc="-1" strike="noStrike">
              <a:latin typeface="Arial"/>
            </a:endParaRPr>
          </a:p>
        </p:txBody>
      </p:sp>
      <p:sp>
        <p:nvSpPr>
          <p:cNvPr id="408" name="CustomShape 7"/>
          <p:cNvSpPr/>
          <p:nvPr/>
        </p:nvSpPr>
        <p:spPr>
          <a:xfrm>
            <a:off x="5400000" y="2994120"/>
            <a:ext cx="42476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AU" sz="1100" spc="-1" strike="noStrike">
                <a:latin typeface="Arial"/>
              </a:rPr>
              <a:t>&lt;0.95 = ‘we’ll  say the relationship does not exists</a:t>
            </a:r>
            <a:endParaRPr b="0" lang="en-AU" sz="1100" spc="-1" strike="noStrike">
              <a:latin typeface="Arial"/>
            </a:endParaRPr>
          </a:p>
        </p:txBody>
      </p:sp>
      <p:grpSp>
        <p:nvGrpSpPr>
          <p:cNvPr id="409" name="Group 8"/>
          <p:cNvGrpSpPr/>
          <p:nvPr/>
        </p:nvGrpSpPr>
        <p:grpSpPr>
          <a:xfrm>
            <a:off x="108000" y="7150320"/>
            <a:ext cx="9755640" cy="288360"/>
            <a:chOff x="108000" y="7150320"/>
            <a:chExt cx="9755640" cy="288360"/>
          </a:xfrm>
        </p:grpSpPr>
        <p:sp>
          <p:nvSpPr>
            <p:cNvPr id="410" name="CustomShape 9"/>
            <p:cNvSpPr/>
            <p:nvPr/>
          </p:nvSpPr>
          <p:spPr>
            <a:xfrm>
              <a:off x="108000" y="7150320"/>
              <a:ext cx="5399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6699"/>
                  </a:solidFill>
                  <a:uFillTx/>
                  <a:latin typeface="Noto Sans Mono CJK JP Bold"/>
                </a:rPr>
                <a:t>Relationships</a:t>
              </a:r>
              <a:r>
                <a:rPr b="0" lang="en-AU" sz="1300" spc="-1" strike="noStrike">
                  <a:solidFill>
                    <a:srgbClr val="336699"/>
                  </a:solidFill>
                  <a:latin typeface="Noto Sans Mono CJK JP Bold"/>
                </a:rPr>
                <a:t>: Diagnostic, Predictive, Predisposing, Prognistic</a:t>
              </a:r>
              <a:endParaRPr b="0" lang="en-AU" sz="1300" spc="-1" strike="noStrike">
                <a:latin typeface="Arial"/>
              </a:endParaRPr>
            </a:p>
          </p:txBody>
        </p:sp>
        <p:sp>
          <p:nvSpPr>
            <p:cNvPr id="411" name="CustomShape 10"/>
            <p:cNvSpPr/>
            <p:nvPr/>
          </p:nvSpPr>
          <p:spPr>
            <a:xfrm>
              <a:off x="6192000" y="7150320"/>
              <a:ext cx="3671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9966"/>
                  </a:solidFill>
                  <a:uFillTx/>
                  <a:latin typeface="Noto Sans Mono CJK JP Bold"/>
                </a:rPr>
                <a:t>Entities</a:t>
              </a:r>
              <a:r>
                <a:rPr b="0" lang="en-AU" sz="1300" spc="-1" strike="noStrike">
                  <a:solidFill>
                    <a:srgbClr val="339966"/>
                  </a:solidFill>
                  <a:latin typeface="Noto Sans Mono CJK JP Bold"/>
                </a:rPr>
                <a:t>: gene, cancer type, variant, drug</a:t>
              </a:r>
              <a:endParaRPr b="0" lang="en-AU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Run Model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Apply the trained model to the remainder of the  candidate sentences to identify those which, according to the model, contain valid relationships</a:t>
            </a:r>
            <a:endParaRPr b="0" lang="en-AU" sz="2800" spc="-1" strike="noStrike">
              <a:latin typeface="Arial"/>
              <a:ea typeface="Noto Sans CJK SC Regular"/>
            </a:endParaRPr>
          </a:p>
          <a:p>
            <a:pPr lvl="3" marL="864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i.e. model will assign a probability to the proposition: ‘how likely is it that this sentence instantiates one the relationships of interest between the entities of interest’</a:t>
            </a:r>
            <a:endParaRPr b="0" lang="en-AU" sz="2600" spc="-1" strike="noStrike">
              <a:latin typeface="Arial"/>
              <a:ea typeface="Noto Sans CJK SC Regular"/>
            </a:endParaRPr>
          </a:p>
        </p:txBody>
      </p:sp>
      <p:grpSp>
        <p:nvGrpSpPr>
          <p:cNvPr id="414" name="Group 3"/>
          <p:cNvGrpSpPr/>
          <p:nvPr/>
        </p:nvGrpSpPr>
        <p:grpSpPr>
          <a:xfrm>
            <a:off x="108000" y="7150320"/>
            <a:ext cx="9755640" cy="288360"/>
            <a:chOff x="108000" y="7150320"/>
            <a:chExt cx="9755640" cy="288360"/>
          </a:xfrm>
        </p:grpSpPr>
        <p:sp>
          <p:nvSpPr>
            <p:cNvPr id="415" name="CustomShape 4"/>
            <p:cNvSpPr/>
            <p:nvPr/>
          </p:nvSpPr>
          <p:spPr>
            <a:xfrm>
              <a:off x="108000" y="7150320"/>
              <a:ext cx="5399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6699"/>
                  </a:solidFill>
                  <a:uFillTx/>
                  <a:latin typeface="Noto Sans Mono CJK JP Bold"/>
                </a:rPr>
                <a:t>Relationships</a:t>
              </a:r>
              <a:r>
                <a:rPr b="0" lang="en-AU" sz="1300" spc="-1" strike="noStrike">
                  <a:solidFill>
                    <a:srgbClr val="336699"/>
                  </a:solidFill>
                  <a:latin typeface="Noto Sans Mono CJK JP Bold"/>
                </a:rPr>
                <a:t>: Diagnostic, Predictive, Predisposing, Prognistic</a:t>
              </a:r>
              <a:endParaRPr b="0" lang="en-AU" sz="1300" spc="-1" strike="noStrike">
                <a:latin typeface="Arial"/>
              </a:endParaRPr>
            </a:p>
          </p:txBody>
        </p:sp>
        <p:sp>
          <p:nvSpPr>
            <p:cNvPr id="416" name="CustomShape 5"/>
            <p:cNvSpPr/>
            <p:nvPr/>
          </p:nvSpPr>
          <p:spPr>
            <a:xfrm>
              <a:off x="6192000" y="7150320"/>
              <a:ext cx="3671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9966"/>
                  </a:solidFill>
                  <a:uFillTx/>
                  <a:latin typeface="Noto Sans Mono CJK JP Bold"/>
                </a:rPr>
                <a:t>Entities</a:t>
              </a:r>
              <a:r>
                <a:rPr b="0" lang="en-AU" sz="1300" spc="-1" strike="noStrike">
                  <a:solidFill>
                    <a:srgbClr val="339966"/>
                  </a:solidFill>
                  <a:latin typeface="Noto Sans Mono CJK JP Bold"/>
                </a:rPr>
                <a:t>: gene, cancer type, variant, drug</a:t>
              </a:r>
              <a:endParaRPr b="0" lang="en-AU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Post-Processing Steps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504000" y="1733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CIViCMine’</a:t>
            </a:r>
            <a:endParaRPr b="0" lang="en-AU" sz="26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confirmed sentences and their assocated relationships in a database </a:t>
            </a:r>
            <a:endParaRPr b="0" lang="en-AU" sz="22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Provide a Web-based dashboard for users access the results</a:t>
            </a:r>
            <a:endParaRPr b="0" lang="en-AU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Compare the automatically extracted biomarkers to those which were already in CIViC</a:t>
            </a:r>
            <a:endParaRPr b="0" lang="en-AU" sz="2600" spc="-1" strike="noStrike">
              <a:latin typeface="Arial"/>
            </a:endParaRPr>
          </a:p>
          <a:p>
            <a:pPr lvl="3" marL="864000" indent="-215640">
              <a:spcBef>
                <a:spcPts val="283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Ask human curators to review/validate some of them</a:t>
            </a:r>
            <a:endParaRPr b="0" lang="en-A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3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Update weekly against additions to PubMed</a:t>
            </a:r>
            <a:endParaRPr b="0" lang="en-AU" sz="26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‘pubrunner’ tool</a:t>
            </a:r>
            <a:endParaRPr b="0" lang="en-AU" sz="2200" spc="-1" strike="noStrike">
              <a:latin typeface="Arial"/>
            </a:endParaRPr>
          </a:p>
        </p:txBody>
      </p:sp>
      <p:grpSp>
        <p:nvGrpSpPr>
          <p:cNvPr id="419" name="Group 3"/>
          <p:cNvGrpSpPr/>
          <p:nvPr/>
        </p:nvGrpSpPr>
        <p:grpSpPr>
          <a:xfrm>
            <a:off x="108000" y="7150320"/>
            <a:ext cx="9755640" cy="288360"/>
            <a:chOff x="108000" y="7150320"/>
            <a:chExt cx="9755640" cy="288360"/>
          </a:xfrm>
        </p:grpSpPr>
        <p:sp>
          <p:nvSpPr>
            <p:cNvPr id="420" name="CustomShape 4"/>
            <p:cNvSpPr/>
            <p:nvPr/>
          </p:nvSpPr>
          <p:spPr>
            <a:xfrm>
              <a:off x="108000" y="7150320"/>
              <a:ext cx="5399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6699"/>
                  </a:solidFill>
                  <a:uFillTx/>
                  <a:latin typeface="Noto Sans Mono CJK JP Bold"/>
                </a:rPr>
                <a:t>Relationships</a:t>
              </a:r>
              <a:r>
                <a:rPr b="0" lang="en-AU" sz="1300" spc="-1" strike="noStrike">
                  <a:solidFill>
                    <a:srgbClr val="336699"/>
                  </a:solidFill>
                  <a:latin typeface="Noto Sans Mono CJK JP Bold"/>
                </a:rPr>
                <a:t>: Diagnostic, Predictive, Predisposing, Prognistic</a:t>
              </a:r>
              <a:endParaRPr b="0" lang="en-AU" sz="1300" spc="-1" strike="noStrike">
                <a:latin typeface="Arial"/>
              </a:endParaRPr>
            </a:p>
          </p:txBody>
        </p:sp>
        <p:sp>
          <p:nvSpPr>
            <p:cNvPr id="421" name="CustomShape 5"/>
            <p:cNvSpPr/>
            <p:nvPr/>
          </p:nvSpPr>
          <p:spPr>
            <a:xfrm>
              <a:off x="6192000" y="7150320"/>
              <a:ext cx="3671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9966"/>
                  </a:solidFill>
                  <a:uFillTx/>
                  <a:latin typeface="Noto Sans Mono CJK JP Bold"/>
                </a:rPr>
                <a:t>Entities</a:t>
              </a:r>
              <a:r>
                <a:rPr b="0" lang="en-AU" sz="1300" spc="-1" strike="noStrike">
                  <a:solidFill>
                    <a:srgbClr val="339966"/>
                  </a:solidFill>
                  <a:latin typeface="Noto Sans Mono CJK JP Bold"/>
                </a:rPr>
                <a:t>: gene, cancer type, variant, drug</a:t>
              </a:r>
              <a:endParaRPr b="0" lang="en-AU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" descr=""/>
          <p:cNvPicPr/>
          <p:nvPr/>
        </p:nvPicPr>
        <p:blipFill>
          <a:blip r:embed="rId1"/>
          <a:stretch/>
        </p:blipFill>
        <p:spPr>
          <a:xfrm>
            <a:off x="624240" y="1224000"/>
            <a:ext cx="9095760" cy="5175000"/>
          </a:xfrm>
          <a:prstGeom prst="rect">
            <a:avLst/>
          </a:prstGeom>
          <a:ln>
            <a:noFill/>
          </a:ln>
        </p:spPr>
      </p:pic>
      <p:sp>
        <p:nvSpPr>
          <p:cNvPr id="423" name="CustomShape 1"/>
          <p:cNvSpPr/>
          <p:nvPr/>
        </p:nvSpPr>
        <p:spPr>
          <a:xfrm>
            <a:off x="4464000" y="6912000"/>
            <a:ext cx="48240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http://bionlp.bcgsc.ca/civicmine/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864000" y="288000"/>
            <a:ext cx="828000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CIViC</a:t>
            </a:r>
            <a:r>
              <a:rPr b="0" lang="en-AU" sz="4000" spc="-1" strike="noStrike">
                <a:solidFill>
                  <a:srgbClr val="009999"/>
                </a:solidFill>
                <a:latin typeface="Arial"/>
                <a:ea typeface="DejaVu Sans"/>
              </a:rPr>
              <a:t>Mine 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User Interface</a:t>
            </a:r>
            <a:endParaRPr b="0" lang="en-A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Results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360000" y="1728000"/>
            <a:ext cx="95040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Input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: 69,258 papers containing ?? candidate sentences</a:t>
            </a:r>
            <a:endParaRPr b="0" lang="en-AU" sz="2000" spc="-1" strike="noStrike">
              <a:latin typeface="Arial"/>
              <a:ea typeface="Noto Sans CJK SC Regular"/>
            </a:endParaRPr>
          </a:p>
          <a:p>
            <a:pPr marL="432000" indent="-323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Output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: 128,857 relationship-containing sentences found embodying 90,992 biomarkers</a:t>
            </a:r>
            <a:endParaRPr b="0" lang="en-AU" sz="2000" spc="-1" strike="noStrike">
              <a:latin typeface="Arial"/>
              <a:ea typeface="Noto Sans CJK SC Regular"/>
            </a:endParaRPr>
          </a:p>
          <a:p>
            <a:pPr marL="432000" indent="-323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The 90,992 biomarkers incorporated mentions of 7,866 genes, 667 cancer types and 402 drugs</a:t>
            </a:r>
            <a:endParaRPr b="0" lang="en-AU" sz="2000" spc="-1" strike="noStrike">
              <a:latin typeface="Arial"/>
              <a:ea typeface="Noto Sans CJK SC Regular"/>
            </a:endParaRPr>
          </a:p>
          <a:p>
            <a:pPr marL="432000" indent="-323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Not a 1:1 correspondence, because: </a:t>
            </a:r>
            <a:endParaRPr b="0" lang="en-AU" sz="2000" spc="-1" strike="noStrike">
              <a:latin typeface="Arial"/>
              <a:ea typeface="Noto Sans CJK SC Regular"/>
            </a:endParaRPr>
          </a:p>
          <a:p>
            <a:pPr lvl="3" marL="864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some sentences embody more than one relationship; and,</a:t>
            </a:r>
            <a:endParaRPr b="0" lang="en-AU" sz="2000" spc="-1" strike="noStrike">
              <a:latin typeface="Arial"/>
              <a:ea typeface="Noto Sans CJK SC Regular"/>
            </a:endParaRPr>
          </a:p>
          <a:p>
            <a:pPr lvl="3" marL="864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many biomarkers supported by more than one sentence 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(e.g. ‘BRCA1 mutation is predisposing for breast cancer’ in 725 papers)</a:t>
            </a:r>
            <a:endParaRPr b="0" lang="en-AU" sz="2000" spc="-1" strike="noStrike">
              <a:latin typeface="Arial"/>
              <a:ea typeface="Noto Sans CJK SC Regular"/>
            </a:endParaRPr>
          </a:p>
          <a:p>
            <a:pPr marL="432000" indent="-323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Relationship metrics</a:t>
            </a:r>
            <a:endParaRPr b="0" lang="en-AU" sz="2000" spc="-1" strike="noStrike">
              <a:latin typeface="Arial"/>
              <a:ea typeface="Noto Sans CJK SC Regular"/>
            </a:endParaRPr>
          </a:p>
          <a:p>
            <a:pPr lvl="3" marL="864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'Prognostic' by far the most common type of relationship found (~66,000)</a:t>
            </a:r>
            <a:endParaRPr b="0" lang="en-AU" sz="2000" spc="-1" strike="noStrike">
              <a:latin typeface="Arial"/>
              <a:ea typeface="Noto Sans CJK SC Regular"/>
            </a:endParaRPr>
          </a:p>
          <a:p>
            <a:pPr lvl="3" marL="864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~10,000 each for 'diagnostic' and 'predictive'</a:t>
            </a:r>
            <a:endParaRPr b="0" lang="en-AU" sz="2000" spc="-1" strike="noStrike">
              <a:latin typeface="Arial"/>
              <a:ea typeface="Noto Sans CJK SC Regular"/>
            </a:endParaRPr>
          </a:p>
          <a:p>
            <a:pPr lvl="3" marL="864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~6,000 for 'predisposing'</a:t>
            </a:r>
            <a:endParaRPr b="0" lang="en-AU" sz="2000" spc="-1" strike="noStrike">
              <a:latin typeface="Arial"/>
              <a:ea typeface="Noto Sans CJK SC Regular"/>
            </a:endParaRPr>
          </a:p>
        </p:txBody>
      </p:sp>
      <p:grpSp>
        <p:nvGrpSpPr>
          <p:cNvPr id="427" name="Group 3"/>
          <p:cNvGrpSpPr/>
          <p:nvPr/>
        </p:nvGrpSpPr>
        <p:grpSpPr>
          <a:xfrm>
            <a:off x="108000" y="7150320"/>
            <a:ext cx="9755640" cy="288360"/>
            <a:chOff x="108000" y="7150320"/>
            <a:chExt cx="9755640" cy="288360"/>
          </a:xfrm>
        </p:grpSpPr>
        <p:sp>
          <p:nvSpPr>
            <p:cNvPr id="428" name="CustomShape 4"/>
            <p:cNvSpPr/>
            <p:nvPr/>
          </p:nvSpPr>
          <p:spPr>
            <a:xfrm>
              <a:off x="108000" y="7150320"/>
              <a:ext cx="5399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6699"/>
                  </a:solidFill>
                  <a:uFillTx/>
                  <a:latin typeface="Noto Sans Mono CJK JP Bold"/>
                </a:rPr>
                <a:t>Relationships</a:t>
              </a:r>
              <a:r>
                <a:rPr b="0" lang="en-AU" sz="1300" spc="-1" strike="noStrike">
                  <a:solidFill>
                    <a:srgbClr val="336699"/>
                  </a:solidFill>
                  <a:latin typeface="Noto Sans Mono CJK JP Bold"/>
                </a:rPr>
                <a:t>: Diagnostic, Predictive, Predisposing, Prognistic</a:t>
              </a:r>
              <a:endParaRPr b="0" lang="en-AU" sz="1300" spc="-1" strike="noStrike">
                <a:latin typeface="Arial"/>
              </a:endParaRPr>
            </a:p>
          </p:txBody>
        </p:sp>
        <p:sp>
          <p:nvSpPr>
            <p:cNvPr id="429" name="CustomShape 5"/>
            <p:cNvSpPr/>
            <p:nvPr/>
          </p:nvSpPr>
          <p:spPr>
            <a:xfrm>
              <a:off x="6192000" y="7150320"/>
              <a:ext cx="3671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9966"/>
                  </a:solidFill>
                  <a:uFillTx/>
                  <a:latin typeface="Noto Sans Mono CJK JP Bold"/>
                </a:rPr>
                <a:t>Entities</a:t>
              </a:r>
              <a:r>
                <a:rPr b="0" lang="en-AU" sz="1300" spc="-1" strike="noStrike">
                  <a:solidFill>
                    <a:srgbClr val="339966"/>
                  </a:solidFill>
                  <a:latin typeface="Noto Sans Mono CJK JP Bold"/>
                </a:rPr>
                <a:t>: gene, cancer type, variant, drug</a:t>
              </a:r>
              <a:endParaRPr b="0" lang="en-AU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504000" y="59616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Results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431" name="" descr=""/>
          <p:cNvPicPr/>
          <p:nvPr/>
        </p:nvPicPr>
        <p:blipFill>
          <a:blip r:embed="rId1"/>
          <a:stretch/>
        </p:blipFill>
        <p:spPr>
          <a:xfrm>
            <a:off x="634680" y="1440000"/>
            <a:ext cx="8508960" cy="5405400"/>
          </a:xfrm>
          <a:prstGeom prst="rect">
            <a:avLst/>
          </a:prstGeom>
          <a:ln>
            <a:noFill/>
          </a:ln>
        </p:spPr>
      </p:pic>
      <p:grpSp>
        <p:nvGrpSpPr>
          <p:cNvPr id="432" name="Group 2"/>
          <p:cNvGrpSpPr/>
          <p:nvPr/>
        </p:nvGrpSpPr>
        <p:grpSpPr>
          <a:xfrm>
            <a:off x="108000" y="7150320"/>
            <a:ext cx="9755640" cy="288360"/>
            <a:chOff x="108000" y="7150320"/>
            <a:chExt cx="9755640" cy="288360"/>
          </a:xfrm>
        </p:grpSpPr>
        <p:sp>
          <p:nvSpPr>
            <p:cNvPr id="433" name="CustomShape 3"/>
            <p:cNvSpPr/>
            <p:nvPr/>
          </p:nvSpPr>
          <p:spPr>
            <a:xfrm>
              <a:off x="108000" y="7150320"/>
              <a:ext cx="5399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6699"/>
                  </a:solidFill>
                  <a:uFillTx/>
                  <a:latin typeface="Noto Sans Mono CJK JP Bold"/>
                </a:rPr>
                <a:t>Relationships</a:t>
              </a:r>
              <a:r>
                <a:rPr b="0" lang="en-AU" sz="1300" spc="-1" strike="noStrike">
                  <a:solidFill>
                    <a:srgbClr val="336699"/>
                  </a:solidFill>
                  <a:latin typeface="Noto Sans Mono CJK JP Bold"/>
                </a:rPr>
                <a:t>: Diagnostic, Predictive, Predisposing, Prognistic</a:t>
              </a:r>
              <a:endParaRPr b="0" lang="en-AU" sz="1300" spc="-1" strike="noStrike">
                <a:latin typeface="Arial"/>
              </a:endParaRPr>
            </a:p>
          </p:txBody>
        </p:sp>
        <p:sp>
          <p:nvSpPr>
            <p:cNvPr id="434" name="CustomShape 4"/>
            <p:cNvSpPr/>
            <p:nvPr/>
          </p:nvSpPr>
          <p:spPr>
            <a:xfrm>
              <a:off x="6192000" y="7150320"/>
              <a:ext cx="3671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9966"/>
                  </a:solidFill>
                  <a:uFillTx/>
                  <a:latin typeface="Noto Sans Mono CJK JP Bold"/>
                </a:rPr>
                <a:t>Entities</a:t>
              </a:r>
              <a:r>
                <a:rPr b="0" lang="en-AU" sz="1300" spc="-1" strike="noStrike">
                  <a:solidFill>
                    <a:srgbClr val="339966"/>
                  </a:solidFill>
                  <a:latin typeface="Noto Sans Mono CJK JP Bold"/>
                </a:rPr>
                <a:t>: gene, cancer type, variant, drug</a:t>
              </a:r>
              <a:endParaRPr b="0" lang="en-AU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CIViC</a:t>
            </a:r>
            <a:r>
              <a:rPr b="0" lang="en-AU" sz="4400" spc="-1" strike="noStrike">
                <a:solidFill>
                  <a:srgbClr val="009999"/>
                </a:solidFill>
                <a:latin typeface="Arial"/>
                <a:ea typeface="DejaVu Sans"/>
              </a:rPr>
              <a:t>Mine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504000" y="176760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Objective</a:t>
            </a:r>
            <a:endParaRPr b="0" lang="en-AU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Use supervised learning to extract cancer biomarkers from all PubMed articles for potential inclusion in the ‘CIViC’ knowledgebase</a:t>
            </a:r>
            <a:endParaRPr b="0" lang="en-A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NLP &gt;&gt; Text Mining &gt;&gt; Relationship Extraction</a:t>
            </a:r>
            <a:br/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endParaRPr b="0" lang="en-AU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Experts manually curate variants in CIViC, so progress is slow and hard won.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Vast amount of such information in the literature, but scattered willy-nilly, and completely unstructured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Why not automatically extract this information to accelerate rate of population of of CiViC?</a:t>
            </a: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Thresholds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436" name="" descr=""/>
          <p:cNvPicPr/>
          <p:nvPr/>
        </p:nvPicPr>
        <p:blipFill>
          <a:blip r:embed="rId1"/>
          <a:stretch/>
        </p:blipFill>
        <p:spPr>
          <a:xfrm>
            <a:off x="1837440" y="3024000"/>
            <a:ext cx="6442200" cy="2928240"/>
          </a:xfrm>
          <a:prstGeom prst="rect">
            <a:avLst/>
          </a:prstGeom>
          <a:ln>
            <a:noFill/>
          </a:ln>
        </p:spPr>
      </p:pic>
      <p:grpSp>
        <p:nvGrpSpPr>
          <p:cNvPr id="437" name="Group 2"/>
          <p:cNvGrpSpPr/>
          <p:nvPr/>
        </p:nvGrpSpPr>
        <p:grpSpPr>
          <a:xfrm>
            <a:off x="108000" y="7150320"/>
            <a:ext cx="9755640" cy="288360"/>
            <a:chOff x="108000" y="7150320"/>
            <a:chExt cx="9755640" cy="288360"/>
          </a:xfrm>
        </p:grpSpPr>
        <p:sp>
          <p:nvSpPr>
            <p:cNvPr id="438" name="CustomShape 3"/>
            <p:cNvSpPr/>
            <p:nvPr/>
          </p:nvSpPr>
          <p:spPr>
            <a:xfrm>
              <a:off x="108000" y="7150320"/>
              <a:ext cx="5399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6699"/>
                  </a:solidFill>
                  <a:uFillTx/>
                  <a:latin typeface="Noto Sans Mono CJK JP Bold"/>
                </a:rPr>
                <a:t>Relationships</a:t>
              </a:r>
              <a:r>
                <a:rPr b="0" lang="en-AU" sz="1300" spc="-1" strike="noStrike">
                  <a:solidFill>
                    <a:srgbClr val="336699"/>
                  </a:solidFill>
                  <a:latin typeface="Noto Sans Mono CJK JP Bold"/>
                </a:rPr>
                <a:t>: Diagnostic, Predictive, Predisposing, Prognistic</a:t>
              </a:r>
              <a:endParaRPr b="0" lang="en-AU" sz="1300" spc="-1" strike="noStrike">
                <a:latin typeface="Arial"/>
              </a:endParaRPr>
            </a:p>
          </p:txBody>
        </p:sp>
        <p:sp>
          <p:nvSpPr>
            <p:cNvPr id="439" name="CustomShape 4"/>
            <p:cNvSpPr/>
            <p:nvPr/>
          </p:nvSpPr>
          <p:spPr>
            <a:xfrm>
              <a:off x="6192000" y="7150320"/>
              <a:ext cx="3671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9966"/>
                  </a:solidFill>
                  <a:uFillTx/>
                  <a:latin typeface="Noto Sans Mono CJK JP Bold"/>
                </a:rPr>
                <a:t>Entities</a:t>
              </a:r>
              <a:r>
                <a:rPr b="0" lang="en-AU" sz="1300" spc="-1" strike="noStrike">
                  <a:solidFill>
                    <a:srgbClr val="339966"/>
                  </a:solidFill>
                  <a:latin typeface="Noto Sans Mono CJK JP Bold"/>
                </a:rPr>
                <a:t>: gene, cancer type, variant, drug</a:t>
              </a:r>
              <a:endParaRPr b="0" lang="en-AU" sz="1300" spc="-1" strike="noStrike">
                <a:latin typeface="Arial"/>
              </a:endParaRPr>
            </a:p>
          </p:txBody>
        </p:sp>
      </p:grpSp>
      <p:sp>
        <p:nvSpPr>
          <p:cNvPr id="440" name="CustomShape 5"/>
          <p:cNvSpPr/>
          <p:nvPr/>
        </p:nvSpPr>
        <p:spPr>
          <a:xfrm>
            <a:off x="504000" y="2290680"/>
            <a:ext cx="93596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Favoured higher precision/lower recall, to reduce false positives that CIViC curators will have to sift through</a:t>
            </a: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504000" y="77616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Overlap with CIViC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504360" y="1517040"/>
            <a:ext cx="90705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Almost no overlap with items already in CiVic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1"/>
          <a:stretch/>
        </p:blipFill>
        <p:spPr>
          <a:xfrm>
            <a:off x="792000" y="2268000"/>
            <a:ext cx="8927640" cy="422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Validation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576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800" spc="-1" strike="noStrike">
                <a:latin typeface="Arial"/>
              </a:rPr>
              <a:t>Review by human curators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800" spc="-1" strike="noStrike">
                <a:latin typeface="Arial"/>
              </a:rPr>
              <a:t>For a sample of the biomarkers found by CIViCMine: Does human curator agree with CIViCMine finding? 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AU" sz="2800" spc="-1" strike="noStrike">
                <a:latin typeface="Arial"/>
              </a:rPr>
              <a:t>Three questions: ‘Correctness’, Needed for Inclusion in CIViC’, ‘Sufficient Data to include in CIViC’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800" spc="-1" strike="noStrike">
                <a:latin typeface="Arial"/>
              </a:rPr>
              <a:t>73% of evaluated biomarkers deemed appropriate for inclusion in CIViC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AU" sz="2800" spc="-1" strike="noStrike">
                <a:latin typeface="Arial"/>
              </a:rPr>
              <a:t>Bias: only biomarkers with a high citation count were selected for manual review 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AU" sz="2800" spc="-1" strike="noStrike">
                <a:latin typeface="Arial"/>
              </a:rPr>
              <a:t>Observation: the percentage was a lot lower for the ‘Predictive’ relationship than for the other three relationships</a:t>
            </a:r>
            <a:endParaRPr b="0" lang="en-AU" sz="2800" spc="-1" strike="noStrike">
              <a:latin typeface="Arial"/>
            </a:endParaRPr>
          </a:p>
        </p:txBody>
      </p:sp>
      <p:grpSp>
        <p:nvGrpSpPr>
          <p:cNvPr id="446" name="Group 3"/>
          <p:cNvGrpSpPr/>
          <p:nvPr/>
        </p:nvGrpSpPr>
        <p:grpSpPr>
          <a:xfrm>
            <a:off x="108000" y="7150320"/>
            <a:ext cx="9755640" cy="288360"/>
            <a:chOff x="108000" y="7150320"/>
            <a:chExt cx="9755640" cy="288360"/>
          </a:xfrm>
        </p:grpSpPr>
        <p:sp>
          <p:nvSpPr>
            <p:cNvPr id="447" name="CustomShape 4"/>
            <p:cNvSpPr/>
            <p:nvPr/>
          </p:nvSpPr>
          <p:spPr>
            <a:xfrm>
              <a:off x="108000" y="7150320"/>
              <a:ext cx="5399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6699"/>
                  </a:solidFill>
                  <a:uFillTx/>
                  <a:latin typeface="Noto Sans Mono CJK JP Bold"/>
                </a:rPr>
                <a:t>Relationships</a:t>
              </a:r>
              <a:r>
                <a:rPr b="0" lang="en-AU" sz="1300" spc="-1" strike="noStrike">
                  <a:solidFill>
                    <a:srgbClr val="336699"/>
                  </a:solidFill>
                  <a:latin typeface="Noto Sans Mono CJK JP Bold"/>
                </a:rPr>
                <a:t>: Diagnostic, Predictive, Predisposing, Prognistic</a:t>
              </a:r>
              <a:endParaRPr b="0" lang="en-AU" sz="1300" spc="-1" strike="noStrike">
                <a:latin typeface="Arial"/>
              </a:endParaRPr>
            </a:p>
          </p:txBody>
        </p:sp>
        <p:sp>
          <p:nvSpPr>
            <p:cNvPr id="448" name="CustomShape 5"/>
            <p:cNvSpPr/>
            <p:nvPr/>
          </p:nvSpPr>
          <p:spPr>
            <a:xfrm>
              <a:off x="6192000" y="7150320"/>
              <a:ext cx="3671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9966"/>
                  </a:solidFill>
                  <a:uFillTx/>
                  <a:latin typeface="Noto Sans Mono CJK JP Bold"/>
                </a:rPr>
                <a:t>Entities</a:t>
              </a:r>
              <a:r>
                <a:rPr b="0" lang="en-AU" sz="1300" spc="-1" strike="noStrike">
                  <a:solidFill>
                    <a:srgbClr val="339966"/>
                  </a:solidFill>
                  <a:latin typeface="Noto Sans Mono CJK JP Bold"/>
                </a:rPr>
                <a:t>: gene, cancer type, variant, drug</a:t>
              </a:r>
              <a:endParaRPr b="0" lang="en-AU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Limitation / Extensions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Two observations: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Relationships spanning more than one sentence were out of scope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Used relatively low powered algorithm (Logistic Regression)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Possible improvements / extensions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Cast net wider in the initial sentence extraction step. Need for such a step is understandable but probably didn’t pick up quite a few valid relationships.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higher powered ML technique than Logistic Regression, such as an Recursive Neural Network (RNN), e.g. particular LSTM, to pick up relationships that span more &gt;1 sentence.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Used Transfer learning or Cross-Corpus Learning The task of identifying relationships between sets of words in texts is a very general one so a pretrained...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03400" cy="755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577080" y="342540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Bucket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Background: CiViC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manner in which the clinical relevance of variants in cancer is presented in the published literature is highly heterogeneous. </a:t>
            </a:r>
            <a:endParaRPr b="0" lang="en-AU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CIViC data model is highly structured and ontology driven </a:t>
            </a:r>
            <a:endParaRPr b="0" lang="en-AU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Clinical interpretations are captured and displayed as evidence records consisting of a free-form ‘evidence statement’ and several structured attributes. </a:t>
            </a:r>
            <a:endParaRPr b="0" lang="en-AU" sz="2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Each evidence record is associated with a specific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variant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disease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clinical action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AU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Evidence records belong to one of four evidence types indicating whether a variant is predictive of response to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therapy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prognosis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diagnosis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 and/or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predisposition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 for the cancer. </a:t>
            </a:r>
            <a:endParaRPr b="0" lang="en-AU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Evidence records also assigned to an evidence level ranging from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established 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clinical utility (level A) to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inferential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 (level E) evidence (Supplementary Figs. 3 and 4). The quality of the underlying published evidence is rated from one to five stars</a:t>
            </a:r>
            <a:endParaRPr b="0" lang="en-AU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Highly Manual !</a:t>
            </a:r>
            <a:endParaRPr b="0" lang="en-A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504000" y="59616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3.2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Establish Training Set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12960" y="1618920"/>
            <a:ext cx="10080000" cy="431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2"/>
          <p:cNvSpPr/>
          <p:nvPr/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3"/>
          <p:cNvSpPr/>
          <p:nvPr/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2"/>
          <p:cNvSpPr/>
          <p:nvPr/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3"/>
          <p:cNvSpPr/>
          <p:nvPr/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4"/>
          <p:cNvSpPr/>
          <p:nvPr/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5"/>
          <p:cNvSpPr/>
          <p:nvPr/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360000" y="1769040"/>
            <a:ext cx="98640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CIViC = ‘Clinical Interpretation of Variants in Cancer’</a:t>
            </a:r>
            <a:endParaRPr b="0" lang="en-AU" sz="24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Crowdsourced knowledgebase of curated cancer biomarkers</a:t>
            </a:r>
            <a:endParaRPr b="0" lang="en-AU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Launched in 2015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701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CiViC entry contains:</a:t>
            </a:r>
            <a:endParaRPr b="0" lang="en-AU" sz="24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Free text ‘Evidence Statement’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Structured statement defining one of four relationships between one or more gene(s) / variant(s) / disease(s) / drug(s)</a:t>
            </a:r>
            <a:br/>
            <a:br/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 standard Ontologies for genes/variants/disease names</a:t>
            </a:r>
            <a:endParaRPr b="0" lang="en-A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701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Manual submissions -&gt; accretive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CIViC’ Knowledgbase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3704040" y="4449600"/>
            <a:ext cx="5615640" cy="64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2"/>
          <p:cNvSpPr/>
          <p:nvPr/>
        </p:nvSpPr>
        <p:spPr>
          <a:xfrm>
            <a:off x="504000" y="176868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3"/>
          <p:cNvSpPr/>
          <p:nvPr/>
        </p:nvSpPr>
        <p:spPr>
          <a:xfrm>
            <a:off x="3571560" y="176868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4"/>
          <p:cNvSpPr/>
          <p:nvPr/>
        </p:nvSpPr>
        <p:spPr>
          <a:xfrm>
            <a:off x="6639120" y="176868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5"/>
          <p:cNvSpPr/>
          <p:nvPr/>
        </p:nvSpPr>
        <p:spPr>
          <a:xfrm>
            <a:off x="504000" y="405864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6"/>
          <p:cNvSpPr/>
          <p:nvPr/>
        </p:nvSpPr>
        <p:spPr>
          <a:xfrm>
            <a:off x="3571560" y="405864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7"/>
          <p:cNvSpPr/>
          <p:nvPr/>
        </p:nvSpPr>
        <p:spPr>
          <a:xfrm>
            <a:off x="6639120" y="405864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2"/>
          <p:cNvSpPr/>
          <p:nvPr/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3"/>
          <p:cNvSpPr/>
          <p:nvPr/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4"/>
          <p:cNvSpPr/>
          <p:nvPr/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5"/>
          <p:cNvSpPr/>
          <p:nvPr/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2"/>
          <p:cNvSpPr/>
          <p:nvPr/>
        </p:nvSpPr>
        <p:spPr>
          <a:xfrm>
            <a:off x="504000" y="176868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3"/>
          <p:cNvSpPr/>
          <p:nvPr/>
        </p:nvSpPr>
        <p:spPr>
          <a:xfrm>
            <a:off x="3571560" y="176868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4"/>
          <p:cNvSpPr/>
          <p:nvPr/>
        </p:nvSpPr>
        <p:spPr>
          <a:xfrm>
            <a:off x="6639120" y="176868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5"/>
          <p:cNvSpPr/>
          <p:nvPr/>
        </p:nvSpPr>
        <p:spPr>
          <a:xfrm>
            <a:off x="504000" y="405864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6"/>
          <p:cNvSpPr/>
          <p:nvPr/>
        </p:nvSpPr>
        <p:spPr>
          <a:xfrm>
            <a:off x="3571560" y="405864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7"/>
          <p:cNvSpPr/>
          <p:nvPr/>
        </p:nvSpPr>
        <p:spPr>
          <a:xfrm>
            <a:off x="6639120" y="405864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2"/>
          <p:cNvSpPr/>
          <p:nvPr/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3"/>
          <p:cNvSpPr/>
          <p:nvPr/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4"/>
          <p:cNvSpPr/>
          <p:nvPr/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5"/>
          <p:cNvSpPr/>
          <p:nvPr/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2"/>
          <p:cNvSpPr/>
          <p:nvPr/>
        </p:nvSpPr>
        <p:spPr>
          <a:xfrm>
            <a:off x="504000" y="176868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3"/>
          <p:cNvSpPr/>
          <p:nvPr/>
        </p:nvSpPr>
        <p:spPr>
          <a:xfrm>
            <a:off x="3571560" y="176868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4"/>
          <p:cNvSpPr/>
          <p:nvPr/>
        </p:nvSpPr>
        <p:spPr>
          <a:xfrm>
            <a:off x="6639120" y="176868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5"/>
          <p:cNvSpPr/>
          <p:nvPr/>
        </p:nvSpPr>
        <p:spPr>
          <a:xfrm>
            <a:off x="504000" y="405864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6"/>
          <p:cNvSpPr/>
          <p:nvPr/>
        </p:nvSpPr>
        <p:spPr>
          <a:xfrm>
            <a:off x="3571560" y="405864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7"/>
          <p:cNvSpPr/>
          <p:nvPr/>
        </p:nvSpPr>
        <p:spPr>
          <a:xfrm>
            <a:off x="6639120" y="4058640"/>
            <a:ext cx="292068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72000" y="360"/>
            <a:ext cx="9835560" cy="755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CIViC</a:t>
            </a:r>
            <a:endParaRPr b="0" lang="en-AU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Stats as of this week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1"/>
          <a:stretch/>
        </p:blipFill>
        <p:spPr>
          <a:xfrm>
            <a:off x="936000" y="2520000"/>
            <a:ext cx="8057880" cy="280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Interesting paper/project because...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828000" indent="-719640">
              <a:lnSpc>
                <a:spcPct val="115000"/>
              </a:lnSpc>
              <a:buClr>
                <a:srgbClr val="000000"/>
              </a:buClr>
              <a:buFont typeface="Liberation Serif"/>
              <a:buAutoNum type="alphaLcParenR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Real problem</a:t>
            </a:r>
            <a:endParaRPr b="0" lang="en-AU" sz="2800" spc="-1" strike="noStrike">
              <a:latin typeface="Arial"/>
            </a:endParaRPr>
          </a:p>
          <a:p>
            <a:pPr marL="828000" indent="-719640">
              <a:lnSpc>
                <a:spcPct val="115000"/>
              </a:lnSpc>
              <a:buClr>
                <a:srgbClr val="000000"/>
              </a:buClr>
              <a:buFont typeface="Liberation Serif"/>
              <a:buAutoNum type="alphaLcParenR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Recent</a:t>
            </a:r>
            <a:endParaRPr b="0" lang="en-AU" sz="2800" spc="-1" strike="noStrike">
              <a:latin typeface="Arial"/>
            </a:endParaRPr>
          </a:p>
          <a:p>
            <a:pPr marL="828000" indent="-719640">
              <a:lnSpc>
                <a:spcPct val="115000"/>
              </a:lnSpc>
              <a:buClr>
                <a:srgbClr val="000000"/>
              </a:buClr>
              <a:buFont typeface="Liberation Serif"/>
              <a:buAutoNum type="alphaLcParenR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Simple objective, but ambitious in scope</a:t>
            </a:r>
            <a:endParaRPr b="0" lang="en-AU" sz="2800" spc="-1" strike="noStrike">
              <a:latin typeface="Arial"/>
            </a:endParaRPr>
          </a:p>
          <a:p>
            <a:pPr marL="828000" indent="-719640">
              <a:lnSpc>
                <a:spcPct val="115000"/>
              </a:lnSpc>
              <a:buClr>
                <a:srgbClr val="000000"/>
              </a:buClr>
              <a:buFont typeface="Liberation Serif"/>
              <a:buAutoNum type="alphaLcParenR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Well executed</a:t>
            </a:r>
            <a:endParaRPr b="0" lang="en-AU" sz="2800" spc="-1" strike="noStrike">
              <a:latin typeface="Arial"/>
            </a:endParaRPr>
          </a:p>
          <a:p>
            <a:pPr marL="828000" indent="-719640">
              <a:lnSpc>
                <a:spcPct val="115000"/>
              </a:lnSpc>
              <a:buClr>
                <a:srgbClr val="000000"/>
              </a:buClr>
              <a:buFont typeface="Liberation Serif"/>
              <a:buAutoNum type="alphaLcParenR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It worked</a:t>
            </a:r>
            <a:endParaRPr b="0" lang="en-AU" sz="2800" spc="-1" strike="noStrike">
              <a:latin typeface="Arial"/>
            </a:endParaRPr>
          </a:p>
          <a:p>
            <a:pPr marL="828000" indent="-719640">
              <a:lnSpc>
                <a:spcPct val="115000"/>
              </a:lnSpc>
              <a:buClr>
                <a:srgbClr val="000000"/>
              </a:buClr>
              <a:buFont typeface="Liberation Serif"/>
              <a:buAutoNum type="alphaLcParenR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Largely reused existing tools</a:t>
            </a:r>
            <a:endParaRPr b="0" lang="en-AU" sz="2800" spc="-1" strike="noStrike">
              <a:latin typeface="Arial"/>
            </a:endParaRPr>
          </a:p>
          <a:p>
            <a:pPr marL="828000" indent="-719640">
              <a:lnSpc>
                <a:spcPct val="115000"/>
              </a:lnSpc>
              <a:buClr>
                <a:srgbClr val="000000"/>
              </a:buClr>
              <a:buFont typeface="Liberation Serif"/>
              <a:buAutoNum type="alphaLcParenR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Points to some future development directions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Method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648000" indent="-539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90000"/>
              <a:buFont typeface="Liberation Serif"/>
              <a:buAutoNum type="arabicPeriod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Setup</a:t>
            </a:r>
            <a:endParaRPr b="0" lang="en-AU" sz="3200" spc="-1" strike="noStrike">
              <a:latin typeface="Arial"/>
            </a:endParaRPr>
          </a:p>
          <a:p>
            <a:pPr marL="648000" indent="-539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90000"/>
              <a:buFont typeface="Liberation Serif"/>
              <a:buAutoNum type="arabicPeriod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Extract Candidate Sentences </a:t>
            </a:r>
            <a:r>
              <a:rPr b="0" lang="en-AU" sz="3200" spc="-1" strike="noStrike">
                <a:solidFill>
                  <a:srgbClr val="b2b2b2"/>
                </a:solidFill>
                <a:latin typeface="Arial"/>
                <a:ea typeface="DejaVu Sans"/>
              </a:rPr>
              <a:t>from PubMed</a:t>
            </a:r>
            <a:endParaRPr b="0" lang="en-AU" sz="3200" spc="-1" strike="noStrike">
              <a:latin typeface="Arial"/>
            </a:endParaRPr>
          </a:p>
          <a:p>
            <a:pPr marL="648000" indent="-539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90000"/>
              <a:buFont typeface="Liberation Serif"/>
              <a:buAutoNum type="arabicPeriod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Establish Training Set </a:t>
            </a:r>
            <a:r>
              <a:rPr b="0" lang="en-AU" sz="3200" spc="-1" strike="noStrike">
                <a:solidFill>
                  <a:srgbClr val="b2b2b2"/>
                </a:solidFill>
                <a:latin typeface="Arial"/>
                <a:ea typeface="DejaVu Sans"/>
              </a:rPr>
              <a:t>using humans</a:t>
            </a:r>
            <a:endParaRPr b="0" lang="en-AU" sz="3200" spc="-1" strike="noStrike">
              <a:latin typeface="Arial"/>
            </a:endParaRPr>
          </a:p>
          <a:p>
            <a:pPr marL="648000" indent="-539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90000"/>
              <a:buFont typeface="Liberation Serif"/>
              <a:buAutoNum type="arabicPeriod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Train Model </a:t>
            </a:r>
            <a:r>
              <a:rPr b="0" lang="en-AU" sz="3200" spc="-1" strike="noStrike">
                <a:solidFill>
                  <a:srgbClr val="b2b2b2"/>
                </a:solidFill>
                <a:latin typeface="Arial"/>
                <a:ea typeface="DejaVu Sans"/>
              </a:rPr>
              <a:t>on just the Training Set sentences</a:t>
            </a:r>
            <a:endParaRPr b="0" lang="en-AU" sz="3200" spc="-1" strike="noStrike">
              <a:latin typeface="Arial"/>
            </a:endParaRPr>
          </a:p>
          <a:p>
            <a:pPr marL="648000" indent="-539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90000"/>
              <a:buFont typeface="Liberation Serif"/>
              <a:buAutoNum type="arabicPeriod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Run Model </a:t>
            </a:r>
            <a:r>
              <a:rPr b="0" lang="en-AU" sz="3200" spc="-1" strike="noStrike">
                <a:solidFill>
                  <a:srgbClr val="b2b2b2"/>
                </a:solidFill>
                <a:latin typeface="Arial"/>
                <a:ea typeface="DejaVu Sans"/>
              </a:rPr>
              <a:t>on all other sentences</a:t>
            </a:r>
            <a:endParaRPr b="0" lang="en-AU" sz="3200" spc="-1" strike="noStrike">
              <a:latin typeface="Arial"/>
            </a:endParaRPr>
          </a:p>
          <a:p>
            <a:pPr marL="648000" indent="-539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90000"/>
              <a:buFont typeface="Liberation Serif"/>
              <a:buAutoNum type="arabicPeriod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Post-processing Steps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each candidate sentence in PubMed…</a:t>
            </a:r>
            <a:endParaRPr b="0" lang="en-A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each of four relationships of interest ...</a:t>
            </a:r>
            <a:endParaRPr b="0" lang="en-AU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1" lang="en-AU" sz="2200" spc="-1" strike="noStrike">
                <a:solidFill>
                  <a:srgbClr val="c9211e"/>
                </a:solidFill>
                <a:latin typeface="Arial"/>
                <a:ea typeface="DejaVu Sans"/>
              </a:rPr>
              <a:t>Does the relationship actually exist within the sentence?</a:t>
            </a:r>
            <a:endParaRPr b="0" lang="en-AU" sz="22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(i.e. Is the probability that the relationship exists near 1?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But first - the Learning Bit...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740520" y="4099680"/>
            <a:ext cx="8763120" cy="1011960"/>
          </a:xfrm>
          <a:prstGeom prst="rect">
            <a:avLst/>
          </a:prstGeom>
          <a:ln>
            <a:noFill/>
          </a:ln>
        </p:spPr>
      </p:pic>
      <p:sp>
        <p:nvSpPr>
          <p:cNvPr id="372" name="CustomShape 3"/>
          <p:cNvSpPr/>
          <p:nvPr/>
        </p:nvSpPr>
        <p:spPr>
          <a:xfrm>
            <a:off x="288000" y="2664000"/>
            <a:ext cx="1296000" cy="1512000"/>
          </a:xfrm>
          <a:custGeom>
            <a:avLst/>
            <a:gdLst/>
            <a:ahLst/>
            <a:rect l="l" t="t" r="r" b="b"/>
            <a:pathLst>
              <a:path w="3601" h="4201">
                <a:moveTo>
                  <a:pt x="3600" y="0"/>
                </a:moveTo>
                <a:cubicBezTo>
                  <a:pt x="0" y="3000"/>
                  <a:pt x="2600" y="4200"/>
                  <a:pt x="2600" y="4200"/>
                </a:cubicBezTo>
              </a:path>
            </a:pathLst>
          </a:custGeom>
          <a:noFill/>
          <a:ln w="29160">
            <a:solidFill>
              <a:srgbClr val="0066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2592000" y="4320000"/>
            <a:ext cx="5496120" cy="2303640"/>
          </a:xfrm>
          <a:prstGeom prst="rect">
            <a:avLst/>
          </a:prstGeom>
          <a:ln>
            <a:noFill/>
          </a:ln>
        </p:spPr>
      </p:pic>
      <p:sp>
        <p:nvSpPr>
          <p:cNvPr id="3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Setup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648000" y="173628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Define term lists for </a:t>
            </a:r>
            <a:r>
              <a:rPr b="0" lang="en-AU" sz="2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genes</a:t>
            </a: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AU" sz="2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variants</a:t>
            </a: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AU" sz="2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cancer types</a:t>
            </a: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AU" sz="2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drugs</a:t>
            </a:r>
            <a:endParaRPr b="0" lang="en-A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Define relationship keywords for each relationship of interest</a:t>
            </a:r>
            <a:endParaRPr b="0" lang="en-A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Download all of PubMed (not just the Public bit)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7992000" y="3168000"/>
            <a:ext cx="2045880" cy="2160000"/>
          </a:xfrm>
          <a:custGeom>
            <a:avLst/>
            <a:gdLst/>
            <a:ahLst/>
            <a:rect l="l" t="t" r="r" b="b"/>
            <a:pathLst>
              <a:path w="5684" h="6001">
                <a:moveTo>
                  <a:pt x="568" y="0"/>
                </a:moveTo>
                <a:cubicBezTo>
                  <a:pt x="5683" y="4286"/>
                  <a:pt x="0" y="6000"/>
                  <a:pt x="0" y="6000"/>
                </a:cubicBezTo>
              </a:path>
            </a:pathLst>
          </a:custGeom>
          <a:noFill/>
          <a:ln w="29160">
            <a:solidFill>
              <a:srgbClr val="0066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"/>
          <p:cNvSpPr/>
          <p:nvPr/>
        </p:nvSpPr>
        <p:spPr>
          <a:xfrm>
            <a:off x="4320000" y="6696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5"/>
          <p:cNvSpPr/>
          <p:nvPr/>
        </p:nvSpPr>
        <p:spPr>
          <a:xfrm>
            <a:off x="1224000" y="5184000"/>
            <a:ext cx="1151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6"/>
          <p:cNvSpPr/>
          <p:nvPr/>
        </p:nvSpPr>
        <p:spPr>
          <a:xfrm>
            <a:off x="5616000" y="301320"/>
            <a:ext cx="34556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0" name="Group 7"/>
          <p:cNvGrpSpPr/>
          <p:nvPr/>
        </p:nvGrpSpPr>
        <p:grpSpPr>
          <a:xfrm>
            <a:off x="108000" y="7150320"/>
            <a:ext cx="9755640" cy="288360"/>
            <a:chOff x="108000" y="7150320"/>
            <a:chExt cx="9755640" cy="288360"/>
          </a:xfrm>
        </p:grpSpPr>
        <p:sp>
          <p:nvSpPr>
            <p:cNvPr id="381" name="CustomShape 8"/>
            <p:cNvSpPr/>
            <p:nvPr/>
          </p:nvSpPr>
          <p:spPr>
            <a:xfrm>
              <a:off x="108000" y="7150320"/>
              <a:ext cx="5399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6699"/>
                  </a:solidFill>
                  <a:uFillTx/>
                  <a:latin typeface="Noto Sans Mono CJK JP Bold"/>
                </a:rPr>
                <a:t>Relationships</a:t>
              </a:r>
              <a:r>
                <a:rPr b="0" lang="en-AU" sz="1300" spc="-1" strike="noStrike">
                  <a:solidFill>
                    <a:srgbClr val="336699"/>
                  </a:solidFill>
                  <a:latin typeface="Noto Sans Mono CJK JP Bold"/>
                </a:rPr>
                <a:t>: Diagnostic, Predictive, Predisposing, Prognistic</a:t>
              </a:r>
              <a:endParaRPr b="0" lang="en-AU" sz="1300" spc="-1" strike="noStrike">
                <a:latin typeface="Arial"/>
              </a:endParaRPr>
            </a:p>
          </p:txBody>
        </p:sp>
        <p:sp>
          <p:nvSpPr>
            <p:cNvPr id="382" name="CustomShape 9"/>
            <p:cNvSpPr/>
            <p:nvPr/>
          </p:nvSpPr>
          <p:spPr>
            <a:xfrm>
              <a:off x="6192000" y="7150320"/>
              <a:ext cx="3671640" cy="28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AU" sz="1300" spc="-1" strike="noStrike" u="sng">
                  <a:solidFill>
                    <a:srgbClr val="339966"/>
                  </a:solidFill>
                  <a:uFillTx/>
                  <a:latin typeface="Noto Sans Mono CJK JP Bold"/>
                </a:rPr>
                <a:t>Objects</a:t>
              </a:r>
              <a:r>
                <a:rPr b="0" lang="en-AU" sz="1300" spc="-1" strike="noStrike">
                  <a:solidFill>
                    <a:srgbClr val="339966"/>
                  </a:solidFill>
                  <a:latin typeface="Noto Sans Mono CJK JP Bold"/>
                </a:rPr>
                <a:t>: gene, cancer type, variant, drug</a:t>
              </a:r>
              <a:endParaRPr b="0" lang="en-AU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7483</TotalTime>
  <Application>LibreOffice/6.2.2.2$Linux_X86_64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2019-04-23T15:16:43Z</dcterms:created>
  <dc:creator/>
  <dc:description/>
  <dc:language>en-AU</dc:language>
  <cp:lastModifiedBy/>
  <dcterms:modified xsi:type="dcterms:W3CDTF">2019-04-28T21:51:06Z</dcterms:modified>
  <cp:revision>393</cp:revision>
  <dc:subject/>
  <dc:title/>
</cp:coreProperties>
</file>