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14.png" ContentType="image/png"/>
  <Override PartName="/ppt/media/image13.png" ContentType="image/png"/>
  <Override PartName="/ppt/media/image12.jpeg" ContentType="image/jpe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19.xml.rels" ContentType="application/vnd.openxmlformats-package.relationships+xml"/>
  <Override PartName="/ppt/slideLayouts/_rels/slideLayout110.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92.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12.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13.xml.rels" ContentType="application/vnd.openxmlformats-package.relationships+xml"/>
  <Override PartName="/ppt/slideLayouts/_rels/slideLayout68.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11.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114.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09.xml.rels" ContentType="application/vnd.openxmlformats-package.relationships+xml"/>
  <Override PartName="/ppt/slideLayouts/_rels/slideLayout78.xml.rels" ContentType="application/vnd.openxmlformats-package.relationships+xml"/>
  <Override PartName="/ppt/slideLayouts/_rels/slideLayout115.xml.rels" ContentType="application/vnd.openxmlformats-package.relationships+xml"/>
  <Override PartName="/ppt/slideLayouts/_rels/slideLayout84.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17.xml.rels" ContentType="application/vnd.openxmlformats-package.relationships+xml"/>
  <Override PartName="/ppt/slideLayouts/_rels/slideLayout86.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32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25"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2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327"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29"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33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3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3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3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35"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37"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338"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4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4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42"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4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45"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4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4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48"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4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5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5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56"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58"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3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6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365"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67"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3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7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73"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75"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376"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7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7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80"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8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83"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8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8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86"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8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8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1"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3"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2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3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32"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3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40"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42"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43"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45"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4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47"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4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50"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5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5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53"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5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5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59"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1"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3"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6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6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2"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6"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7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78"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0"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181"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8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85"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18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88"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18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19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191"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19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19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98"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0"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2"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0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07"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0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09"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1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1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5"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17"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9"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20"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22"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2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24"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22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27"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22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22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230"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23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23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36"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40"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4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45"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47"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49"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5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5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55"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57"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58"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62"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26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65"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26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26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268"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26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27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5"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7"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79"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8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AU" sz="3200" spc="-1" strike="noStrike">
              <a:latin typeface="Arial"/>
            </a:endParaRPr>
          </a:p>
        </p:txBody>
      </p:sp>
      <p:sp>
        <p:nvSpPr>
          <p:cNvPr id="286"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AU" sz="3200" spc="-1" strike="noStrike">
              <a:latin typeface="Arial"/>
            </a:endParaRPr>
          </a:p>
        </p:txBody>
      </p:sp>
      <p:sp>
        <p:nvSpPr>
          <p:cNvPr id="28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9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2"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2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294" name="PlaceHolder 4"/>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6" name="PlaceHolder 2"/>
          <p:cNvSpPr>
            <a:spLocks noGrp="1"/>
          </p:cNvSpPr>
          <p:nvPr>
            <p:ph type="body"/>
          </p:nvPr>
        </p:nvSpPr>
        <p:spPr>
          <a:xfrm>
            <a:off x="504000" y="1768680"/>
            <a:ext cx="9072000" cy="2090880"/>
          </a:xfrm>
          <a:prstGeom prst="rect">
            <a:avLst/>
          </a:prstGeom>
        </p:spPr>
        <p:txBody>
          <a:bodyPr lIns="0" rIns="0" tIns="0" bIns="0">
            <a:normAutofit/>
          </a:bodyPr>
          <a:p>
            <a:endParaRPr b="0" lang="en-AU" sz="3200" spc="-1" strike="noStrike">
              <a:latin typeface="Arial"/>
            </a:endParaRPr>
          </a:p>
        </p:txBody>
      </p:sp>
      <p:sp>
        <p:nvSpPr>
          <p:cNvPr id="297" name="PlaceHolder 3"/>
          <p:cNvSpPr>
            <a:spLocks noGrp="1"/>
          </p:cNvSpPr>
          <p:nvPr>
            <p:ph type="body"/>
          </p:nvPr>
        </p:nvSpPr>
        <p:spPr>
          <a:xfrm>
            <a:off x="504000" y="4058640"/>
            <a:ext cx="907200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2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AU" sz="3200" spc="-1" strike="noStrike">
              <a:latin typeface="Arial"/>
            </a:endParaRPr>
          </a:p>
        </p:txBody>
      </p:sp>
      <p:sp>
        <p:nvSpPr>
          <p:cNvPr id="3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AU" sz="3200" spc="-1" strike="noStrike">
              <a:latin typeface="Arial"/>
            </a:endParaRPr>
          </a:p>
        </p:txBody>
      </p:sp>
      <p:sp>
        <p:nvSpPr>
          <p:cNvPr id="301" name="PlaceHolder 4"/>
          <p:cNvSpPr>
            <a:spLocks noGrp="1"/>
          </p:cNvSpPr>
          <p:nvPr>
            <p:ph type="body"/>
          </p:nvPr>
        </p:nvSpPr>
        <p:spPr>
          <a:xfrm>
            <a:off x="504000" y="4058640"/>
            <a:ext cx="4426920" cy="2090880"/>
          </a:xfrm>
          <a:prstGeom prst="rect">
            <a:avLst/>
          </a:prstGeom>
        </p:spPr>
        <p:txBody>
          <a:bodyPr lIns="0" rIns="0" tIns="0" bIns="0">
            <a:normAutofit/>
          </a:bodyPr>
          <a:p>
            <a:endParaRPr b="0" lang="en-AU" sz="3200" spc="-1" strike="noStrike">
              <a:latin typeface="Arial"/>
            </a:endParaRPr>
          </a:p>
        </p:txBody>
      </p:sp>
      <p:sp>
        <p:nvSpPr>
          <p:cNvPr id="30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04" name="PlaceHolder 2"/>
          <p:cNvSpPr>
            <a:spLocks noGrp="1"/>
          </p:cNvSpPr>
          <p:nvPr>
            <p:ph type="body"/>
          </p:nvPr>
        </p:nvSpPr>
        <p:spPr>
          <a:xfrm>
            <a:off x="504000" y="1768680"/>
            <a:ext cx="2921040" cy="2090880"/>
          </a:xfrm>
          <a:prstGeom prst="rect">
            <a:avLst/>
          </a:prstGeom>
        </p:spPr>
        <p:txBody>
          <a:bodyPr lIns="0" rIns="0" tIns="0" bIns="0">
            <a:normAutofit/>
          </a:bodyPr>
          <a:p>
            <a:endParaRPr b="0" lang="en-AU" sz="3200" spc="-1" strike="noStrike">
              <a:latin typeface="Arial"/>
            </a:endParaRPr>
          </a:p>
        </p:txBody>
      </p:sp>
      <p:sp>
        <p:nvSpPr>
          <p:cNvPr id="30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AU" sz="3200" spc="-1" strike="noStrike">
              <a:latin typeface="Arial"/>
            </a:endParaRPr>
          </a:p>
        </p:txBody>
      </p:sp>
      <p:sp>
        <p:nvSpPr>
          <p:cNvPr id="30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AU" sz="3200" spc="-1" strike="noStrike">
              <a:latin typeface="Arial"/>
            </a:endParaRPr>
          </a:p>
        </p:txBody>
      </p:sp>
      <p:sp>
        <p:nvSpPr>
          <p:cNvPr id="307" name="PlaceHolder 5"/>
          <p:cNvSpPr>
            <a:spLocks noGrp="1"/>
          </p:cNvSpPr>
          <p:nvPr>
            <p:ph type="body"/>
          </p:nvPr>
        </p:nvSpPr>
        <p:spPr>
          <a:xfrm>
            <a:off x="504000" y="4058640"/>
            <a:ext cx="2921040" cy="2090880"/>
          </a:xfrm>
          <a:prstGeom prst="rect">
            <a:avLst/>
          </a:prstGeom>
        </p:spPr>
        <p:txBody>
          <a:bodyPr lIns="0" rIns="0" tIns="0" bIns="0">
            <a:normAutofit/>
          </a:bodyPr>
          <a:p>
            <a:endParaRPr b="0" lang="en-AU" sz="3200" spc="-1" strike="noStrike">
              <a:latin typeface="Arial"/>
            </a:endParaRPr>
          </a:p>
        </p:txBody>
      </p:sp>
      <p:sp>
        <p:nvSpPr>
          <p:cNvPr id="30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AU" sz="3200" spc="-1" strike="noStrike">
              <a:latin typeface="Arial"/>
            </a:endParaRPr>
          </a:p>
        </p:txBody>
      </p:sp>
      <p:sp>
        <p:nvSpPr>
          <p:cNvPr id="309" name="PlaceHolder 7"/>
          <p:cNvSpPr>
            <a:spLocks noGrp="1"/>
          </p:cNvSpPr>
          <p:nvPr>
            <p:ph type="body"/>
          </p:nvPr>
        </p:nvSpPr>
        <p:spPr>
          <a:xfrm>
            <a:off x="6639120" y="4058640"/>
            <a:ext cx="2921040" cy="2090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16"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AU"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AU" sz="4400" spc="-1" strike="noStrike">
              <a:latin typeface="Arial"/>
            </a:endParaRPr>
          </a:p>
        </p:txBody>
      </p:sp>
      <p:sp>
        <p:nvSpPr>
          <p:cNvPr id="318" name="PlaceHolder 2"/>
          <p:cNvSpPr>
            <a:spLocks noGrp="1"/>
          </p:cNvSpPr>
          <p:nvPr>
            <p:ph type="body"/>
          </p:nvPr>
        </p:nvSpPr>
        <p:spPr>
          <a:xfrm>
            <a:off x="504000" y="1768680"/>
            <a:ext cx="9072000" cy="438408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6248160" y="4680"/>
            <a:ext cx="3832200" cy="27288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21BBBFEA-D438-44BA-AC25-B75684F32710}" type="slidenum">
              <a:rPr b="0" lang="en-AU" sz="1200" spc="-1" strike="noStrike">
                <a:latin typeface="Times New Roman"/>
              </a:rPr>
              <a:t>&lt;number&gt;</a:t>
            </a:fld>
            <a:endParaRPr b="0" lang="en-AU" sz="1200" spc="-1" strike="noStrike">
              <a:latin typeface="Arial"/>
            </a:endParaRPr>
          </a:p>
        </p:txBody>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5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264000" y="0"/>
            <a:ext cx="3832200" cy="27288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EAED1547-FEEE-49F9-9E54-05135F7EDC7B}" type="slidenum">
              <a:rPr b="0" lang="en-AU" sz="1200" spc="-1" strike="noStrike">
                <a:latin typeface="Times New Roman"/>
              </a:rPr>
              <a:t>1</a:t>
            </a:fld>
            <a:endParaRPr b="0" lang="en-AU" sz="1200" spc="-1" strike="noStrike">
              <a:latin typeface="Arial"/>
            </a:endParaRPr>
          </a:p>
        </p:txBody>
      </p:sp>
      <p:sp>
        <p:nvSpPr>
          <p:cNvPr id="40" name="PlaceHolder 2"/>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264000" y="4680"/>
            <a:ext cx="3832200" cy="27288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24DDDF8B-F2AC-4E54-9941-B3412B0BA814}" type="slidenum">
              <a:rPr b="0" lang="en-AU" sz="1200" spc="-1" strike="noStrike">
                <a:latin typeface="Times New Roman"/>
              </a:rPr>
              <a:t>1</a:t>
            </a:fld>
            <a:endParaRPr b="0" lang="en-AU" sz="1200" spc="-1" strike="noStrike">
              <a:latin typeface="Arial"/>
            </a:endParaRPr>
          </a:p>
        </p:txBody>
      </p:sp>
      <p:sp>
        <p:nvSpPr>
          <p:cNvPr id="79"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80"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264000" y="0"/>
            <a:ext cx="3832200" cy="27288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3DA3E56C-78A6-406B-89CA-0CA2336BD70D}" type="slidenum">
              <a:rPr b="0" lang="en-AU" sz="1200" spc="-1" strike="noStrike">
                <a:latin typeface="Times New Roman"/>
              </a:rPr>
              <a:t>1</a:t>
            </a:fld>
            <a:endParaRPr b="0" lang="en-AU" sz="1200" spc="-1" strike="noStrike">
              <a:latin typeface="Arial"/>
            </a:endParaRPr>
          </a:p>
        </p:txBody>
      </p:sp>
      <p:sp>
        <p:nvSpPr>
          <p:cNvPr id="118"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19"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157" name="PlaceHolder 2"/>
          <p:cNvSpPr>
            <a:spLocks noGrp="1"/>
          </p:cNvSpPr>
          <p:nvPr>
            <p:ph type="body"/>
          </p:nvPr>
        </p:nvSpPr>
        <p:spPr>
          <a:xfrm>
            <a:off x="504000" y="1768680"/>
            <a:ext cx="2920320" cy="2090160"/>
          </a:xfrm>
          <a:prstGeom prst="rect">
            <a:avLst/>
          </a:prstGeom>
        </p:spPr>
        <p:txBody>
          <a:bodyPr lIns="0" rIns="0" tIns="0" bIns="0">
            <a:normAutofit fontScale="8000"/>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264000" y="0"/>
            <a:ext cx="3832200" cy="272880"/>
          </a:xfrm>
          <a:prstGeom prst="rect">
            <a:avLst/>
          </a:prstGeom>
          <a:noFill/>
          <a:ln>
            <a:noFill/>
          </a:ln>
        </p:spPr>
        <p:style>
          <a:lnRef idx="0"/>
          <a:fillRef idx="0"/>
          <a:effectRef idx="0"/>
          <a:fontRef idx="minor"/>
        </p:style>
        <p:txBody>
          <a:bodyPr lIns="90000" rIns="90000" tIns="45000" bIns="45000">
            <a:spAutoFit/>
          </a:bodyPr>
          <a:p>
            <a:pPr algn="r">
              <a:lnSpc>
                <a:spcPct val="100000"/>
              </a:lnSpc>
            </a:pPr>
            <a:fld id="{CA029FEC-5545-416D-9EC4-726445630F48}" type="slidenum">
              <a:rPr b="0" lang="en-AU" sz="1200" spc="-1" strike="noStrike">
                <a:latin typeface="Times New Roman"/>
              </a:rPr>
              <a:t>1</a:t>
            </a:fld>
            <a:endParaRPr b="0" lang="en-AU" sz="1200" spc="-1" strike="noStrike">
              <a:latin typeface="Arial"/>
            </a:endParaRPr>
          </a:p>
        </p:txBody>
      </p:sp>
      <p:sp>
        <p:nvSpPr>
          <p:cNvPr id="195" name="PlaceHolder 2"/>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196" name="PlaceHolder 3"/>
          <p:cNvSpPr>
            <a:spLocks noGrp="1"/>
          </p:cNvSpPr>
          <p:nvPr>
            <p:ph type="body"/>
          </p:nvPr>
        </p:nvSpPr>
        <p:spPr>
          <a:xfrm>
            <a:off x="504000" y="1768680"/>
            <a:ext cx="2920320" cy="2090160"/>
          </a:xfrm>
          <a:prstGeom prst="rect">
            <a:avLst/>
          </a:prstGeom>
        </p:spPr>
        <p:txBody>
          <a:bodyPr lIns="0" rIns="0" tIns="0" bIns="0">
            <a:normAutofit fontScale="8000"/>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234"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272" name="PlaceHolder 2"/>
          <p:cNvSpPr>
            <a:spLocks noGrp="1"/>
          </p:cNvSpPr>
          <p:nvPr>
            <p:ph type="body"/>
          </p:nvPr>
        </p:nvSpPr>
        <p:spPr>
          <a:xfrm>
            <a:off x="504000" y="1768680"/>
            <a:ext cx="2920320" cy="99648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273" name="PlaceHolder 3"/>
          <p:cNvSpPr>
            <a:spLocks noGrp="1"/>
          </p:cNvSpPr>
          <p:nvPr>
            <p:ph type="body"/>
          </p:nvPr>
        </p:nvSpPr>
        <p:spPr>
          <a:xfrm>
            <a:off x="504000" y="2860560"/>
            <a:ext cx="2920320" cy="99648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300960"/>
            <a:ext cx="9071280" cy="1262160"/>
          </a:xfrm>
          <a:prstGeom prst="rect">
            <a:avLst/>
          </a:prstGeom>
        </p:spPr>
        <p:txBody>
          <a:bodyPr lIns="0" rIns="0" tIns="0" bIns="0" anchor="ctr">
            <a:spAutoFit/>
          </a:bodyPr>
          <a:p>
            <a:r>
              <a:rPr b="0" lang="en-AU" sz="1800" spc="-1" strike="noStrike">
                <a:latin typeface="Arial"/>
              </a:rPr>
              <a:t>Click to edit the title text format</a:t>
            </a:r>
            <a:endParaRPr b="0" lang="en-AU" sz="1800" spc="-1" strike="noStrike">
              <a:latin typeface="Arial"/>
            </a:endParaRPr>
          </a:p>
        </p:txBody>
      </p:sp>
      <p:sp>
        <p:nvSpPr>
          <p:cNvPr id="311" name="PlaceHolder 2"/>
          <p:cNvSpPr>
            <a:spLocks noGrp="1"/>
          </p:cNvSpPr>
          <p:nvPr>
            <p:ph type="body"/>
          </p:nvPr>
        </p:nvSpPr>
        <p:spPr>
          <a:xfrm>
            <a:off x="504000" y="1768680"/>
            <a:ext cx="1424880" cy="9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312" name="PlaceHolder 3"/>
          <p:cNvSpPr>
            <a:spLocks noGrp="1"/>
          </p:cNvSpPr>
          <p:nvPr>
            <p:ph type="body"/>
          </p:nvPr>
        </p:nvSpPr>
        <p:spPr>
          <a:xfrm>
            <a:off x="2000880" y="1768680"/>
            <a:ext cx="1424880" cy="9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313" name="PlaceHolder 4"/>
          <p:cNvSpPr>
            <a:spLocks noGrp="1"/>
          </p:cNvSpPr>
          <p:nvPr>
            <p:ph type="body"/>
          </p:nvPr>
        </p:nvSpPr>
        <p:spPr>
          <a:xfrm>
            <a:off x="504000" y="2860560"/>
            <a:ext cx="1424880" cy="9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314" name="PlaceHolder 5"/>
          <p:cNvSpPr>
            <a:spLocks noGrp="1"/>
          </p:cNvSpPr>
          <p:nvPr>
            <p:ph type="body"/>
          </p:nvPr>
        </p:nvSpPr>
        <p:spPr>
          <a:xfrm>
            <a:off x="2000880" y="2860560"/>
            <a:ext cx="1424880" cy="9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bionlp.bcgsc.ca/civicmine/" TargetMode="External"/><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github.com/jakelever/biowordlists)" TargetMode="External"/><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 descr=""/>
          <p:cNvPicPr/>
          <p:nvPr/>
        </p:nvPicPr>
        <p:blipFill>
          <a:blip r:embed="rId1"/>
          <a:stretch/>
        </p:blipFill>
        <p:spPr>
          <a:xfrm>
            <a:off x="71640" y="1188000"/>
            <a:ext cx="10079640" cy="6393600"/>
          </a:xfrm>
          <a:prstGeom prst="rect">
            <a:avLst/>
          </a:prstGeom>
          <a:ln>
            <a:noFill/>
          </a:ln>
        </p:spPr>
      </p:pic>
      <p:sp>
        <p:nvSpPr>
          <p:cNvPr id="390" name="CustomShape 1"/>
          <p:cNvSpPr/>
          <p:nvPr/>
        </p:nvSpPr>
        <p:spPr>
          <a:xfrm>
            <a:off x="2952000" y="360000"/>
            <a:ext cx="404784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AU" sz="3600" spc="-1" strike="noStrike">
                <a:solidFill>
                  <a:srgbClr val="000000"/>
                </a:solidFill>
                <a:latin typeface="Arial"/>
                <a:ea typeface="Noto Sans CJK SC Regular"/>
              </a:rPr>
              <a:t>‘</a:t>
            </a:r>
            <a:r>
              <a:rPr b="0" lang="en-AU" sz="3600" spc="-1" strike="noStrike">
                <a:solidFill>
                  <a:srgbClr val="000000"/>
                </a:solidFill>
                <a:latin typeface="Arial"/>
                <a:ea typeface="Noto Sans CJK SC Regular"/>
              </a:rPr>
              <a:t>CIViC</a:t>
            </a:r>
            <a:r>
              <a:rPr b="0" lang="en-AU" sz="3600" spc="-1" strike="noStrike">
                <a:solidFill>
                  <a:srgbClr val="009999"/>
                </a:solidFill>
                <a:latin typeface="Arial"/>
                <a:ea typeface="DejaVu Sans"/>
              </a:rPr>
              <a:t>Mine</a:t>
            </a:r>
            <a:r>
              <a:rPr b="0" lang="en-AU" sz="3600" spc="-1" strike="noStrike">
                <a:solidFill>
                  <a:srgbClr val="000000"/>
                </a:solidFill>
                <a:latin typeface="Arial"/>
                <a:ea typeface="DejaVu Sans"/>
              </a:rPr>
              <a:t>’</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Extract Candidate Sentences</a:t>
            </a:r>
            <a:endParaRPr b="0" lang="en-AU" sz="4400" spc="-1" strike="noStrike">
              <a:latin typeface="Arial"/>
            </a:endParaRPr>
          </a:p>
        </p:txBody>
      </p:sp>
      <p:sp>
        <p:nvSpPr>
          <p:cNvPr id="416"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56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Extract every sentence from PubMed that meets the following criteria:</a:t>
            </a:r>
            <a:endParaRPr b="0" lang="en-AU" sz="2400" spc="-1" strike="noStrike">
              <a:latin typeface="Arial"/>
            </a:endParaRPr>
          </a:p>
          <a:p>
            <a:pPr lvl="3" marL="864000" indent="-215280">
              <a:lnSpc>
                <a:spcPct val="100000"/>
              </a:lnSpc>
              <a:spcBef>
                <a:spcPts val="56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The sentence mentions:</a:t>
            </a:r>
            <a:endParaRPr b="0" lang="en-AU" sz="2400" spc="-1" strike="noStrike">
              <a:latin typeface="Arial"/>
            </a:endParaRPr>
          </a:p>
          <a:p>
            <a:pPr lvl="5" marL="1296000" indent="-21528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gene AND</a:t>
            </a:r>
            <a:endParaRPr b="0" lang="en-AU" sz="2400" spc="-1" strike="noStrike">
              <a:latin typeface="Arial"/>
            </a:endParaRPr>
          </a:p>
          <a:p>
            <a:pPr lvl="5" marL="1296000" indent="-21528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variant AND</a:t>
            </a:r>
            <a:endParaRPr b="0" lang="en-AU" sz="2400" spc="-1" strike="noStrike">
              <a:latin typeface="Arial"/>
            </a:endParaRPr>
          </a:p>
          <a:p>
            <a:pPr lvl="5" marL="1296000" indent="-21528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cancer type AND</a:t>
            </a:r>
            <a:endParaRPr b="0" lang="en-AU" sz="2400" spc="-1" strike="noStrike">
              <a:latin typeface="Arial"/>
            </a:endParaRPr>
          </a:p>
          <a:p>
            <a:pPr lvl="5" marL="1296000" indent="-215280">
              <a:lnSpc>
                <a:spcPct val="100000"/>
              </a:lnSpc>
              <a:buClr>
                <a:srgbClr val="000000"/>
              </a:buClr>
              <a:buSzPct val="45000"/>
              <a:buFont typeface="Symbol" charset="2"/>
              <a:buChar char=""/>
            </a:pPr>
            <a:r>
              <a:rPr b="0" lang="en-AU" sz="2400" spc="-1" strike="noStrike">
                <a:solidFill>
                  <a:srgbClr val="000000"/>
                </a:solidFill>
                <a:latin typeface="Arial"/>
                <a:ea typeface="DejaVu Sans"/>
              </a:rPr>
              <a:t>at least one relationship keyword </a:t>
            </a:r>
            <a:endParaRPr b="0" lang="en-AU" sz="2400" spc="-1" strike="noStrike">
              <a:latin typeface="Arial"/>
            </a:endParaRPr>
          </a:p>
          <a:p>
            <a:pPr lvl="5" marL="1296000" indent="-215280">
              <a:lnSpc>
                <a:spcPct val="100000"/>
              </a:lnSpc>
              <a:buClr>
                <a:srgbClr val="000000"/>
              </a:buClr>
              <a:buSzPct val="45000"/>
              <a:buFont typeface="Symbol" charset="2"/>
              <a:buChar char=""/>
            </a:pPr>
            <a:r>
              <a:rPr b="0" lang="en-AU" sz="2400" spc="-1" strike="noStrike">
                <a:solidFill>
                  <a:srgbClr val="000000"/>
                </a:solidFill>
                <a:latin typeface="Arial"/>
                <a:ea typeface="DejaVu Sans"/>
              </a:rPr>
              <a:t>(AND OPTIONALLY ALSO one or more drugs)</a:t>
            </a:r>
            <a:endParaRPr b="0" lang="en-AU" sz="2400" spc="-1" strike="noStrike">
              <a:latin typeface="Arial"/>
            </a:endParaRPr>
          </a:p>
          <a:p>
            <a:pPr marL="432000" indent="-322920">
              <a:lnSpc>
                <a:spcPct val="100000"/>
              </a:lnSpc>
              <a:spcBef>
                <a:spcPts val="567"/>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To produce a large set of sentences which </a:t>
            </a:r>
            <a:r>
              <a:rPr b="0" lang="en-AU" sz="2400" spc="-1" strike="noStrike" u="sng">
                <a:solidFill>
                  <a:srgbClr val="000000"/>
                </a:solidFill>
                <a:uFillTx/>
                <a:latin typeface="Arial"/>
                <a:ea typeface="DejaVu Sans"/>
              </a:rPr>
              <a:t>might</a:t>
            </a:r>
            <a:r>
              <a:rPr b="0" lang="en-AU" sz="2400" spc="-1" strike="noStrike">
                <a:solidFill>
                  <a:srgbClr val="000000"/>
                </a:solidFill>
                <a:latin typeface="Arial"/>
                <a:ea typeface="DejaVu Sans"/>
              </a:rPr>
              <a:t> instantiate a biomarker (= relationship of interest)</a:t>
            </a:r>
            <a:endParaRPr b="0" lang="en-AU" sz="2400" spc="-1" strike="noStrike">
              <a:latin typeface="Arial"/>
            </a:endParaRPr>
          </a:p>
        </p:txBody>
      </p:sp>
      <p:grpSp>
        <p:nvGrpSpPr>
          <p:cNvPr id="417" name="Group 3"/>
          <p:cNvGrpSpPr/>
          <p:nvPr/>
        </p:nvGrpSpPr>
        <p:grpSpPr>
          <a:xfrm>
            <a:off x="108000" y="7150320"/>
            <a:ext cx="9755280" cy="288000"/>
            <a:chOff x="108000" y="7150320"/>
            <a:chExt cx="9755280" cy="288000"/>
          </a:xfrm>
        </p:grpSpPr>
        <p:sp>
          <p:nvSpPr>
            <p:cNvPr id="418"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19"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3.1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Establish Training Set</a:t>
            </a:r>
            <a:endParaRPr b="0" lang="en-AU" sz="4400" spc="-1" strike="noStrike">
              <a:latin typeface="Arial"/>
            </a:endParaRPr>
          </a:p>
        </p:txBody>
      </p:sp>
      <p:sp>
        <p:nvSpPr>
          <p:cNvPr id="421"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134"/>
              </a:spcBef>
              <a:buClr>
                <a:srgbClr val="000000"/>
              </a:buClr>
              <a:buSzPct val="45000"/>
              <a:buFont typeface="Symbol" charset="2"/>
              <a:buChar char=""/>
            </a:pPr>
            <a:r>
              <a:rPr b="0" lang="en-AU" sz="2600" spc="-1" strike="noStrike">
                <a:solidFill>
                  <a:srgbClr val="000000"/>
                </a:solidFill>
                <a:latin typeface="Arial"/>
                <a:ea typeface="DejaVu Sans"/>
              </a:rPr>
              <a:t>Load a random subset of candidate Sentences into a web-based annotation tool (based on ‘bootstrap’)</a:t>
            </a:r>
            <a:endParaRPr b="0" lang="en-AU" sz="2600" spc="-1" strike="noStrike">
              <a:latin typeface="Arial"/>
            </a:endParaRPr>
          </a:p>
          <a:p>
            <a:pPr marL="432000" indent="-322920">
              <a:lnSpc>
                <a:spcPct val="100000"/>
              </a:lnSpc>
              <a:spcBef>
                <a:spcPts val="1134"/>
              </a:spcBef>
              <a:buClr>
                <a:srgbClr val="000000"/>
              </a:buClr>
              <a:buSzPct val="45000"/>
              <a:buFont typeface="Symbol" charset="2"/>
              <a:buChar char=""/>
            </a:pPr>
            <a:r>
              <a:rPr b="0" lang="en-AU" sz="2600" spc="-1" strike="noStrike">
                <a:solidFill>
                  <a:srgbClr val="000000"/>
                </a:solidFill>
                <a:latin typeface="Arial"/>
                <a:ea typeface="Noto Sans CJK SC Regular"/>
              </a:rPr>
              <a:t>Get curators to assess presence/absence of a relationships within a s</a:t>
            </a:r>
            <a:r>
              <a:rPr b="0" lang="en-AU" sz="2600" spc="-1" strike="noStrike">
                <a:solidFill>
                  <a:srgbClr val="000000"/>
                </a:solidFill>
                <a:latin typeface="Arial"/>
                <a:ea typeface="DejaVu Sans"/>
              </a:rPr>
              <a:t>entence presented to them, using the annotation tool </a:t>
            </a:r>
            <a:r>
              <a:rPr b="1" i="1" lang="en-AU" sz="1800" spc="-1" strike="noStrike">
                <a:solidFill>
                  <a:srgbClr val="ff3333"/>
                </a:solidFill>
                <a:latin typeface="Arial"/>
                <a:ea typeface="DejaVu Sans"/>
              </a:rPr>
              <a:t>&lt;&lt; KEY STEP</a:t>
            </a:r>
            <a:endParaRPr b="0" lang="en-AU" sz="1800" spc="-1" strike="noStrike">
              <a:latin typeface="Arial"/>
            </a:endParaRPr>
          </a:p>
          <a:p>
            <a:pPr lvl="3" marL="864000" indent="-21528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High degree of consensus among curators needed. Went  through some hoops to achieve this</a:t>
            </a:r>
            <a:endParaRPr b="0" lang="en-AU" sz="2200" spc="-1" strike="noStrike">
              <a:latin typeface="Arial"/>
            </a:endParaRPr>
          </a:p>
          <a:p>
            <a:pPr lvl="3" marL="864000" indent="-21528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continue until 200 relationship containing sentences have been accumulated for each of the four relationship keywords.</a:t>
            </a:r>
            <a:endParaRPr b="0" lang="en-AU" sz="2200" spc="-1" strike="noStrike">
              <a:latin typeface="Arial"/>
            </a:endParaRPr>
          </a:p>
          <a:p>
            <a:pPr lvl="3" marL="864000" indent="-215280">
              <a:lnSpc>
                <a:spcPct val="100000"/>
              </a:lnSpc>
              <a:spcBef>
                <a:spcPts val="850"/>
              </a:spcBef>
              <a:spcAft>
                <a:spcPts val="850"/>
              </a:spcAft>
              <a:buClr>
                <a:srgbClr val="000000"/>
              </a:buClr>
              <a:buSzPct val="45000"/>
              <a:buFont typeface="Symbol" charset="2"/>
              <a:buChar char=""/>
            </a:pPr>
            <a:r>
              <a:rPr b="0" lang="en-AU" sz="2200" spc="-1" strike="noStrike">
                <a:solidFill>
                  <a:srgbClr val="000000"/>
                </a:solidFill>
                <a:latin typeface="Arial"/>
                <a:ea typeface="DejaVu Sans"/>
              </a:rPr>
              <a:t>call the set of 800 annotated sentences ‘Training Set’</a:t>
            </a:r>
            <a:endParaRPr b="0" lang="en-AU" sz="2200" spc="-1" strike="noStrike">
              <a:latin typeface="Arial"/>
            </a:endParaRPr>
          </a:p>
        </p:txBody>
      </p:sp>
      <p:grpSp>
        <p:nvGrpSpPr>
          <p:cNvPr id="422" name="Group 3"/>
          <p:cNvGrpSpPr/>
          <p:nvPr/>
        </p:nvGrpSpPr>
        <p:grpSpPr>
          <a:xfrm>
            <a:off x="108000" y="7150320"/>
            <a:ext cx="9755280" cy="288000"/>
            <a:chOff x="108000" y="7150320"/>
            <a:chExt cx="9755280" cy="288000"/>
          </a:xfrm>
        </p:grpSpPr>
        <p:sp>
          <p:nvSpPr>
            <p:cNvPr id="423"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24"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504000" y="59616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3.2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Anotation Tool</a:t>
            </a:r>
            <a:endParaRPr b="0" lang="en-AU" sz="4400" spc="-1" strike="noStrike">
              <a:latin typeface="Arial"/>
            </a:endParaRPr>
          </a:p>
        </p:txBody>
      </p:sp>
      <p:sp>
        <p:nvSpPr>
          <p:cNvPr id="426" name="CustomShape 2"/>
          <p:cNvSpPr/>
          <p:nvPr/>
        </p:nvSpPr>
        <p:spPr>
          <a:xfrm>
            <a:off x="360000" y="1368000"/>
            <a:ext cx="9070200" cy="28764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AU" sz="1800" spc="-1" strike="noStrike">
                <a:solidFill>
                  <a:srgbClr val="000000"/>
                </a:solidFill>
                <a:latin typeface="Arial"/>
                <a:ea typeface="DejaVu Sans"/>
              </a:rPr>
              <a:t>here, an example of a ‘prognosis’ relationship</a:t>
            </a:r>
            <a:endParaRPr b="0" lang="en-AU" sz="1800" spc="-1" strike="noStrike">
              <a:latin typeface="Arial"/>
            </a:endParaRPr>
          </a:p>
        </p:txBody>
      </p:sp>
      <p:pic>
        <p:nvPicPr>
          <p:cNvPr id="427" name="" descr=""/>
          <p:cNvPicPr/>
          <p:nvPr/>
        </p:nvPicPr>
        <p:blipFill>
          <a:blip r:embed="rId1"/>
          <a:stretch/>
        </p:blipFill>
        <p:spPr>
          <a:xfrm>
            <a:off x="1296000" y="1656000"/>
            <a:ext cx="7343280" cy="5805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4.1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Train Model</a:t>
            </a:r>
            <a:endParaRPr b="0" lang="en-AU" sz="4400" spc="-1" strike="noStrike">
              <a:latin typeface="Arial"/>
            </a:endParaRPr>
          </a:p>
        </p:txBody>
      </p:sp>
      <p:sp>
        <p:nvSpPr>
          <p:cNvPr id="429"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15000"/>
              </a:lnSpc>
              <a:buClr>
                <a:srgbClr val="000000"/>
              </a:buClr>
              <a:buSzPct val="45000"/>
              <a:buFont typeface="Symbol" charset="2"/>
              <a:buChar char=""/>
            </a:pPr>
            <a:r>
              <a:rPr b="0" lang="en-AU" sz="2400" spc="-1" strike="noStrike">
                <a:solidFill>
                  <a:srgbClr val="000000"/>
                </a:solidFill>
                <a:latin typeface="Arial"/>
                <a:ea typeface="DejaVu Sans"/>
              </a:rPr>
              <a:t>Use Training Data to train a Supervised Learning Tool </a:t>
            </a:r>
            <a:endParaRPr b="0" lang="en-AU" sz="2400" spc="-1" strike="noStrike">
              <a:latin typeface="Arial"/>
            </a:endParaRPr>
          </a:p>
          <a:p>
            <a:pPr lvl="3" marL="864000" indent="-215280">
              <a:lnSpc>
                <a:spcPct val="115000"/>
              </a:lnSpc>
              <a:spcBef>
                <a:spcPts val="283"/>
              </a:spcBef>
              <a:spcAft>
                <a:spcPts val="283"/>
              </a:spcAft>
              <a:buClr>
                <a:srgbClr val="000000"/>
              </a:buClr>
              <a:buSzPct val="45000"/>
              <a:buFont typeface="Symbol" charset="2"/>
              <a:buChar char=""/>
            </a:pPr>
            <a:r>
              <a:rPr b="0" lang="en-AU" sz="2200" spc="-1" strike="noStrike">
                <a:solidFill>
                  <a:srgbClr val="000000"/>
                </a:solidFill>
                <a:latin typeface="Arial"/>
                <a:ea typeface="DejaVu Sans"/>
              </a:rPr>
              <a:t>Logistic Regression Model</a:t>
            </a:r>
            <a:endParaRPr b="0" lang="en-AU" sz="2200" spc="-1" strike="noStrike">
              <a:latin typeface="Arial"/>
            </a:endParaRPr>
          </a:p>
          <a:p>
            <a:pPr lvl="5" marL="1296000" indent="-21564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Support Vector Machine was also tried, but ‘The logistic regression classifier was more amenable to adjustment of precision-recall tradeoff’</a:t>
            </a:r>
            <a:endParaRPr b="0" lang="en-AU" sz="1800" spc="-1" strike="noStrike">
              <a:latin typeface="Arial"/>
            </a:endParaRPr>
          </a:p>
          <a:p>
            <a:pPr lvl="3" marL="864000" indent="-215280">
              <a:lnSpc>
                <a:spcPct val="115000"/>
              </a:lnSpc>
              <a:spcBef>
                <a:spcPts val="283"/>
              </a:spcBef>
              <a:spcAft>
                <a:spcPts val="283"/>
              </a:spcAft>
              <a:buClr>
                <a:srgbClr val="000000"/>
              </a:buClr>
              <a:buSzPct val="45000"/>
              <a:buFont typeface="Symbol" charset="2"/>
              <a:buChar char=""/>
            </a:pPr>
            <a:r>
              <a:rPr b="0" lang="en-AU" sz="2200" spc="-1" strike="noStrike">
                <a:solidFill>
                  <a:srgbClr val="000000"/>
                </a:solidFill>
                <a:latin typeface="Arial"/>
                <a:ea typeface="DejaVu Sans"/>
              </a:rPr>
              <a:t>Using the ‘Kindred’ relationship extraction tool</a:t>
            </a:r>
            <a:endParaRPr b="0" lang="en-AU" sz="2200" spc="-1" strike="noStrike">
              <a:latin typeface="Arial"/>
            </a:endParaRPr>
          </a:p>
          <a:p>
            <a:pPr marL="432000" indent="-322920">
              <a:lnSpc>
                <a:spcPct val="115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Kindred:</a:t>
            </a:r>
            <a:endParaRPr b="0" lang="en-AU" sz="2200" spc="-1" strike="noStrike">
              <a:latin typeface="Arial"/>
            </a:endParaRPr>
          </a:p>
          <a:p>
            <a:pPr lvl="3" marL="864000" indent="-215280">
              <a:lnSpc>
                <a:spcPct val="115000"/>
              </a:lnSpc>
              <a:spcAft>
                <a:spcPts val="567"/>
              </a:spcAft>
              <a:buClr>
                <a:srgbClr val="000000"/>
              </a:buClr>
              <a:buSzPct val="45000"/>
              <a:buFont typeface="Symbol" charset="2"/>
              <a:buChar char=""/>
            </a:pPr>
            <a:r>
              <a:rPr b="0" lang="en-AU" sz="2200" spc="-1" strike="noStrike">
                <a:solidFill>
                  <a:srgbClr val="000000"/>
                </a:solidFill>
                <a:latin typeface="Arial"/>
                <a:ea typeface="DejaVu Sans"/>
              </a:rPr>
              <a:t>Development inspired by 2016 BioNLP shared task</a:t>
            </a:r>
            <a:endParaRPr b="0" lang="en-AU" sz="2200" spc="-1" strike="noStrike">
              <a:latin typeface="Arial"/>
            </a:endParaRPr>
          </a:p>
          <a:p>
            <a:pPr lvl="3" marL="864000" indent="-215280">
              <a:lnSpc>
                <a:spcPct val="115000"/>
              </a:lnSpc>
              <a:spcAft>
                <a:spcPts val="283"/>
              </a:spcAft>
              <a:buClr>
                <a:srgbClr val="000000"/>
              </a:buClr>
              <a:buSzPct val="45000"/>
              <a:buFont typeface="Symbol" charset="2"/>
              <a:buChar char=""/>
            </a:pPr>
            <a:r>
              <a:rPr b="0" lang="en-AU" sz="2200" spc="-1" strike="noStrike">
                <a:solidFill>
                  <a:srgbClr val="000000"/>
                </a:solidFill>
                <a:latin typeface="Arial"/>
                <a:ea typeface="DejaVu Sans"/>
              </a:rPr>
              <a:t>B</a:t>
            </a:r>
            <a:r>
              <a:rPr b="0" lang="en-AU" sz="2000" spc="-1" strike="noStrike">
                <a:solidFill>
                  <a:srgbClr val="000000"/>
                </a:solidFill>
                <a:latin typeface="Arial"/>
                <a:ea typeface="DejaVu Sans"/>
              </a:rPr>
              <a:t>uilt on top of:</a:t>
            </a:r>
            <a:endParaRPr b="0" lang="en-AU" sz="2000" spc="-1" strike="noStrike">
              <a:latin typeface="Arial"/>
            </a:endParaRPr>
          </a:p>
          <a:p>
            <a:pPr lvl="5" marL="1296000" indent="-21528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a:t>
            </a:r>
            <a:r>
              <a:rPr b="0" lang="en-AU" sz="1800" spc="-1" strike="noStrike">
                <a:solidFill>
                  <a:srgbClr val="000000"/>
                </a:solidFill>
                <a:latin typeface="Arial"/>
                <a:ea typeface="DejaVu Sans"/>
              </a:rPr>
              <a:t>scikit-learn’ libraries (classifiers)</a:t>
            </a:r>
            <a:endParaRPr b="0" lang="en-AU" sz="1800" spc="-1" strike="noStrike">
              <a:latin typeface="Arial"/>
            </a:endParaRPr>
          </a:p>
          <a:p>
            <a:pPr lvl="5" marL="1296000" indent="-215280">
              <a:lnSpc>
                <a:spcPct val="115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Stanford ‘NLPCore’ (sentence splitting and tokenization)</a:t>
            </a:r>
            <a:endParaRPr b="0" lang="en-AU" sz="1800" spc="-1" strike="noStrike">
              <a:latin typeface="Arial"/>
            </a:endParaRPr>
          </a:p>
        </p:txBody>
      </p:sp>
      <p:grpSp>
        <p:nvGrpSpPr>
          <p:cNvPr id="430" name="Group 3"/>
          <p:cNvGrpSpPr/>
          <p:nvPr/>
        </p:nvGrpSpPr>
        <p:grpSpPr>
          <a:xfrm>
            <a:off x="108000" y="7150320"/>
            <a:ext cx="9755280" cy="288000"/>
            <a:chOff x="108000" y="7150320"/>
            <a:chExt cx="9755280" cy="288000"/>
          </a:xfrm>
        </p:grpSpPr>
        <p:sp>
          <p:nvSpPr>
            <p:cNvPr id="431"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32"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504000" y="657000"/>
            <a:ext cx="9287280" cy="5490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3600" spc="-1" strike="noStrike">
                <a:solidFill>
                  <a:srgbClr val="000000"/>
                </a:solidFill>
                <a:latin typeface="Arial"/>
                <a:ea typeface="DejaVu Sans"/>
              </a:rPr>
              <a:t>4.2</a:t>
            </a:r>
            <a:r>
              <a:rPr b="0" lang="en-AU" sz="3600" spc="-1" strike="noStrike">
                <a:solidFill>
                  <a:srgbClr val="000000"/>
                </a:solidFill>
                <a:latin typeface="Arial"/>
                <a:ea typeface="DejaVu Sans"/>
              </a:rPr>
              <a:t>	</a:t>
            </a:r>
            <a:r>
              <a:rPr b="0" lang="en-AU" sz="3600" spc="-1" strike="noStrike">
                <a:solidFill>
                  <a:srgbClr val="000000"/>
                </a:solidFill>
                <a:latin typeface="Arial"/>
                <a:ea typeface="DejaVu Sans"/>
              </a:rPr>
              <a:t>Logistic Regression Learning Algorithm</a:t>
            </a:r>
            <a:endParaRPr b="0" lang="en-AU" sz="3600" spc="-1" strike="noStrike">
              <a:latin typeface="Arial"/>
            </a:endParaRPr>
          </a:p>
        </p:txBody>
      </p:sp>
      <p:sp>
        <p:nvSpPr>
          <p:cNvPr id="434" name="CustomShape 2"/>
          <p:cNvSpPr/>
          <p:nvPr/>
        </p:nvSpPr>
        <p:spPr>
          <a:xfrm>
            <a:off x="432360" y="1584000"/>
            <a:ext cx="4535280" cy="5070240"/>
          </a:xfrm>
          <a:prstGeom prst="rect">
            <a:avLst/>
          </a:prstGeom>
          <a:noFill/>
          <a:ln>
            <a:noFill/>
          </a:ln>
        </p:spPr>
        <p:style>
          <a:lnRef idx="0"/>
          <a:fillRef idx="0"/>
          <a:effectRef idx="0"/>
          <a:fontRef idx="minor"/>
        </p:style>
        <p:txBody>
          <a:bodyPr lIns="0" rIns="0" tIns="0" bIns="0">
            <a:normAutofit fontScale="56000"/>
          </a:bodyPr>
          <a:p>
            <a:pPr marL="432000" indent="-323280">
              <a:lnSpc>
                <a:spcPct val="100000"/>
              </a:lnSpc>
              <a:spcBef>
                <a:spcPts val="1417"/>
              </a:spcBef>
              <a:buClr>
                <a:srgbClr val="000000"/>
              </a:buClr>
              <a:buSzPct val="45000"/>
              <a:buFont typeface="Symbol" charset="2"/>
              <a:buChar char=""/>
            </a:pPr>
            <a:r>
              <a:rPr b="0" lang="en-AU" sz="2200" spc="-1" strike="noStrike">
                <a:solidFill>
                  <a:srgbClr val="000000"/>
                </a:solidFill>
                <a:latin typeface="Arial"/>
                <a:ea typeface="DejaVu Sans"/>
              </a:rPr>
              <a:t>Represent each sentence by (numeric) feature vectors</a:t>
            </a:r>
            <a:endParaRPr b="0" lang="en-AU" sz="22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Eg. entities as one-hot vectors, unigrams between entities as bag-of-words count etc</a:t>
            </a:r>
            <a:endParaRPr b="0" lang="en-AU" sz="16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Actual Feature vectors defined in scilearn-kit tool. </a:t>
            </a:r>
            <a:endParaRPr b="0" lang="en-AU" sz="1600" spc="-1" strike="noStrike">
              <a:latin typeface="Arial"/>
            </a:endParaRPr>
          </a:p>
          <a:p>
            <a:pPr marL="432000" indent="-323280">
              <a:lnSpc>
                <a:spcPct val="100000"/>
              </a:lnSpc>
              <a:spcBef>
                <a:spcPts val="1417"/>
              </a:spcBef>
              <a:buClr>
                <a:srgbClr val="000000"/>
              </a:buClr>
              <a:buSzPct val="45000"/>
              <a:buFont typeface="Symbol" charset="2"/>
              <a:buChar char=""/>
            </a:pPr>
            <a:r>
              <a:rPr b="0" lang="en-AU" sz="2200" spc="-1" strike="noStrike">
                <a:solidFill>
                  <a:srgbClr val="000000"/>
                </a:solidFill>
                <a:latin typeface="Arial"/>
                <a:ea typeface="DejaVu Sans"/>
              </a:rPr>
              <a:t>Find best fit sigmoid curve for </a:t>
            </a:r>
            <a:r>
              <a:rPr b="0" lang="en-AU" sz="2200" spc="-1" strike="noStrike" u="sng">
                <a:solidFill>
                  <a:srgbClr val="000000"/>
                </a:solidFill>
                <a:uFillTx/>
                <a:latin typeface="Arial"/>
                <a:ea typeface="DejaVu Sans"/>
              </a:rPr>
              <a:t>Training Set</a:t>
            </a:r>
            <a:r>
              <a:rPr b="0" lang="en-AU" sz="2200" spc="-1" strike="noStrike">
                <a:solidFill>
                  <a:srgbClr val="000000"/>
                </a:solidFill>
                <a:latin typeface="Arial"/>
                <a:ea typeface="DejaVu Sans"/>
              </a:rPr>
              <a:t> sentences (feature vectors of)</a:t>
            </a:r>
            <a:endParaRPr b="0" lang="en-AU" sz="22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Curve with least aggregate error when summed across all training examples</a:t>
            </a:r>
            <a:endParaRPr b="0" lang="en-AU" sz="16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Using ‘maximum likelihood’ algorithm</a:t>
            </a:r>
            <a:endParaRPr b="0" lang="en-AU" sz="16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800" spc="-1" strike="noStrike">
                <a:solidFill>
                  <a:srgbClr val="000000"/>
                </a:solidFill>
                <a:latin typeface="Arial"/>
                <a:ea typeface="DejaVu Sans"/>
              </a:rPr>
              <a:t>This curve defines the model</a:t>
            </a:r>
            <a:endParaRPr b="0" lang="en-AU" sz="1800" spc="-1" strike="noStrike">
              <a:latin typeface="Arial"/>
            </a:endParaRPr>
          </a:p>
          <a:p>
            <a:pPr marL="432000" indent="-323280">
              <a:lnSpc>
                <a:spcPct val="100000"/>
              </a:lnSpc>
              <a:spcBef>
                <a:spcPts val="1417"/>
              </a:spcBef>
              <a:buClr>
                <a:srgbClr val="000000"/>
              </a:buClr>
              <a:buSzPct val="45000"/>
              <a:buFont typeface="Symbol" charset="2"/>
              <a:buChar char=""/>
            </a:pPr>
            <a:r>
              <a:rPr b="0" lang="en-AU" sz="2000" spc="-1" strike="noStrike">
                <a:solidFill>
                  <a:srgbClr val="000000"/>
                </a:solidFill>
                <a:latin typeface="Arial"/>
                <a:ea typeface="DejaVu Sans"/>
              </a:rPr>
              <a:t>Feed in the remainder of sentences</a:t>
            </a:r>
            <a:endParaRPr b="0" lang="en-AU" sz="20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Feed in (the Feature Vectors of) any sentence  the model hasn’t seen before and a number between 0 and 1 will be returned. </a:t>
            </a:r>
            <a:endParaRPr b="0" lang="en-AU" sz="16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Interpret this as the propbability the that relationship exists in the sentence</a:t>
            </a:r>
            <a:endParaRPr b="0" lang="en-AU" sz="1600" spc="-1" strike="noStrike">
              <a:latin typeface="Arial"/>
            </a:endParaRPr>
          </a:p>
          <a:p>
            <a:pPr lvl="1" marL="864000" indent="-323280">
              <a:lnSpc>
                <a:spcPct val="100000"/>
              </a:lnSpc>
              <a:spcBef>
                <a:spcPts val="1134"/>
              </a:spcBef>
              <a:buClr>
                <a:srgbClr val="000000"/>
              </a:buClr>
              <a:buSzPct val="45000"/>
              <a:buFont typeface="Symbol" charset="2"/>
              <a:buChar char=""/>
            </a:pPr>
            <a:r>
              <a:rPr b="0" lang="en-AU" sz="1600" spc="-1" strike="noStrike">
                <a:solidFill>
                  <a:srgbClr val="000000"/>
                </a:solidFill>
                <a:latin typeface="Arial"/>
                <a:ea typeface="DejaVu Sans"/>
              </a:rPr>
              <a:t>Provided the model isn’t overfit, underfit etc.</a:t>
            </a:r>
            <a:endParaRPr b="0" lang="en-AU" sz="1600" spc="-1" strike="noStrike">
              <a:latin typeface="Arial"/>
            </a:endParaRPr>
          </a:p>
        </p:txBody>
      </p:sp>
      <p:pic>
        <p:nvPicPr>
          <p:cNvPr id="435" name="" descr=""/>
          <p:cNvPicPr/>
          <p:nvPr/>
        </p:nvPicPr>
        <p:blipFill>
          <a:blip r:embed="rId1"/>
          <a:stretch/>
        </p:blipFill>
        <p:spPr>
          <a:xfrm>
            <a:off x="5788800" y="2592000"/>
            <a:ext cx="3930480" cy="2702880"/>
          </a:xfrm>
          <a:prstGeom prst="rect">
            <a:avLst/>
          </a:prstGeom>
          <a:ln>
            <a:noFill/>
          </a:ln>
        </p:spPr>
      </p:pic>
      <p:sp>
        <p:nvSpPr>
          <p:cNvPr id="436" name="CustomShape 3"/>
          <p:cNvSpPr/>
          <p:nvPr/>
        </p:nvSpPr>
        <p:spPr>
          <a:xfrm>
            <a:off x="5472000" y="5112000"/>
            <a:ext cx="424728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400" spc="-1" strike="noStrike">
                <a:solidFill>
                  <a:srgbClr val="000000"/>
                </a:solidFill>
                <a:latin typeface="Arial"/>
                <a:ea typeface="DejaVu Sans"/>
              </a:rPr>
              <a:t>0 = ‘the relationship certainly does not exist’</a:t>
            </a:r>
            <a:endParaRPr b="0" lang="en-AU" sz="1400" spc="-1" strike="noStrike">
              <a:latin typeface="Arial"/>
            </a:endParaRPr>
          </a:p>
        </p:txBody>
      </p:sp>
      <p:sp>
        <p:nvSpPr>
          <p:cNvPr id="437" name="CustomShape 4"/>
          <p:cNvSpPr/>
          <p:nvPr/>
        </p:nvSpPr>
        <p:spPr>
          <a:xfrm>
            <a:off x="5508000" y="2375280"/>
            <a:ext cx="424728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400" spc="-1" strike="noStrike">
                <a:solidFill>
                  <a:srgbClr val="000000"/>
                </a:solidFill>
                <a:latin typeface="Arial"/>
                <a:ea typeface="DejaVu Sans"/>
              </a:rPr>
              <a:t>1 = ‘the relationship certainly exists’</a:t>
            </a:r>
            <a:endParaRPr b="0" lang="en-AU" sz="1400" spc="-1" strike="noStrike">
              <a:latin typeface="Arial"/>
            </a:endParaRPr>
          </a:p>
        </p:txBody>
      </p:sp>
      <p:sp>
        <p:nvSpPr>
          <p:cNvPr id="438" name="Line 5"/>
          <p:cNvSpPr/>
          <p:nvPr/>
        </p:nvSpPr>
        <p:spPr>
          <a:xfrm>
            <a:off x="5436000" y="3024000"/>
            <a:ext cx="4428000" cy="0"/>
          </a:xfrm>
          <a:prstGeom prst="line">
            <a:avLst/>
          </a:prstGeom>
          <a:ln>
            <a:solidFill>
              <a:srgbClr val="3465a4"/>
            </a:solidFill>
          </a:ln>
        </p:spPr>
        <p:style>
          <a:lnRef idx="0"/>
          <a:fillRef idx="0"/>
          <a:effectRef idx="0"/>
          <a:fontRef idx="minor"/>
        </p:style>
      </p:sp>
      <p:sp>
        <p:nvSpPr>
          <p:cNvPr id="439" name="CustomShape 6"/>
          <p:cNvSpPr/>
          <p:nvPr/>
        </p:nvSpPr>
        <p:spPr>
          <a:xfrm>
            <a:off x="5436000" y="2771280"/>
            <a:ext cx="4247280" cy="257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100" spc="-1" strike="noStrike">
                <a:solidFill>
                  <a:srgbClr val="000000"/>
                </a:solidFill>
                <a:latin typeface="Arial"/>
                <a:ea typeface="DejaVu Sans"/>
              </a:rPr>
              <a:t>&gt;=0.95 = ‘we’ll say the relationship exists</a:t>
            </a:r>
            <a:endParaRPr b="0" lang="en-AU" sz="1100" spc="-1" strike="noStrike">
              <a:latin typeface="Arial"/>
            </a:endParaRPr>
          </a:p>
        </p:txBody>
      </p:sp>
      <p:sp>
        <p:nvSpPr>
          <p:cNvPr id="440" name="CustomShape 7"/>
          <p:cNvSpPr/>
          <p:nvPr/>
        </p:nvSpPr>
        <p:spPr>
          <a:xfrm>
            <a:off x="5400000" y="2994120"/>
            <a:ext cx="4247280" cy="257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AU" sz="1100" spc="-1" strike="noStrike">
                <a:solidFill>
                  <a:srgbClr val="000000"/>
                </a:solidFill>
                <a:latin typeface="Arial"/>
                <a:ea typeface="DejaVu Sans"/>
              </a:rPr>
              <a:t>&lt;0.95 = ‘we’ll  say the relationship does not exists</a:t>
            </a:r>
            <a:endParaRPr b="0" lang="en-AU" sz="1100" spc="-1" strike="noStrike">
              <a:latin typeface="Arial"/>
            </a:endParaRPr>
          </a:p>
        </p:txBody>
      </p:sp>
      <p:grpSp>
        <p:nvGrpSpPr>
          <p:cNvPr id="441" name="Group 8"/>
          <p:cNvGrpSpPr/>
          <p:nvPr/>
        </p:nvGrpSpPr>
        <p:grpSpPr>
          <a:xfrm>
            <a:off x="108000" y="7150320"/>
            <a:ext cx="9755280" cy="288000"/>
            <a:chOff x="108000" y="7150320"/>
            <a:chExt cx="9755280" cy="288000"/>
          </a:xfrm>
        </p:grpSpPr>
        <p:sp>
          <p:nvSpPr>
            <p:cNvPr id="442" name="CustomShape 9"/>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43" name="CustomShape 10"/>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5</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Run Model</a:t>
            </a:r>
            <a:endParaRPr b="0" lang="en-AU" sz="4400" spc="-1" strike="noStrike">
              <a:latin typeface="Arial"/>
            </a:endParaRPr>
          </a:p>
        </p:txBody>
      </p:sp>
      <p:sp>
        <p:nvSpPr>
          <p:cNvPr id="445"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850"/>
              </a:spcBef>
              <a:spcAft>
                <a:spcPts val="850"/>
              </a:spcAft>
              <a:buClr>
                <a:srgbClr val="000000"/>
              </a:buClr>
              <a:buSzPct val="45000"/>
              <a:buFont typeface="Symbol" charset="2"/>
              <a:buChar char=""/>
            </a:pPr>
            <a:r>
              <a:rPr b="0" lang="en-AU" sz="2800" spc="-1" strike="noStrike">
                <a:solidFill>
                  <a:srgbClr val="000000"/>
                </a:solidFill>
                <a:latin typeface="Arial"/>
                <a:ea typeface="DejaVu Sans"/>
              </a:rPr>
              <a:t>Apply the trained model to the remainder of the  candidate sentences to identify those which, according to the model, contain valid relationships</a:t>
            </a:r>
            <a:endParaRPr b="0" lang="en-AU" sz="2800" spc="-1" strike="noStrike">
              <a:latin typeface="Arial"/>
            </a:endParaRPr>
          </a:p>
          <a:p>
            <a:pPr lvl="3" marL="864000" indent="-215280">
              <a:lnSpc>
                <a:spcPct val="100000"/>
              </a:lnSpc>
              <a:spcBef>
                <a:spcPts val="850"/>
              </a:spcBef>
              <a:spcAft>
                <a:spcPts val="850"/>
              </a:spcAft>
              <a:buClr>
                <a:srgbClr val="000000"/>
              </a:buClr>
              <a:buSzPct val="45000"/>
              <a:buFont typeface="Symbol" charset="2"/>
              <a:buChar char=""/>
            </a:pPr>
            <a:r>
              <a:rPr b="0" lang="en-AU" sz="2600" spc="-1" strike="noStrike">
                <a:solidFill>
                  <a:srgbClr val="000000"/>
                </a:solidFill>
                <a:latin typeface="Arial"/>
                <a:ea typeface="Noto Sans CJK SC Regular"/>
              </a:rPr>
              <a:t>i.e. model will assign a probability to the proposition: ‘how likely is it that this sentence instantiates the relationship of interest between the entities of interest’</a:t>
            </a:r>
            <a:endParaRPr b="0" lang="en-AU" sz="2600" spc="-1" strike="noStrike">
              <a:latin typeface="Arial"/>
            </a:endParaRPr>
          </a:p>
        </p:txBody>
      </p:sp>
      <p:grpSp>
        <p:nvGrpSpPr>
          <p:cNvPr id="446" name="Group 3"/>
          <p:cNvGrpSpPr/>
          <p:nvPr/>
        </p:nvGrpSpPr>
        <p:grpSpPr>
          <a:xfrm>
            <a:off x="108000" y="7150320"/>
            <a:ext cx="9755280" cy="288000"/>
            <a:chOff x="108000" y="7150320"/>
            <a:chExt cx="9755280" cy="288000"/>
          </a:xfrm>
        </p:grpSpPr>
        <p:sp>
          <p:nvSpPr>
            <p:cNvPr id="447"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48"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6</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Post-Processing Steps</a:t>
            </a:r>
            <a:endParaRPr b="0" lang="en-AU" sz="4400" spc="-1" strike="noStrike">
              <a:latin typeface="Arial"/>
            </a:endParaRPr>
          </a:p>
        </p:txBody>
      </p:sp>
      <p:sp>
        <p:nvSpPr>
          <p:cNvPr id="450" name="CustomShape 2"/>
          <p:cNvSpPr/>
          <p:nvPr/>
        </p:nvSpPr>
        <p:spPr>
          <a:xfrm>
            <a:off x="504000" y="1733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567"/>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a:t>
            </a:r>
            <a:r>
              <a:rPr b="0" lang="en-AU" sz="2600" spc="-1" strike="noStrike">
                <a:solidFill>
                  <a:srgbClr val="000000"/>
                </a:solidFill>
                <a:latin typeface="Arial"/>
                <a:ea typeface="DejaVu Sans"/>
              </a:rPr>
              <a:t>CIViCMine’</a:t>
            </a:r>
            <a:endParaRPr b="0" lang="en-AU" sz="2600" spc="-1" strike="noStrike">
              <a:latin typeface="Arial"/>
            </a:endParaRPr>
          </a:p>
          <a:p>
            <a:pPr lvl="3" marL="864000" indent="-21528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Store the confirmed sentences and their assocated relationships in a database </a:t>
            </a:r>
            <a:endParaRPr b="0" lang="en-AU" sz="2200" spc="-1" strike="noStrike">
              <a:latin typeface="Arial"/>
            </a:endParaRPr>
          </a:p>
          <a:p>
            <a:pPr lvl="3" marL="864000" indent="-21528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Provide a Web-based dashboard for users access the results</a:t>
            </a:r>
            <a:endParaRPr b="0" lang="en-AU" sz="2200" spc="-1" strike="noStrike">
              <a:latin typeface="Arial"/>
            </a:endParaRPr>
          </a:p>
          <a:p>
            <a:pPr lvl="1" marL="432000" indent="-215280">
              <a:lnSpc>
                <a:spcPct val="100000"/>
              </a:lnSpc>
              <a:spcBef>
                <a:spcPts val="1134"/>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Compare the automatically extracted biomarkers to those which were already in CIViC</a:t>
            </a:r>
            <a:endParaRPr b="0" lang="en-AU" sz="2600" spc="-1" strike="noStrike">
              <a:latin typeface="Arial"/>
            </a:endParaRPr>
          </a:p>
          <a:p>
            <a:pPr lvl="3" marL="864000" indent="-215280">
              <a:lnSpc>
                <a:spcPct val="100000"/>
              </a:lnSpc>
              <a:spcBef>
                <a:spcPts val="283"/>
              </a:spcBef>
              <a:spcAft>
                <a:spcPts val="567"/>
              </a:spcAft>
              <a:buClr>
                <a:srgbClr val="000000"/>
              </a:buClr>
              <a:buSzPct val="45000"/>
              <a:buFont typeface="Symbol" charset="2"/>
              <a:buChar char=""/>
            </a:pPr>
            <a:r>
              <a:rPr b="0" lang="en-AU" sz="2400" spc="-1" strike="noStrike">
                <a:solidFill>
                  <a:srgbClr val="000000"/>
                </a:solidFill>
                <a:latin typeface="Arial"/>
                <a:ea typeface="DejaVu Sans"/>
              </a:rPr>
              <a:t>Ask human curators to review/validate some of them</a:t>
            </a:r>
            <a:endParaRPr b="0" lang="en-AU" sz="2400" spc="-1" strike="noStrike">
              <a:latin typeface="Arial"/>
            </a:endParaRPr>
          </a:p>
          <a:p>
            <a:pPr marL="432000" indent="-322920">
              <a:lnSpc>
                <a:spcPct val="100000"/>
              </a:lnSpc>
              <a:spcBef>
                <a:spcPts val="1134"/>
              </a:spcBef>
              <a:spcAft>
                <a:spcPts val="567"/>
              </a:spcAft>
              <a:buClr>
                <a:srgbClr val="000000"/>
              </a:buClr>
              <a:buSzPct val="45000"/>
              <a:buFont typeface="Symbol" charset="2"/>
              <a:buChar char=""/>
            </a:pPr>
            <a:r>
              <a:rPr b="0" lang="en-AU" sz="2600" spc="-1" strike="noStrike">
                <a:solidFill>
                  <a:srgbClr val="000000"/>
                </a:solidFill>
                <a:latin typeface="Arial"/>
                <a:ea typeface="DejaVu Sans"/>
              </a:rPr>
              <a:t>Update weekly against additions to PubMed</a:t>
            </a:r>
            <a:endParaRPr b="0" lang="en-AU" sz="2600" spc="-1" strike="noStrike">
              <a:latin typeface="Arial"/>
            </a:endParaRPr>
          </a:p>
          <a:p>
            <a:pPr lvl="3" marL="864000" indent="-215280">
              <a:lnSpc>
                <a:spcPct val="100000"/>
              </a:lnSpc>
              <a:spcBef>
                <a:spcPts val="567"/>
              </a:spcBef>
              <a:spcAft>
                <a:spcPts val="567"/>
              </a:spcAft>
              <a:buClr>
                <a:srgbClr val="000000"/>
              </a:buClr>
              <a:buSzPct val="45000"/>
              <a:buFont typeface="Symbol" charset="2"/>
              <a:buChar char=""/>
            </a:pPr>
            <a:r>
              <a:rPr b="0" lang="en-AU" sz="2200" spc="-1" strike="noStrike">
                <a:solidFill>
                  <a:srgbClr val="000000"/>
                </a:solidFill>
                <a:latin typeface="Arial"/>
                <a:ea typeface="DejaVu Sans"/>
              </a:rPr>
              <a:t>Using the ‘pubrunner’ tool</a:t>
            </a:r>
            <a:endParaRPr b="0" lang="en-AU" sz="2200" spc="-1" strike="noStrike">
              <a:latin typeface="Arial"/>
            </a:endParaRPr>
          </a:p>
        </p:txBody>
      </p:sp>
      <p:grpSp>
        <p:nvGrpSpPr>
          <p:cNvPr id="451" name="Group 3"/>
          <p:cNvGrpSpPr/>
          <p:nvPr/>
        </p:nvGrpSpPr>
        <p:grpSpPr>
          <a:xfrm>
            <a:off x="108000" y="7150320"/>
            <a:ext cx="9755280" cy="288000"/>
            <a:chOff x="108000" y="7150320"/>
            <a:chExt cx="9755280" cy="288000"/>
          </a:xfrm>
        </p:grpSpPr>
        <p:sp>
          <p:nvSpPr>
            <p:cNvPr id="452"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53"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Thresholds</a:t>
            </a:r>
            <a:endParaRPr b="0" lang="en-AU" sz="4400" spc="-1" strike="noStrike">
              <a:latin typeface="Arial"/>
            </a:endParaRPr>
          </a:p>
        </p:txBody>
      </p:sp>
      <p:pic>
        <p:nvPicPr>
          <p:cNvPr id="455" name="" descr=""/>
          <p:cNvPicPr/>
          <p:nvPr/>
        </p:nvPicPr>
        <p:blipFill>
          <a:blip r:embed="rId1"/>
          <a:stretch/>
        </p:blipFill>
        <p:spPr>
          <a:xfrm>
            <a:off x="1837440" y="3024000"/>
            <a:ext cx="6441840" cy="2927880"/>
          </a:xfrm>
          <a:prstGeom prst="rect">
            <a:avLst/>
          </a:prstGeom>
          <a:ln>
            <a:noFill/>
          </a:ln>
        </p:spPr>
      </p:pic>
      <p:grpSp>
        <p:nvGrpSpPr>
          <p:cNvPr id="456" name="Group 2"/>
          <p:cNvGrpSpPr/>
          <p:nvPr/>
        </p:nvGrpSpPr>
        <p:grpSpPr>
          <a:xfrm>
            <a:off x="108000" y="7150320"/>
            <a:ext cx="9755280" cy="288000"/>
            <a:chOff x="108000" y="7150320"/>
            <a:chExt cx="9755280" cy="288000"/>
          </a:xfrm>
        </p:grpSpPr>
        <p:sp>
          <p:nvSpPr>
            <p:cNvPr id="457" name="CustomShape 3"/>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58" name="CustomShape 4"/>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
        <p:nvSpPr>
          <p:cNvPr id="459" name="CustomShape 5"/>
          <p:cNvSpPr/>
          <p:nvPr/>
        </p:nvSpPr>
        <p:spPr>
          <a:xfrm>
            <a:off x="504000" y="2290680"/>
            <a:ext cx="9359280" cy="317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500" spc="-1" strike="noStrike">
                <a:solidFill>
                  <a:srgbClr val="000000"/>
                </a:solidFill>
                <a:latin typeface="Arial"/>
                <a:ea typeface="DejaVu Sans"/>
              </a:rPr>
              <a:t>Favoured higher precision/lower recall, to reduce false positives that CIViC curators will have to sift through</a:t>
            </a:r>
            <a:endParaRPr b="0" lang="en-AU" sz="1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Results</a:t>
            </a:r>
            <a:endParaRPr b="0" lang="en-AU" sz="4400" spc="-1" strike="noStrike">
              <a:latin typeface="Arial"/>
            </a:endParaRPr>
          </a:p>
        </p:txBody>
      </p:sp>
      <p:sp>
        <p:nvSpPr>
          <p:cNvPr id="461" name="CustomShape 2"/>
          <p:cNvSpPr/>
          <p:nvPr/>
        </p:nvSpPr>
        <p:spPr>
          <a:xfrm>
            <a:off x="360000" y="1728000"/>
            <a:ext cx="950364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Input</a:t>
            </a:r>
            <a:r>
              <a:rPr b="0" lang="en-AU" sz="1800" spc="-1" strike="noStrike">
                <a:solidFill>
                  <a:srgbClr val="000000"/>
                </a:solidFill>
                <a:latin typeface="Arial"/>
                <a:ea typeface="DejaVu Sans"/>
              </a:rPr>
              <a:t>: All articles in PubMed</a:t>
            </a:r>
            <a:endParaRPr b="0" lang="en-AU" sz="1800" spc="-1" strike="noStrike">
              <a:latin typeface="Arial"/>
            </a:endParaRPr>
          </a:p>
          <a:p>
            <a:pPr marL="432000" indent="-32292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Rule-Processed Input</a:t>
            </a:r>
            <a:r>
              <a:rPr b="0" lang="en-AU" sz="1800" spc="-1" strike="noStrike">
                <a:solidFill>
                  <a:srgbClr val="000000"/>
                </a:solidFill>
                <a:latin typeface="Arial"/>
                <a:ea typeface="DejaVu Sans"/>
              </a:rPr>
              <a:t>: 202,390 candidate sentences (from 69,258 papers)</a:t>
            </a:r>
            <a:endParaRPr b="0" lang="en-AU" sz="1800" spc="-1" strike="noStrike">
              <a:latin typeface="Arial"/>
            </a:endParaRPr>
          </a:p>
          <a:p>
            <a:pPr marL="432000" indent="-322920">
              <a:lnSpc>
                <a:spcPct val="100000"/>
              </a:lnSpc>
              <a:spcBef>
                <a:spcPts val="567"/>
              </a:spcBef>
              <a:spcAft>
                <a:spcPts val="567"/>
              </a:spcAft>
              <a:buClr>
                <a:srgbClr val="000000"/>
              </a:buClr>
              <a:buSzPct val="45000"/>
              <a:buFont typeface="Symbol" charset="2"/>
              <a:buChar char=""/>
            </a:pPr>
            <a:r>
              <a:rPr b="0" lang="en-AU" sz="1800" spc="-1" strike="noStrike" u="sng">
                <a:solidFill>
                  <a:srgbClr val="000000"/>
                </a:solidFill>
                <a:uFillTx/>
                <a:latin typeface="Arial"/>
                <a:ea typeface="DejaVu Sans"/>
              </a:rPr>
              <a:t>Output after Learning</a:t>
            </a:r>
            <a:r>
              <a:rPr b="0" lang="en-AU" sz="1800" spc="-1" strike="noStrike">
                <a:solidFill>
                  <a:srgbClr val="000000"/>
                </a:solidFill>
                <a:latin typeface="Arial"/>
                <a:ea typeface="DejaVu Sans"/>
              </a:rPr>
              <a:t>: 128,857 relationship-containing sentences, embodying 90,992 biomarkers</a:t>
            </a:r>
            <a:endParaRPr b="0" lang="en-AU" sz="1800" spc="-1" strike="noStrike">
              <a:latin typeface="Arial"/>
            </a:endParaRPr>
          </a:p>
          <a:p>
            <a:pPr marL="432000" indent="-322920">
              <a:lnSpc>
                <a:spcPct val="100000"/>
              </a:lnSpc>
              <a:spcBef>
                <a:spcPts val="567"/>
              </a:spcBef>
              <a:spcAft>
                <a:spcPts val="567"/>
              </a:spcAft>
              <a:buClr>
                <a:srgbClr val="000000"/>
              </a:buClr>
              <a:buSzPct val="45000"/>
              <a:buFont typeface="Symbol" charset="2"/>
              <a:buChar char=""/>
            </a:pPr>
            <a:r>
              <a:rPr b="0" lang="en-AU" sz="1800" spc="-1" strike="noStrike">
                <a:solidFill>
                  <a:srgbClr val="000000"/>
                </a:solidFill>
                <a:latin typeface="Arial"/>
                <a:ea typeface="DejaVu Sans"/>
              </a:rPr>
              <a:t>Not a 1:1 correspondence, because: </a:t>
            </a:r>
            <a:endParaRPr b="0" lang="en-AU" sz="1800" spc="-1" strike="noStrike">
              <a:latin typeface="Arial"/>
            </a:endParaRPr>
          </a:p>
          <a:p>
            <a:pPr lvl="3" marL="864000" indent="-215640">
              <a:lnSpc>
                <a:spcPct val="100000"/>
              </a:lnSpc>
              <a:spcAft>
                <a:spcPts val="283"/>
              </a:spcAft>
              <a:buClr>
                <a:srgbClr val="000000"/>
              </a:buClr>
              <a:buSzPct val="45000"/>
              <a:buFont typeface="Symbol" charset="2"/>
              <a:buChar char=""/>
            </a:pPr>
            <a:r>
              <a:rPr b="0" lang="en-AU" sz="1800" spc="-1" strike="noStrike">
                <a:solidFill>
                  <a:srgbClr val="000000"/>
                </a:solidFill>
                <a:latin typeface="Arial"/>
                <a:ea typeface="DejaVu Sans"/>
              </a:rPr>
              <a:t>some sentences embody more than one relationship; and,</a:t>
            </a:r>
            <a:endParaRPr b="0" lang="en-AU" sz="1800" spc="-1" strike="noStrike">
              <a:latin typeface="Arial"/>
            </a:endParaRPr>
          </a:p>
          <a:p>
            <a:pPr lvl="3" marL="864000" indent="-215640">
              <a:lnSpc>
                <a:spcPct val="100000"/>
              </a:lnSpc>
              <a:spcBef>
                <a:spcPts val="283"/>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many biomarkers supported by more than one sentence </a:t>
            </a:r>
            <a:br/>
            <a:r>
              <a:rPr b="0" lang="en-AU" sz="1800" spc="-1" strike="noStrike">
                <a:solidFill>
                  <a:srgbClr val="000000"/>
                </a:solidFill>
                <a:latin typeface="Arial"/>
                <a:ea typeface="DejaVu Sans"/>
              </a:rPr>
              <a:t>(e.g. ‘BRCA1 mutation is predisposing for breast cancer’ in 725 papers)</a:t>
            </a:r>
            <a:endParaRPr b="0" lang="en-AU" sz="1800" spc="-1" strike="noStrike">
              <a:latin typeface="Arial"/>
            </a:endParaRPr>
          </a:p>
          <a:p>
            <a:pPr marL="432000" indent="-322920">
              <a:lnSpc>
                <a:spcPct val="100000"/>
              </a:lnSpc>
              <a:spcBef>
                <a:spcPts val="1417"/>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The 90,992 biomarkers include mentions of 7,866 genes, 667 cancers and 402 drugs</a:t>
            </a:r>
            <a:endParaRPr b="0" lang="en-AU" sz="1800" spc="-1" strike="noStrike">
              <a:latin typeface="Arial"/>
            </a:endParaRPr>
          </a:p>
          <a:p>
            <a:pPr marL="432000" indent="-322920">
              <a:lnSpc>
                <a:spcPct val="100000"/>
              </a:lnSpc>
              <a:spcBef>
                <a:spcPts val="1134"/>
              </a:spcBef>
              <a:spcAft>
                <a:spcPts val="283"/>
              </a:spcAft>
              <a:buClr>
                <a:srgbClr val="000000"/>
              </a:buClr>
              <a:buSzPct val="45000"/>
              <a:buFont typeface="Symbol" charset="2"/>
              <a:buChar char=""/>
            </a:pPr>
            <a:r>
              <a:rPr b="0" lang="en-AU" sz="1800" spc="-1" strike="noStrike">
                <a:solidFill>
                  <a:srgbClr val="000000"/>
                </a:solidFill>
                <a:latin typeface="Arial"/>
                <a:ea typeface="DejaVu Sans"/>
              </a:rPr>
              <a:t>Relationship metrics</a:t>
            </a:r>
            <a:endParaRPr b="0" lang="en-AU" sz="1800" spc="-1" strike="noStrike">
              <a:latin typeface="Arial"/>
            </a:endParaRPr>
          </a:p>
          <a:p>
            <a:pPr lvl="3" marL="864000" indent="-21564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~66,000 for 'Prognostic' (by far the most common)</a:t>
            </a:r>
            <a:endParaRPr b="0" lang="en-AU" sz="1600" spc="-1" strike="noStrike">
              <a:latin typeface="Arial"/>
            </a:endParaRPr>
          </a:p>
          <a:p>
            <a:pPr lvl="3" marL="864000" indent="-21564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~10,000 for 'Diagnostic'</a:t>
            </a:r>
            <a:endParaRPr b="0" lang="en-AU" sz="1600" spc="-1" strike="noStrike">
              <a:latin typeface="Arial"/>
            </a:endParaRPr>
          </a:p>
          <a:p>
            <a:pPr lvl="3" marL="864000" indent="-21564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~10,000 for 'Predictive'</a:t>
            </a:r>
            <a:endParaRPr b="0" lang="en-AU" sz="1600" spc="-1" strike="noStrike">
              <a:latin typeface="Arial"/>
            </a:endParaRPr>
          </a:p>
          <a:p>
            <a:pPr lvl="3" marL="864000" indent="-215640">
              <a:lnSpc>
                <a:spcPct val="100000"/>
              </a:lnSpc>
              <a:spcBef>
                <a:spcPts val="283"/>
              </a:spcBef>
              <a:spcAft>
                <a:spcPts val="283"/>
              </a:spcAft>
              <a:buClr>
                <a:srgbClr val="000000"/>
              </a:buClr>
              <a:buSzPct val="45000"/>
              <a:buFont typeface="Symbol" charset="2"/>
              <a:buChar char=""/>
            </a:pPr>
            <a:r>
              <a:rPr b="0" lang="en-AU" sz="1600" spc="-1" strike="noStrike">
                <a:solidFill>
                  <a:srgbClr val="000000"/>
                </a:solidFill>
                <a:latin typeface="Arial"/>
                <a:ea typeface="DejaVu Sans"/>
              </a:rPr>
              <a:t>~6,000 for 'Predisposing'</a:t>
            </a:r>
            <a:endParaRPr b="0" lang="en-AU" sz="1600" spc="-1" strike="noStrike">
              <a:latin typeface="Arial"/>
            </a:endParaRPr>
          </a:p>
          <a:p>
            <a:pPr>
              <a:lnSpc>
                <a:spcPct val="100000"/>
              </a:lnSpc>
              <a:spcBef>
                <a:spcPts val="283"/>
              </a:spcBef>
              <a:spcAft>
                <a:spcPts val="283"/>
              </a:spcAft>
            </a:pPr>
            <a:endParaRPr b="0" lang="en-AU" sz="1600" spc="-1" strike="noStrike">
              <a:latin typeface="Arial"/>
            </a:endParaRPr>
          </a:p>
          <a:p>
            <a:pPr>
              <a:lnSpc>
                <a:spcPct val="100000"/>
              </a:lnSpc>
              <a:spcBef>
                <a:spcPts val="283"/>
              </a:spcBef>
              <a:spcAft>
                <a:spcPts val="283"/>
              </a:spcAft>
            </a:pPr>
            <a:endParaRPr b="0" lang="en-AU" sz="1600" spc="-1" strike="noStrike">
              <a:latin typeface="Arial"/>
            </a:endParaRPr>
          </a:p>
          <a:p>
            <a:pPr>
              <a:lnSpc>
                <a:spcPct val="100000"/>
              </a:lnSpc>
              <a:spcBef>
                <a:spcPts val="283"/>
              </a:spcBef>
              <a:spcAft>
                <a:spcPts val="283"/>
              </a:spcAft>
            </a:pPr>
            <a:endParaRPr b="0" lang="en-AU" sz="1600" spc="-1" strike="noStrike">
              <a:latin typeface="Arial"/>
            </a:endParaRPr>
          </a:p>
        </p:txBody>
      </p:sp>
      <p:grpSp>
        <p:nvGrpSpPr>
          <p:cNvPr id="462" name="Group 3"/>
          <p:cNvGrpSpPr/>
          <p:nvPr/>
        </p:nvGrpSpPr>
        <p:grpSpPr>
          <a:xfrm>
            <a:off x="108000" y="7150320"/>
            <a:ext cx="9755280" cy="288000"/>
            <a:chOff x="108000" y="7150320"/>
            <a:chExt cx="9755280" cy="288000"/>
          </a:xfrm>
        </p:grpSpPr>
        <p:sp>
          <p:nvSpPr>
            <p:cNvPr id="463"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64"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504000" y="77616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Overlap with CIViC</a:t>
            </a:r>
            <a:endParaRPr b="0" lang="en-AU" sz="4400" spc="-1" strike="noStrike">
              <a:latin typeface="Arial"/>
            </a:endParaRPr>
          </a:p>
        </p:txBody>
      </p:sp>
      <p:sp>
        <p:nvSpPr>
          <p:cNvPr id="466" name="CustomShape 2"/>
          <p:cNvSpPr/>
          <p:nvPr/>
        </p:nvSpPr>
        <p:spPr>
          <a:xfrm>
            <a:off x="504360" y="1517040"/>
            <a:ext cx="9070200" cy="426240"/>
          </a:xfrm>
          <a:prstGeom prst="rect">
            <a:avLst/>
          </a:prstGeom>
          <a:noFill/>
          <a:ln>
            <a:noFill/>
          </a:ln>
        </p:spPr>
        <p:style>
          <a:lnRef idx="0"/>
          <a:fillRef idx="0"/>
          <a:effectRef idx="0"/>
          <a:fontRef idx="minor"/>
        </p:style>
        <p:txBody>
          <a:bodyPr lIns="0" rIns="0" tIns="0" bIns="0">
            <a:normAutofit/>
          </a:bodyPr>
          <a:p>
            <a:pPr marL="432000" indent="-323280" algn="ctr">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Almost no overlap with items already in CiVic</a:t>
            </a:r>
            <a:endParaRPr b="0" lang="en-AU" sz="2400" spc="-1" strike="noStrike">
              <a:latin typeface="Arial"/>
            </a:endParaRPr>
          </a:p>
        </p:txBody>
      </p:sp>
      <p:pic>
        <p:nvPicPr>
          <p:cNvPr id="467" name="" descr=""/>
          <p:cNvPicPr/>
          <p:nvPr/>
        </p:nvPicPr>
        <p:blipFill>
          <a:blip r:embed="rId1"/>
          <a:stretch/>
        </p:blipFill>
        <p:spPr>
          <a:xfrm>
            <a:off x="792000" y="2268000"/>
            <a:ext cx="8927280" cy="4228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504000" y="59616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CIViC</a:t>
            </a:r>
            <a:r>
              <a:rPr b="0" lang="en-AU" sz="4400" spc="-1" strike="noStrike">
                <a:solidFill>
                  <a:srgbClr val="009999"/>
                </a:solidFill>
                <a:latin typeface="Arial"/>
                <a:ea typeface="DejaVu Sans"/>
              </a:rPr>
              <a:t>Mine</a:t>
            </a:r>
            <a:endParaRPr b="0" lang="en-AU" sz="4400" spc="-1" strike="noStrike">
              <a:latin typeface="Arial"/>
            </a:endParaRPr>
          </a:p>
        </p:txBody>
      </p:sp>
      <p:sp>
        <p:nvSpPr>
          <p:cNvPr id="392" name="CustomShape 2"/>
          <p:cNvSpPr/>
          <p:nvPr/>
        </p:nvSpPr>
        <p:spPr>
          <a:xfrm>
            <a:off x="504000" y="1634040"/>
            <a:ext cx="9071280" cy="4647600"/>
          </a:xfrm>
          <a:prstGeom prst="rect">
            <a:avLst/>
          </a:prstGeom>
          <a:noFill/>
          <a:ln>
            <a:noFill/>
          </a:ln>
        </p:spPr>
        <p:style>
          <a:lnRef idx="0"/>
          <a:fillRef idx="0"/>
          <a:effectRef idx="0"/>
          <a:fontRef idx="minor"/>
        </p:style>
        <p:txBody>
          <a:bodyPr lIns="0" rIns="0" tIns="0" bIns="0" anchor="ctr">
            <a:spAutoFit/>
          </a:bodyPr>
          <a:p>
            <a:pPr>
              <a:lnSpc>
                <a:spcPct val="100000"/>
              </a:lnSpc>
              <a:spcBef>
                <a:spcPts val="283"/>
              </a:spcBef>
              <a:spcAft>
                <a:spcPts val="283"/>
              </a:spcAft>
            </a:pPr>
            <a:r>
              <a:rPr b="1" lang="en-AU" sz="2400" spc="-1" strike="noStrike">
                <a:solidFill>
                  <a:srgbClr val="000000"/>
                </a:solidFill>
                <a:latin typeface="Arial"/>
                <a:ea typeface="DejaVu Sans"/>
              </a:rPr>
              <a:t>Objective</a:t>
            </a:r>
            <a:endParaRPr b="0" lang="en-AU" sz="2400" spc="-1" strike="noStrike">
              <a:latin typeface="Arial"/>
              <a:ea typeface="Noto Sans CJK SC Regular"/>
            </a:endParaRPr>
          </a:p>
          <a:p>
            <a:pPr marL="216000" indent="-215640">
              <a:lnSpc>
                <a:spcPct val="100000"/>
              </a:lnSpc>
              <a:spcBef>
                <a:spcPts val="850"/>
              </a:spcBef>
              <a:spcAft>
                <a:spcPts val="850"/>
              </a:spcAft>
              <a:buClr>
                <a:srgbClr val="000000"/>
              </a:buClr>
              <a:buSzPct val="45000"/>
              <a:buFont typeface="Wingdings" charset="2"/>
              <a:buChar char=""/>
            </a:pPr>
            <a:r>
              <a:rPr b="0" lang="en-AU" sz="1800" spc="-1" strike="noStrike">
                <a:latin typeface="Arial"/>
                <a:ea typeface="Noto Sans CJK SC Regular"/>
              </a:rPr>
              <a:t>Extract cancer biomarkers from PubMed articles </a:t>
            </a:r>
            <a:r>
              <a:rPr b="0" lang="en-AU" sz="2000" spc="-1" strike="noStrike">
                <a:solidFill>
                  <a:srgbClr val="000000"/>
                </a:solidFill>
                <a:latin typeface="Arial"/>
                <a:ea typeface="DejaVu Sans"/>
              </a:rPr>
              <a:t>using supervised learning </a:t>
            </a:r>
            <a:r>
              <a:rPr b="0" lang="en-AU" sz="1800" spc="-1" strike="noStrike">
                <a:latin typeface="Arial"/>
                <a:ea typeface="Noto Sans CJK SC Regular"/>
              </a:rPr>
              <a:t>for potential inclusion in the ‘CIViC’ knowledgebase </a:t>
            </a:r>
            <a:endParaRPr b="0" lang="en-AU" sz="1800" spc="-1" strike="noStrike">
              <a:latin typeface="Arial"/>
              <a:ea typeface="Noto Sans CJK SC Regular"/>
            </a:endParaRPr>
          </a:p>
          <a:p>
            <a:pPr>
              <a:lnSpc>
                <a:spcPct val="100000"/>
              </a:lnSpc>
              <a:spcBef>
                <a:spcPts val="850"/>
              </a:spcBef>
              <a:spcAft>
                <a:spcPts val="850"/>
              </a:spcAft>
            </a:pPr>
            <a:r>
              <a:rPr b="1" lang="en-AU" sz="2400" spc="-1" strike="noStrike">
                <a:solidFill>
                  <a:srgbClr val="000000"/>
                </a:solidFill>
                <a:latin typeface="Arial"/>
                <a:ea typeface="DejaVu Sans"/>
              </a:rPr>
              <a:t>Motivation</a:t>
            </a:r>
            <a:endParaRPr b="0" lang="en-AU" sz="2400" spc="-1" strike="noStrike">
              <a:latin typeface="Arial"/>
              <a:ea typeface="Noto Sans CJK SC Regular"/>
            </a:endParaRPr>
          </a:p>
          <a:p>
            <a:pPr marL="216000" indent="-215640">
              <a:lnSpc>
                <a:spcPct val="100000"/>
              </a:lnSpc>
              <a:spcBef>
                <a:spcPts val="283"/>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Variants are manually curated into CIViC, so progress is slow and hard won.</a:t>
            </a:r>
            <a:endParaRPr b="0" lang="en-AU" sz="1800" spc="-1" strike="noStrike">
              <a:latin typeface="Arial"/>
              <a:ea typeface="Noto Sans CJK SC Regular"/>
            </a:endParaRPr>
          </a:p>
          <a:p>
            <a:pPr marL="216000" indent="-215640">
              <a:lnSpc>
                <a:spcPct val="100000"/>
              </a:lnSpc>
              <a:spcBef>
                <a:spcPts val="850"/>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Vast amount of such information in the literature, but scattered willy-nilly, and completely unstructured</a:t>
            </a:r>
            <a:endParaRPr b="0" lang="en-AU" sz="1800" spc="-1" strike="noStrike">
              <a:latin typeface="Arial"/>
              <a:ea typeface="Noto Sans CJK SC Regular"/>
            </a:endParaRPr>
          </a:p>
          <a:p>
            <a:pPr marL="216000" indent="-215640">
              <a:lnSpc>
                <a:spcPct val="100000"/>
              </a:lnSpc>
              <a:spcBef>
                <a:spcPts val="850"/>
              </a:spcBef>
              <a:spcAft>
                <a:spcPts val="850"/>
              </a:spcAft>
              <a:buClr>
                <a:srgbClr val="000000"/>
              </a:buClr>
              <a:buSzPct val="45000"/>
              <a:buFont typeface="Wingdings" charset="2"/>
              <a:buChar char=""/>
            </a:pPr>
            <a:r>
              <a:rPr b="0" lang="en-AU" sz="1800" spc="-1" strike="noStrike">
                <a:solidFill>
                  <a:srgbClr val="000000"/>
                </a:solidFill>
                <a:latin typeface="Arial"/>
                <a:ea typeface="DejaVu Sans"/>
              </a:rPr>
              <a:t>Why not automatically extract this information to accelerate rate of population of of CiViC?</a:t>
            </a:r>
            <a:endParaRPr b="0" lang="en-AU" sz="1800" spc="-1" strike="noStrike">
              <a:latin typeface="Arial"/>
              <a:ea typeface="Noto Sans CJK SC Regular"/>
            </a:endParaRPr>
          </a:p>
          <a:p>
            <a:pPr>
              <a:lnSpc>
                <a:spcPct val="100000"/>
              </a:lnSpc>
              <a:spcBef>
                <a:spcPts val="850"/>
              </a:spcBef>
              <a:spcAft>
                <a:spcPts val="283"/>
              </a:spcAft>
            </a:pPr>
            <a:r>
              <a:rPr b="1" lang="en-AU" sz="2400" spc="-1" strike="noStrike">
                <a:solidFill>
                  <a:srgbClr val="000000"/>
                </a:solidFill>
                <a:latin typeface="Arial"/>
                <a:ea typeface="DejaVu Sans"/>
              </a:rPr>
              <a:t>Domain</a:t>
            </a:r>
            <a:endParaRPr b="0" lang="en-AU" sz="2400" spc="-1" strike="noStrike">
              <a:latin typeface="Arial"/>
              <a:ea typeface="Noto Sans CJK SC Regular"/>
            </a:endParaRPr>
          </a:p>
          <a:p>
            <a:pPr marL="216000" indent="-215640">
              <a:lnSpc>
                <a:spcPct val="100000"/>
              </a:lnSpc>
              <a:spcBef>
                <a:spcPts val="850"/>
              </a:spcBef>
              <a:spcAft>
                <a:spcPts val="850"/>
              </a:spcAft>
              <a:buClr>
                <a:srgbClr val="000000"/>
              </a:buClr>
              <a:buSzPct val="45000"/>
              <a:buFont typeface="Wingdings" charset="2"/>
              <a:buChar char=""/>
            </a:pPr>
            <a:r>
              <a:rPr b="0" lang="en-AU" sz="2000" spc="-1" strike="noStrike">
                <a:solidFill>
                  <a:srgbClr val="000000"/>
                </a:solidFill>
                <a:latin typeface="Arial"/>
                <a:ea typeface="DejaVu Sans"/>
              </a:rPr>
              <a:t>Natural Language Processing &gt;&gt; Text Mining &gt;&gt; Relationship Extraction </a:t>
            </a:r>
            <a:endParaRPr b="0" lang="en-AU" sz="2000" spc="-1" strike="noStrike">
              <a:latin typeface="Arial"/>
              <a:ea typeface="Noto Sans CJK SC Regular"/>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504000" y="59616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latin typeface="Arial"/>
              </a:rPr>
              <a:t>Validation</a:t>
            </a:r>
            <a:endParaRPr b="0" lang="en-AU" sz="4400" spc="-1" strike="noStrike">
              <a:latin typeface="Arial"/>
            </a:endParaRPr>
          </a:p>
        </p:txBody>
      </p:sp>
      <p:sp>
        <p:nvSpPr>
          <p:cNvPr id="469" name="CustomShape 2"/>
          <p:cNvSpPr/>
          <p:nvPr/>
        </p:nvSpPr>
        <p:spPr>
          <a:xfrm>
            <a:off x="576000" y="1768680"/>
            <a:ext cx="9071280" cy="4383360"/>
          </a:xfrm>
          <a:prstGeom prst="rect">
            <a:avLst/>
          </a:prstGeom>
          <a:noFill/>
          <a:ln>
            <a:noFill/>
          </a:ln>
        </p:spPr>
        <p:style>
          <a:lnRef idx="0"/>
          <a:fillRef idx="0"/>
          <a:effectRef idx="0"/>
          <a:fontRef idx="minor"/>
        </p:style>
        <p:txBody>
          <a:bodyPr lIns="0" rIns="0" tIns="0" bIns="0">
            <a:normAutofit fontScale="61000"/>
          </a:bodyPr>
          <a:p>
            <a:pPr marL="432000" indent="-323640">
              <a:lnSpc>
                <a:spcPct val="100000"/>
              </a:lnSpc>
              <a:spcBef>
                <a:spcPts val="1417"/>
              </a:spcBef>
              <a:buClr>
                <a:srgbClr val="000000"/>
              </a:buClr>
              <a:buSzPct val="45000"/>
              <a:buFont typeface="Symbol" charset="2"/>
              <a:buChar char=""/>
            </a:pPr>
            <a:r>
              <a:rPr b="0" lang="en-AU" sz="2800" spc="-1" strike="noStrike">
                <a:latin typeface="Arial"/>
              </a:rPr>
              <a:t>Review by human curators</a:t>
            </a:r>
            <a:endParaRPr b="0" lang="en-AU" sz="2800" spc="-1" strike="noStrike">
              <a:latin typeface="Arial"/>
            </a:endParaRPr>
          </a:p>
          <a:p>
            <a:pPr lvl="3" marL="864000" indent="-216000">
              <a:lnSpc>
                <a:spcPct val="100000"/>
              </a:lnSpc>
              <a:spcBef>
                <a:spcPts val="1417"/>
              </a:spcBef>
              <a:buClr>
                <a:srgbClr val="000000"/>
              </a:buClr>
              <a:buSzPct val="45000"/>
              <a:buFont typeface="Symbol" charset="2"/>
              <a:buChar char=""/>
            </a:pPr>
            <a:r>
              <a:rPr b="0" lang="en-AU" sz="2800" spc="-1" strike="noStrike">
                <a:latin typeface="Arial"/>
              </a:rPr>
              <a:t>For a sample of the biomarkers found by CIViCMine: Does human curator agree with CIViCMine finding? </a:t>
            </a:r>
            <a:endParaRPr b="0" lang="en-AU" sz="2800" spc="-1" strike="noStrike">
              <a:latin typeface="Arial"/>
            </a:endParaRPr>
          </a:p>
          <a:p>
            <a:pPr lvl="3" marL="864000" indent="-216000">
              <a:lnSpc>
                <a:spcPct val="100000"/>
              </a:lnSpc>
              <a:spcBef>
                <a:spcPts val="1134"/>
              </a:spcBef>
              <a:buClr>
                <a:srgbClr val="000000"/>
              </a:buClr>
              <a:buSzPct val="45000"/>
              <a:buFont typeface="Symbol" charset="2"/>
              <a:buChar char=""/>
            </a:pPr>
            <a:r>
              <a:rPr b="0" lang="en-AU" sz="2800" spc="-1" strike="noStrike">
                <a:latin typeface="Arial"/>
              </a:rPr>
              <a:t>Three questions: ‘Correctness’, Needed for Inclusion in CIViC’, ‘Sufficient Data to include in CIViC’</a:t>
            </a:r>
            <a:endParaRPr b="0" lang="en-AU" sz="2800" spc="-1" strike="noStrike">
              <a:latin typeface="Arial"/>
            </a:endParaRPr>
          </a:p>
          <a:p>
            <a:pPr marL="432000" indent="-323640">
              <a:lnSpc>
                <a:spcPct val="100000"/>
              </a:lnSpc>
              <a:spcBef>
                <a:spcPts val="1417"/>
              </a:spcBef>
              <a:buClr>
                <a:srgbClr val="000000"/>
              </a:buClr>
              <a:buSzPct val="45000"/>
              <a:buFont typeface="Symbol" charset="2"/>
              <a:buChar char=""/>
            </a:pPr>
            <a:r>
              <a:rPr b="0" lang="en-AU" sz="2800" spc="-1" strike="noStrike">
                <a:latin typeface="Arial"/>
              </a:rPr>
              <a:t>73% of evaluated biomarkers deemed ‘appropriate’ for inclusion in CIViC</a:t>
            </a:r>
            <a:endParaRPr b="0" lang="en-AU" sz="2800" spc="-1" strike="noStrike">
              <a:latin typeface="Arial"/>
            </a:endParaRPr>
          </a:p>
          <a:p>
            <a:pPr lvl="3" marL="864000" indent="-216000">
              <a:lnSpc>
                <a:spcPct val="100000"/>
              </a:lnSpc>
              <a:spcBef>
                <a:spcPts val="1134"/>
              </a:spcBef>
              <a:buClr>
                <a:srgbClr val="000000"/>
              </a:buClr>
              <a:buSzPct val="45000"/>
              <a:buFont typeface="Symbol" charset="2"/>
              <a:buChar char=""/>
            </a:pPr>
            <a:r>
              <a:rPr b="0" lang="en-AU" sz="2800" spc="-1" strike="noStrike">
                <a:latin typeface="Arial"/>
              </a:rPr>
              <a:t>Bias: only biomarkers with a high citation count were selected for manual review </a:t>
            </a:r>
            <a:endParaRPr b="0" lang="en-AU" sz="2800" spc="-1" strike="noStrike">
              <a:latin typeface="Arial"/>
            </a:endParaRPr>
          </a:p>
          <a:p>
            <a:pPr lvl="3" marL="864000" indent="-216000">
              <a:lnSpc>
                <a:spcPct val="100000"/>
              </a:lnSpc>
              <a:spcBef>
                <a:spcPts val="1134"/>
              </a:spcBef>
              <a:buClr>
                <a:srgbClr val="000000"/>
              </a:buClr>
              <a:buSzPct val="45000"/>
              <a:buFont typeface="Symbol" charset="2"/>
              <a:buChar char=""/>
            </a:pPr>
            <a:r>
              <a:rPr b="0" lang="en-AU" sz="2800" spc="-1" strike="noStrike">
                <a:latin typeface="Arial"/>
              </a:rPr>
              <a:t>The percentage was a lot lower for the ‘Predictive’ relationship than for the other three relationships</a:t>
            </a:r>
            <a:endParaRPr b="0" lang="en-AU" sz="2800" spc="-1" strike="noStrike">
              <a:latin typeface="Arial"/>
            </a:endParaRPr>
          </a:p>
        </p:txBody>
      </p:sp>
      <p:grpSp>
        <p:nvGrpSpPr>
          <p:cNvPr id="470" name="Group 3"/>
          <p:cNvGrpSpPr/>
          <p:nvPr/>
        </p:nvGrpSpPr>
        <p:grpSpPr>
          <a:xfrm>
            <a:off x="108000" y="7150320"/>
            <a:ext cx="9755280" cy="288000"/>
            <a:chOff x="108000" y="7150320"/>
            <a:chExt cx="9755280" cy="288000"/>
          </a:xfrm>
        </p:grpSpPr>
        <p:sp>
          <p:nvSpPr>
            <p:cNvPr id="471" name="CustomShape 4"/>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72" name="CustomShape 5"/>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3" name="" descr=""/>
          <p:cNvPicPr/>
          <p:nvPr/>
        </p:nvPicPr>
        <p:blipFill>
          <a:blip r:embed="rId1"/>
          <a:stretch/>
        </p:blipFill>
        <p:spPr>
          <a:xfrm>
            <a:off x="1351800" y="314640"/>
            <a:ext cx="6864480" cy="68727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4" name="" descr=""/>
          <p:cNvPicPr/>
          <p:nvPr/>
        </p:nvPicPr>
        <p:blipFill>
          <a:blip r:embed="rId1"/>
          <a:stretch/>
        </p:blipFill>
        <p:spPr>
          <a:xfrm>
            <a:off x="624240" y="1224000"/>
            <a:ext cx="9095400" cy="5174640"/>
          </a:xfrm>
          <a:prstGeom prst="rect">
            <a:avLst/>
          </a:prstGeom>
          <a:ln>
            <a:noFill/>
          </a:ln>
        </p:spPr>
      </p:pic>
      <p:sp>
        <p:nvSpPr>
          <p:cNvPr id="475" name="CustomShape 1"/>
          <p:cNvSpPr/>
          <p:nvPr/>
        </p:nvSpPr>
        <p:spPr>
          <a:xfrm>
            <a:off x="4464000" y="6912000"/>
            <a:ext cx="4823640" cy="3596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2400" spc="-1" strike="noStrike" u="sng">
                <a:solidFill>
                  <a:srgbClr val="0000ff"/>
                </a:solidFill>
                <a:uFillTx/>
                <a:latin typeface="Arial"/>
                <a:ea typeface="DejaVu Sans"/>
                <a:hlinkClick r:id="rId2"/>
              </a:rPr>
              <a:t>http://bionlp.bcgsc.ca/civicmine/</a:t>
            </a:r>
            <a:endParaRPr b="0" lang="en-AU" sz="2400" spc="-1" strike="noStrike">
              <a:latin typeface="Arial"/>
            </a:endParaRPr>
          </a:p>
        </p:txBody>
      </p:sp>
      <p:sp>
        <p:nvSpPr>
          <p:cNvPr id="476" name="CustomShape 2"/>
          <p:cNvSpPr/>
          <p:nvPr/>
        </p:nvSpPr>
        <p:spPr>
          <a:xfrm>
            <a:off x="864000" y="288000"/>
            <a:ext cx="827964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AU" sz="4000" spc="-1" strike="noStrike">
                <a:solidFill>
                  <a:srgbClr val="000000"/>
                </a:solidFill>
                <a:latin typeface="Arial"/>
                <a:ea typeface="DejaVu Sans"/>
              </a:rPr>
              <a:t>CIViC</a:t>
            </a:r>
            <a:r>
              <a:rPr b="0" lang="en-AU" sz="4000" spc="-1" strike="noStrike">
                <a:solidFill>
                  <a:srgbClr val="009999"/>
                </a:solidFill>
                <a:latin typeface="Arial"/>
                <a:ea typeface="DejaVu Sans"/>
              </a:rPr>
              <a:t>Mine </a:t>
            </a:r>
            <a:r>
              <a:rPr b="0" lang="en-AU" sz="4000" spc="-1" strike="noStrike">
                <a:solidFill>
                  <a:srgbClr val="000000"/>
                </a:solidFill>
                <a:latin typeface="Arial"/>
                <a:ea typeface="DejaVu Sans"/>
              </a:rPr>
              <a:t>User Interface</a:t>
            </a:r>
            <a:endParaRPr b="0" lang="en-AU"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Limitation / Extensions</a:t>
            </a:r>
            <a:endParaRPr b="0" lang="en-AU" sz="4400" spc="-1" strike="noStrike">
              <a:latin typeface="Arial"/>
            </a:endParaRPr>
          </a:p>
        </p:txBody>
      </p:sp>
      <p:sp>
        <p:nvSpPr>
          <p:cNvPr id="478"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Observations:</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Relationships spanning more than one sentence were out out of scope</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Noto Sans CJK SC Regular"/>
              </a:rPr>
              <a:t>Used a relatively low powered algorithm (Logistic Regression)</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Noto Sans CJK SC Regular"/>
              </a:rPr>
              <a:t>Initial PubMed extraction was rule based</a:t>
            </a:r>
            <a:endParaRPr b="0" lang="en-AU" sz="1800" spc="-1" strike="noStrike">
              <a:latin typeface="Arial"/>
            </a:endParaRPr>
          </a:p>
          <a:p>
            <a:pPr marL="432000" indent="-322920">
              <a:lnSpc>
                <a:spcPct val="100000"/>
              </a:lnSpc>
              <a:spcBef>
                <a:spcPts val="1134"/>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Possible future directions:</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Cast net wider in the initial sentence extraction step. Probably didn’t left quite a few valid associations behind</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Include specific variant IDs (eg. HGVS names) as well as descriptive words</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skip candidate extraction, and just include every sentence</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use a higher powered ML technique than Logistic Regression, such as an Recursive Neural Network (RNN), e.g. particular LSTM, to pick up relationships that span more &gt;1 sentence.</a:t>
            </a:r>
            <a:endParaRPr b="0" lang="en-AU" sz="1800" spc="-1" strike="noStrike">
              <a:latin typeface="Arial"/>
            </a:endParaRPr>
          </a:p>
          <a:p>
            <a:pPr lvl="2" marL="648000" indent="-215280">
              <a:lnSpc>
                <a:spcPct val="100000"/>
              </a:lnSpc>
              <a:spcBef>
                <a:spcPts val="283"/>
              </a:spcBef>
              <a:spcAft>
                <a:spcPts val="283"/>
              </a:spcAft>
              <a:buClr>
                <a:srgbClr val="000000"/>
              </a:buClr>
              <a:buSzPct val="45000"/>
              <a:buFont typeface="Wingdings" charset="2"/>
              <a:buChar char=""/>
            </a:pPr>
            <a:r>
              <a:rPr b="0" lang="en-AU" sz="1800" spc="-1" strike="noStrike">
                <a:solidFill>
                  <a:srgbClr val="000000"/>
                </a:solidFill>
                <a:latin typeface="Arial"/>
                <a:ea typeface="DejaVu Sans"/>
              </a:rPr>
              <a:t>Maybe use Transfer learning or Cross-Corpus Learning The task of identifying relationships between sets of words in texts is a very general one.</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9" name="" descr=""/>
          <p:cNvPicPr/>
          <p:nvPr/>
        </p:nvPicPr>
        <p:blipFill>
          <a:blip r:embed="rId1"/>
          <a:stretch/>
        </p:blipFill>
        <p:spPr>
          <a:xfrm>
            <a:off x="0" y="0"/>
            <a:ext cx="10103040" cy="75589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577080" y="342540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Bucket</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504000" y="59616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Results</a:t>
            </a:r>
            <a:endParaRPr b="0" lang="en-AU" sz="4400" spc="-1" strike="noStrike">
              <a:latin typeface="Arial"/>
            </a:endParaRPr>
          </a:p>
        </p:txBody>
      </p:sp>
      <p:pic>
        <p:nvPicPr>
          <p:cNvPr id="482" name="" descr=""/>
          <p:cNvPicPr/>
          <p:nvPr/>
        </p:nvPicPr>
        <p:blipFill>
          <a:blip r:embed="rId1"/>
          <a:stretch/>
        </p:blipFill>
        <p:spPr>
          <a:xfrm>
            <a:off x="634680" y="1440000"/>
            <a:ext cx="8508600" cy="5405040"/>
          </a:xfrm>
          <a:prstGeom prst="rect">
            <a:avLst/>
          </a:prstGeom>
          <a:ln>
            <a:noFill/>
          </a:ln>
        </p:spPr>
      </p:pic>
      <p:grpSp>
        <p:nvGrpSpPr>
          <p:cNvPr id="483" name="Group 2"/>
          <p:cNvGrpSpPr/>
          <p:nvPr/>
        </p:nvGrpSpPr>
        <p:grpSpPr>
          <a:xfrm>
            <a:off x="108000" y="7150320"/>
            <a:ext cx="9755280" cy="288000"/>
            <a:chOff x="108000" y="7150320"/>
            <a:chExt cx="9755280" cy="288000"/>
          </a:xfrm>
        </p:grpSpPr>
        <p:sp>
          <p:nvSpPr>
            <p:cNvPr id="484" name="CustomShape 3"/>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85" name="CustomShape 4"/>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Entities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Background: CiViC</a:t>
            </a:r>
            <a:endParaRPr b="0" lang="en-AU" sz="4400" spc="-1" strike="noStrike">
              <a:latin typeface="Arial"/>
            </a:endParaRPr>
          </a:p>
        </p:txBody>
      </p:sp>
      <p:sp>
        <p:nvSpPr>
          <p:cNvPr id="487"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56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The manner in which the clinical relevance of variants in cancer is presented in the published literature is highly heterogeneous. </a:t>
            </a:r>
            <a:endParaRPr b="0" lang="en-AU" sz="2200" spc="-1" strike="noStrike">
              <a:latin typeface="Arial"/>
            </a:endParaRPr>
          </a:p>
          <a:p>
            <a:pPr marL="432000" indent="-32256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The CIViC data model is highly structured and ontology driven </a:t>
            </a:r>
            <a:endParaRPr b="0" lang="en-AU" sz="2200" spc="-1" strike="noStrike">
              <a:latin typeface="Arial"/>
            </a:endParaRPr>
          </a:p>
          <a:p>
            <a:pPr marL="432000" indent="-322560">
              <a:lnSpc>
                <a:spcPct val="100000"/>
              </a:lnSpc>
              <a:buClr>
                <a:srgbClr val="000000"/>
              </a:buClr>
              <a:buSzPct val="45000"/>
              <a:buFont typeface="Symbol"/>
              <a:buChar char=""/>
            </a:pPr>
            <a:r>
              <a:rPr b="0" lang="en-AU" sz="2200" spc="-1" strike="noStrike">
                <a:solidFill>
                  <a:srgbClr val="000000"/>
                </a:solidFill>
                <a:latin typeface="Arial"/>
                <a:ea typeface="DejaVu Sans"/>
              </a:rPr>
              <a:t>‘</a:t>
            </a:r>
            <a:r>
              <a:rPr b="0" lang="en-AU" sz="2200" spc="-1" strike="noStrike">
                <a:solidFill>
                  <a:srgbClr val="000000"/>
                </a:solidFill>
                <a:latin typeface="Arial"/>
                <a:ea typeface="DejaVu Sans"/>
              </a:rPr>
              <a:t>Clinical interpretations are captured and displayed as evidence records consisting of a free-form ‘evidence statement’ and several structured attributes. </a:t>
            </a:r>
            <a:endParaRPr b="0" lang="en-AU" sz="2200" spc="-1" strike="noStrike">
              <a:latin typeface="Arial"/>
            </a:endParaRPr>
          </a:p>
          <a:p>
            <a:pPr lvl="1" marL="864000" indent="-32256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Each evidence record is associated with a specific </a:t>
            </a:r>
            <a:r>
              <a:rPr b="0" lang="en-AU" sz="2000" spc="-1" strike="noStrike" u="sng">
                <a:solidFill>
                  <a:srgbClr val="000000"/>
                </a:solidFill>
                <a:uFill>
                  <a:solidFill>
                    <a:srgbClr val="ffffff"/>
                  </a:solidFill>
                </a:uFill>
                <a:latin typeface="Arial"/>
                <a:ea typeface="DejaVu Sans"/>
              </a:rPr>
              <a:t>gene</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variant</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disease</a:t>
            </a:r>
            <a:r>
              <a:rPr b="0" lang="en-AU" sz="2000" spc="-1" strike="noStrike">
                <a:solidFill>
                  <a:srgbClr val="000000"/>
                </a:solidFill>
                <a:latin typeface="Arial"/>
                <a:ea typeface="DejaVu Sans"/>
              </a:rPr>
              <a:t> and </a:t>
            </a:r>
            <a:r>
              <a:rPr b="0" lang="en-AU" sz="2000" spc="-1" strike="noStrike" u="sng">
                <a:solidFill>
                  <a:srgbClr val="000000"/>
                </a:solidFill>
                <a:uFill>
                  <a:solidFill>
                    <a:srgbClr val="ffffff"/>
                  </a:solidFill>
                </a:uFill>
                <a:latin typeface="Arial"/>
                <a:ea typeface="DejaVu Sans"/>
              </a:rPr>
              <a:t>clinical action</a:t>
            </a:r>
            <a:r>
              <a:rPr b="0" lang="en-AU" sz="2000" spc="-1" strike="noStrike">
                <a:solidFill>
                  <a:srgbClr val="000000"/>
                </a:solidFill>
                <a:latin typeface="Arial"/>
                <a:ea typeface="DejaVu Sans"/>
              </a:rPr>
              <a:t>. </a:t>
            </a:r>
            <a:endParaRPr b="0" lang="en-AU" sz="2000" spc="-1" strike="noStrike">
              <a:latin typeface="Arial"/>
            </a:endParaRPr>
          </a:p>
          <a:p>
            <a:pPr lvl="1" marL="864000" indent="-32256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Evidence records belong to one of four evidence types indicating whether a variant is predictive of response to </a:t>
            </a:r>
            <a:r>
              <a:rPr b="0" lang="en-AU" sz="2000" spc="-1" strike="noStrike" u="sng">
                <a:solidFill>
                  <a:srgbClr val="000000"/>
                </a:solidFill>
                <a:uFill>
                  <a:solidFill>
                    <a:srgbClr val="ffffff"/>
                  </a:solidFill>
                </a:uFill>
                <a:latin typeface="Arial"/>
                <a:ea typeface="DejaVu Sans"/>
              </a:rPr>
              <a:t>therapy</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prognosis</a:t>
            </a:r>
            <a:r>
              <a:rPr b="0" lang="en-AU" sz="2000" spc="-1" strike="noStrike">
                <a:solidFill>
                  <a:srgbClr val="000000"/>
                </a:solidFill>
                <a:latin typeface="Arial"/>
                <a:ea typeface="DejaVu Sans"/>
              </a:rPr>
              <a:t>, </a:t>
            </a:r>
            <a:r>
              <a:rPr b="0" lang="en-AU" sz="2000" spc="-1" strike="noStrike" u="sng">
                <a:solidFill>
                  <a:srgbClr val="000000"/>
                </a:solidFill>
                <a:uFill>
                  <a:solidFill>
                    <a:srgbClr val="ffffff"/>
                  </a:solidFill>
                </a:uFill>
                <a:latin typeface="Arial"/>
                <a:ea typeface="DejaVu Sans"/>
              </a:rPr>
              <a:t>diagnosis</a:t>
            </a:r>
            <a:r>
              <a:rPr b="0" lang="en-AU" sz="2000" spc="-1" strike="noStrike">
                <a:solidFill>
                  <a:srgbClr val="000000"/>
                </a:solidFill>
                <a:latin typeface="Arial"/>
                <a:ea typeface="DejaVu Sans"/>
              </a:rPr>
              <a:t> and/or </a:t>
            </a:r>
            <a:r>
              <a:rPr b="0" lang="en-AU" sz="2000" spc="-1" strike="noStrike" u="sng">
                <a:solidFill>
                  <a:srgbClr val="000000"/>
                </a:solidFill>
                <a:uFill>
                  <a:solidFill>
                    <a:srgbClr val="ffffff"/>
                  </a:solidFill>
                </a:uFill>
                <a:latin typeface="Arial"/>
                <a:ea typeface="DejaVu Sans"/>
              </a:rPr>
              <a:t>predisposition</a:t>
            </a:r>
            <a:r>
              <a:rPr b="0" lang="en-AU" sz="2000" spc="-1" strike="noStrike">
                <a:solidFill>
                  <a:srgbClr val="000000"/>
                </a:solidFill>
                <a:latin typeface="Arial"/>
                <a:ea typeface="DejaVu Sans"/>
              </a:rPr>
              <a:t> for the cancer. </a:t>
            </a:r>
            <a:endParaRPr b="0" lang="en-AU" sz="2000" spc="-1" strike="noStrike">
              <a:latin typeface="Arial"/>
            </a:endParaRPr>
          </a:p>
          <a:p>
            <a:pPr lvl="1" marL="864000" indent="-322560">
              <a:lnSpc>
                <a:spcPct val="100000"/>
              </a:lnSpc>
              <a:buClr>
                <a:srgbClr val="000000"/>
              </a:buClr>
              <a:buSzPct val="45000"/>
              <a:buFont typeface="Symbol"/>
              <a:buChar char=""/>
            </a:pPr>
            <a:r>
              <a:rPr b="0" lang="en-AU" sz="2000" spc="-1" strike="noStrike">
                <a:solidFill>
                  <a:srgbClr val="000000"/>
                </a:solidFill>
                <a:latin typeface="Arial"/>
                <a:ea typeface="DejaVu Sans"/>
              </a:rPr>
              <a:t>‘</a:t>
            </a:r>
            <a:r>
              <a:rPr b="0" lang="en-AU" sz="2000" spc="-1" strike="noStrike">
                <a:solidFill>
                  <a:srgbClr val="000000"/>
                </a:solidFill>
                <a:latin typeface="Arial"/>
                <a:ea typeface="DejaVu Sans"/>
              </a:rPr>
              <a:t>Evidence records also assigned to an evidence level ranging from </a:t>
            </a:r>
            <a:r>
              <a:rPr b="0" lang="en-AU" sz="2000" spc="-1" strike="noStrike" u="sng">
                <a:solidFill>
                  <a:srgbClr val="000000"/>
                </a:solidFill>
                <a:uFill>
                  <a:solidFill>
                    <a:srgbClr val="ffffff"/>
                  </a:solidFill>
                </a:uFill>
                <a:latin typeface="Arial"/>
                <a:ea typeface="DejaVu Sans"/>
              </a:rPr>
              <a:t>established </a:t>
            </a:r>
            <a:r>
              <a:rPr b="0" lang="en-AU" sz="2000" spc="-1" strike="noStrike">
                <a:solidFill>
                  <a:srgbClr val="000000"/>
                </a:solidFill>
                <a:latin typeface="Arial"/>
                <a:ea typeface="DejaVu Sans"/>
              </a:rPr>
              <a:t>clinical utility (level A) to </a:t>
            </a:r>
            <a:r>
              <a:rPr b="0" lang="en-AU" sz="2000" spc="-1" strike="noStrike" u="sng">
                <a:solidFill>
                  <a:srgbClr val="000000"/>
                </a:solidFill>
                <a:uFill>
                  <a:solidFill>
                    <a:srgbClr val="ffffff"/>
                  </a:solidFill>
                </a:uFill>
                <a:latin typeface="Arial"/>
                <a:ea typeface="DejaVu Sans"/>
              </a:rPr>
              <a:t>inferential</a:t>
            </a:r>
            <a:r>
              <a:rPr b="0" lang="en-AU" sz="2000" spc="-1" strike="noStrike">
                <a:solidFill>
                  <a:srgbClr val="000000"/>
                </a:solidFill>
                <a:latin typeface="Arial"/>
                <a:ea typeface="DejaVu Sans"/>
              </a:rPr>
              <a:t> (level E) evidence (Supplementary Figs. 3 and 4). The quality of the underlying published evidence is rated from one to five stars</a:t>
            </a:r>
            <a:endParaRPr b="0" lang="en-AU" sz="2000" spc="-1" strike="noStrike">
              <a:latin typeface="Arial"/>
            </a:endParaRPr>
          </a:p>
          <a:p>
            <a:pPr marL="432000" indent="-322560">
              <a:lnSpc>
                <a:spcPct val="100000"/>
              </a:lnSpc>
              <a:buClr>
                <a:srgbClr val="000000"/>
              </a:buClr>
              <a:buSzPct val="45000"/>
              <a:buFont typeface="Symbol"/>
              <a:buChar char=""/>
            </a:pPr>
            <a:r>
              <a:rPr b="0" lang="en-AU" sz="2200" spc="-1" strike="noStrike">
                <a:solidFill>
                  <a:srgbClr val="000000"/>
                </a:solidFill>
                <a:latin typeface="Arial"/>
                <a:ea typeface="DejaVu Sans"/>
              </a:rPr>
              <a:t>Highly Manual !</a:t>
            </a:r>
            <a:endParaRPr b="0" lang="en-AU"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504000" y="59616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AU" sz="4400" spc="-1" strike="noStrike">
                <a:solidFill>
                  <a:srgbClr val="000000"/>
                </a:solidFill>
                <a:latin typeface="Arial"/>
                <a:ea typeface="DejaVu Sans"/>
              </a:rPr>
              <a:t>3.2</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Establish Training Set</a:t>
            </a:r>
            <a:endParaRPr b="0" lang="en-AU" sz="4400" spc="-1" strike="noStrike">
              <a:latin typeface="Arial"/>
            </a:endParaRPr>
          </a:p>
        </p:txBody>
      </p:sp>
      <p:pic>
        <p:nvPicPr>
          <p:cNvPr id="489" name="" descr=""/>
          <p:cNvPicPr/>
          <p:nvPr/>
        </p:nvPicPr>
        <p:blipFill>
          <a:blip r:embed="rId1"/>
          <a:stretch/>
        </p:blipFill>
        <p:spPr>
          <a:xfrm>
            <a:off x="12960" y="1618920"/>
            <a:ext cx="10079640" cy="4318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360000" y="1769040"/>
            <a:ext cx="9216000" cy="5286960"/>
          </a:xfrm>
          <a:prstGeom prst="rect">
            <a:avLst/>
          </a:prstGeom>
          <a:noFill/>
          <a:ln>
            <a:noFill/>
          </a:ln>
        </p:spPr>
        <p:style>
          <a:lnRef idx="0"/>
          <a:fillRef idx="0"/>
          <a:effectRef idx="0"/>
          <a:fontRef idx="minor"/>
        </p:style>
        <p:txBody>
          <a:bodyPr lIns="0" rIns="0" tIns="0" bIns="0">
            <a:noAutofit/>
          </a:bodyPr>
          <a:p>
            <a:pPr marL="432000" indent="-322560">
              <a:lnSpc>
                <a:spcPct val="100000"/>
              </a:lnSpc>
              <a:buClr>
                <a:srgbClr val="000000"/>
              </a:buClr>
              <a:buSzPct val="45000"/>
              <a:buFont typeface="Wingdings" charset="2"/>
              <a:buChar char=""/>
            </a:pPr>
            <a:r>
              <a:rPr b="0" lang="en-AU" sz="2400" spc="-1" strike="noStrike">
                <a:solidFill>
                  <a:srgbClr val="000000"/>
                </a:solidFill>
                <a:latin typeface="Arial"/>
                <a:ea typeface="DejaVu Sans"/>
              </a:rPr>
              <a:t>CIViC = ‘Clinical Interpretation of Variants in Cancer’</a:t>
            </a:r>
            <a:endParaRPr b="0" lang="en-AU" sz="2400" spc="-1" strike="noStrike">
              <a:latin typeface="Arial"/>
              <a:ea typeface="Noto Sans CJK SC Regular"/>
            </a:endParaRPr>
          </a:p>
          <a:p>
            <a:pPr lvl="2" marL="648000" indent="-216000">
              <a:lnSpc>
                <a:spcPct val="100000"/>
              </a:lnSpc>
              <a:spcBef>
                <a:spcPts val="850"/>
              </a:spcBef>
              <a:buClr>
                <a:srgbClr val="000000"/>
              </a:buClr>
              <a:buSzPct val="45000"/>
              <a:buFont typeface="Wingdings" charset="2"/>
              <a:buChar char=""/>
            </a:pPr>
            <a:r>
              <a:rPr b="0" lang="en-AU" sz="1800" spc="-1" strike="noStrike">
                <a:solidFill>
                  <a:srgbClr val="000000"/>
                </a:solidFill>
                <a:latin typeface="Arial"/>
                <a:ea typeface="Noto Sans CJK SC Regular"/>
              </a:rPr>
              <a:t>Crowdsourced knowledgebase of curated cancer biomarkers</a:t>
            </a:r>
            <a:endParaRPr b="0" lang="en-AU" sz="1800" spc="-1" strike="noStrike">
              <a:latin typeface="Arial"/>
              <a:ea typeface="Noto Sans CJK SC Regular"/>
            </a:endParaRPr>
          </a:p>
          <a:p>
            <a:pPr lvl="2" marL="648000" indent="-216000">
              <a:lnSpc>
                <a:spcPct val="100000"/>
              </a:lnSpc>
              <a:spcBef>
                <a:spcPts val="567"/>
              </a:spcBef>
              <a:buClr>
                <a:srgbClr val="000000"/>
              </a:buClr>
              <a:buSzPct val="45000"/>
              <a:buFont typeface="Wingdings" charset="2"/>
              <a:buChar char=""/>
            </a:pPr>
            <a:r>
              <a:rPr b="0" lang="en-AU" sz="1800" spc="-1" strike="noStrike">
                <a:latin typeface="Arial"/>
                <a:ea typeface="Noto Sans CJK SC Regular"/>
              </a:rPr>
              <a:t>Launched in 2015 </a:t>
            </a:r>
            <a:endParaRPr b="0" lang="en-AU" sz="1800" spc="-1" strike="noStrike">
              <a:latin typeface="Arial"/>
              <a:ea typeface="Noto Sans CJK SC Regular"/>
            </a:endParaRPr>
          </a:p>
          <a:p>
            <a:pPr lvl="2" marL="648000" indent="-216000">
              <a:lnSpc>
                <a:spcPct val="100000"/>
              </a:lnSpc>
              <a:buClr>
                <a:srgbClr val="000000"/>
              </a:buClr>
              <a:buSzPct val="45000"/>
              <a:buFont typeface="Wingdings" charset="2"/>
              <a:buChar char=""/>
            </a:pPr>
            <a:r>
              <a:rPr b="0" lang="en-AU" sz="1300" spc="-1" strike="noStrike">
                <a:latin typeface="Arial"/>
                <a:ea typeface="Noto Sans CJK SC Regular"/>
              </a:rPr>
              <a:t>“</a:t>
            </a:r>
            <a:r>
              <a:rPr b="0" lang="en-AU" sz="1300" spc="-1" strike="noStrike">
                <a:latin typeface="Arial"/>
                <a:ea typeface="Noto Sans CJK SC Regular"/>
              </a:rPr>
              <a:t>Several groups have created knowledgebases to aid clinical interpretation of cancer genomes, many of whom have joined the Variant Interpretation for Cancer Consortium (VICC). VICC is an initiative that aims to coordinate variant interpretation efforts and, to this end, has created a federated search mechanism to allow easier analysis across multiple knowledgebases . The CIViC project is co-leading this effort along with OncoKB, the Cancer Genome Interpreter, Precision Medicine Knowledge base Molecular Match, JAX-Clinical Knowledge base and others.</a:t>
            </a:r>
            <a:endParaRPr b="0" lang="en-AU" sz="1300" spc="-1" strike="noStrike">
              <a:latin typeface="Arial"/>
              <a:ea typeface="Noto Sans CJK SC Regular"/>
            </a:endParaRPr>
          </a:p>
          <a:p>
            <a:pPr marL="432000" indent="-322560">
              <a:lnSpc>
                <a:spcPct val="100000"/>
              </a:lnSpc>
              <a:spcBef>
                <a:spcPts val="1417"/>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Each CiViC entry contains:</a:t>
            </a:r>
            <a:endParaRPr b="0" lang="en-AU" sz="2400" spc="-1" strike="noStrike">
              <a:latin typeface="Arial"/>
              <a:ea typeface="Noto Sans CJK SC Regular"/>
            </a:endParaRPr>
          </a:p>
          <a:p>
            <a:pPr lvl="3" marL="864000" indent="-215280">
              <a:lnSpc>
                <a:spcPct val="100000"/>
              </a:lnSpc>
              <a:buClr>
                <a:srgbClr val="000000"/>
              </a:buClr>
              <a:buSzPct val="45000"/>
              <a:buFont typeface="Wingdings" charset="2"/>
              <a:buChar char=""/>
            </a:pPr>
            <a:r>
              <a:rPr b="0" lang="en-AU" sz="1800" spc="-1" strike="noStrike">
                <a:solidFill>
                  <a:srgbClr val="000000"/>
                </a:solidFill>
                <a:latin typeface="Arial"/>
                <a:ea typeface="Noto Sans CJK SC Regular"/>
              </a:rPr>
              <a:t>Free text ‘Evidence Statement’</a:t>
            </a:r>
            <a:r>
              <a:rPr b="0" lang="en-AU" sz="1800" spc="-1" strike="noStrike">
                <a:solidFill>
                  <a:srgbClr val="000000"/>
                </a:solidFill>
                <a:latin typeface="Arial"/>
                <a:ea typeface="DejaVu Sans"/>
              </a:rPr>
              <a:t> </a:t>
            </a:r>
            <a:endParaRPr b="0" lang="en-AU" sz="1800" spc="-1" strike="noStrike">
              <a:latin typeface="Arial"/>
              <a:ea typeface="Noto Sans CJK SC Regular"/>
            </a:endParaRPr>
          </a:p>
          <a:p>
            <a:pPr lvl="3" marL="864000" indent="-215280">
              <a:lnSpc>
                <a:spcPct val="100000"/>
              </a:lnSpc>
              <a:spcBef>
                <a:spcPts val="567"/>
              </a:spcBef>
              <a:buClr>
                <a:srgbClr val="000000"/>
              </a:buClr>
              <a:buSzPct val="45000"/>
              <a:buFont typeface="Wingdings" charset="2"/>
              <a:buChar char=""/>
            </a:pPr>
            <a:r>
              <a:rPr b="0" lang="en-AU" sz="1800" spc="-1" strike="noStrike">
                <a:solidFill>
                  <a:srgbClr val="000000"/>
                </a:solidFill>
                <a:latin typeface="Arial"/>
                <a:ea typeface="DejaVu Sans"/>
              </a:rPr>
              <a:t>Structured statement assertiing one of four relationships (Diagnostic, Predictive, Predisposing, Prognostic) between 1+ gene(s), variant(s), disease(s)  drug(s)</a:t>
            </a:r>
            <a:endParaRPr b="0" lang="en-AU" sz="1800" spc="-1" strike="noStrike">
              <a:latin typeface="Arial"/>
              <a:ea typeface="Noto Sans CJK SC Regular"/>
            </a:endParaRPr>
          </a:p>
          <a:p>
            <a:pPr lvl="3" marL="864000" indent="-215280">
              <a:lnSpc>
                <a:spcPct val="100000"/>
              </a:lnSpc>
              <a:spcBef>
                <a:spcPts val="850"/>
              </a:spcBef>
              <a:buClr>
                <a:srgbClr val="000000"/>
              </a:buClr>
              <a:buSzPct val="45000"/>
              <a:buFont typeface="Wingdings" charset="2"/>
              <a:buChar char=""/>
            </a:pPr>
            <a:r>
              <a:rPr b="0" lang="en-AU" sz="1800" spc="-1" strike="noStrike">
                <a:solidFill>
                  <a:srgbClr val="000000"/>
                </a:solidFill>
                <a:latin typeface="Arial"/>
                <a:ea typeface="DejaVu Sans"/>
              </a:rPr>
              <a:t>Uses standard Ontologies for genes/variants/disease names</a:t>
            </a:r>
            <a:endParaRPr b="0" lang="en-AU" sz="1800" spc="-1" strike="noStrike">
              <a:latin typeface="Arial"/>
              <a:ea typeface="Noto Sans CJK SC Regular"/>
            </a:endParaRPr>
          </a:p>
        </p:txBody>
      </p:sp>
      <p:sp>
        <p:nvSpPr>
          <p:cNvPr id="394" name="CustomShape 2"/>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a:t>
            </a:r>
            <a:r>
              <a:rPr b="0" lang="en-AU" sz="4400" spc="-1" strike="noStrike">
                <a:solidFill>
                  <a:srgbClr val="000000"/>
                </a:solidFill>
                <a:latin typeface="Arial"/>
                <a:ea typeface="DejaVu Sans"/>
              </a:rPr>
              <a:t>CIViC’ Knowledgbase</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5" name="" descr=""/>
          <p:cNvPicPr/>
          <p:nvPr/>
        </p:nvPicPr>
        <p:blipFill>
          <a:blip r:embed="rId1"/>
          <a:stretch/>
        </p:blipFill>
        <p:spPr>
          <a:xfrm>
            <a:off x="72000" y="360"/>
            <a:ext cx="9835200" cy="7558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CIViC</a:t>
            </a:r>
            <a:endParaRPr b="0" lang="en-AU" sz="4400" spc="-1" strike="noStrike">
              <a:latin typeface="Arial"/>
            </a:endParaRPr>
          </a:p>
          <a:p>
            <a:pPr algn="ctr">
              <a:lnSpc>
                <a:spcPct val="100000"/>
              </a:lnSpc>
            </a:pPr>
            <a:r>
              <a:rPr b="0" lang="en-AU" sz="4400" spc="-1" strike="noStrike">
                <a:solidFill>
                  <a:srgbClr val="000000"/>
                </a:solidFill>
                <a:latin typeface="Arial"/>
                <a:ea typeface="DejaVu Sans"/>
              </a:rPr>
              <a:t>Stats as of this week</a:t>
            </a:r>
            <a:endParaRPr b="0" lang="en-AU" sz="4400" spc="-1" strike="noStrike">
              <a:latin typeface="Arial"/>
            </a:endParaRPr>
          </a:p>
        </p:txBody>
      </p:sp>
      <p:pic>
        <p:nvPicPr>
          <p:cNvPr id="397" name="" descr=""/>
          <p:cNvPicPr/>
          <p:nvPr/>
        </p:nvPicPr>
        <p:blipFill>
          <a:blip r:embed="rId1"/>
          <a:stretch/>
        </p:blipFill>
        <p:spPr>
          <a:xfrm>
            <a:off x="936000" y="2520000"/>
            <a:ext cx="8057520" cy="2806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Interesting paper/project because...</a:t>
            </a:r>
            <a:endParaRPr b="0" lang="en-AU" sz="4400" spc="-1" strike="noStrike">
              <a:latin typeface="Arial"/>
            </a:endParaRPr>
          </a:p>
        </p:txBody>
      </p:sp>
      <p:sp>
        <p:nvSpPr>
          <p:cNvPr id="399"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Real problem</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Recent</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Simple objective, but ambitious in scope</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Well executed</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It worked</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Largely reused existing tools</a:t>
            </a:r>
            <a:endParaRPr b="0" lang="en-AU" sz="2800" spc="-1" strike="noStrike">
              <a:latin typeface="Arial"/>
            </a:endParaRPr>
          </a:p>
          <a:p>
            <a:pPr marL="828000" indent="-719280">
              <a:lnSpc>
                <a:spcPct val="115000"/>
              </a:lnSpc>
              <a:buClr>
                <a:srgbClr val="000000"/>
              </a:buClr>
              <a:buFont typeface="Liberation Serif"/>
              <a:buAutoNum type="alphaLcParenR"/>
            </a:pPr>
            <a:r>
              <a:rPr b="0" lang="en-AU" sz="2800" spc="-1" strike="noStrike">
                <a:solidFill>
                  <a:srgbClr val="000000"/>
                </a:solidFill>
                <a:latin typeface="Arial"/>
                <a:ea typeface="DejaVu Sans"/>
              </a:rPr>
              <a:t>Points to some future development directions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Method</a:t>
            </a:r>
            <a:endParaRPr b="0" lang="en-AU" sz="4400" spc="-1" strike="noStrike">
              <a:latin typeface="Arial"/>
            </a:endParaRPr>
          </a:p>
        </p:txBody>
      </p:sp>
      <p:sp>
        <p:nvSpPr>
          <p:cNvPr id="401"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Preliminary Setup</a:t>
            </a:r>
            <a:endParaRPr b="0" lang="en-AU" sz="3200" spc="-1" strike="noStrike">
              <a:latin typeface="Arial"/>
            </a:endParaRPr>
          </a:p>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Extract Candidate Sentences </a:t>
            </a:r>
            <a:r>
              <a:rPr b="0" lang="en-AU" sz="3200" spc="-1" strike="noStrike">
                <a:solidFill>
                  <a:srgbClr val="b2b2b2"/>
                </a:solidFill>
                <a:latin typeface="Arial"/>
                <a:ea typeface="DejaVu Sans"/>
              </a:rPr>
              <a:t>from PubMed</a:t>
            </a:r>
            <a:endParaRPr b="0" lang="en-AU" sz="3200" spc="-1" strike="noStrike">
              <a:latin typeface="Arial"/>
            </a:endParaRPr>
          </a:p>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Establish Training Set </a:t>
            </a:r>
            <a:r>
              <a:rPr b="0" lang="en-AU" sz="3200" spc="-1" strike="noStrike">
                <a:solidFill>
                  <a:srgbClr val="b2b2b2"/>
                </a:solidFill>
                <a:latin typeface="Arial"/>
                <a:ea typeface="DejaVu Sans"/>
              </a:rPr>
              <a:t>using humans</a:t>
            </a:r>
            <a:endParaRPr b="0" lang="en-AU" sz="3200" spc="-1" strike="noStrike">
              <a:latin typeface="Arial"/>
            </a:endParaRPr>
          </a:p>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Train Model </a:t>
            </a:r>
            <a:r>
              <a:rPr b="0" lang="en-AU" sz="3200" spc="-1" strike="noStrike">
                <a:solidFill>
                  <a:srgbClr val="b2b2b2"/>
                </a:solidFill>
                <a:latin typeface="Arial"/>
                <a:ea typeface="DejaVu Sans"/>
              </a:rPr>
              <a:t>on just the Training Set sentences</a:t>
            </a:r>
            <a:endParaRPr b="0" lang="en-AU" sz="3200" spc="-1" strike="noStrike">
              <a:latin typeface="Arial"/>
            </a:endParaRPr>
          </a:p>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Run Model </a:t>
            </a:r>
            <a:r>
              <a:rPr b="0" lang="en-AU" sz="3200" spc="-1" strike="noStrike">
                <a:solidFill>
                  <a:srgbClr val="b2b2b2"/>
                </a:solidFill>
                <a:latin typeface="Arial"/>
                <a:ea typeface="DejaVu Sans"/>
              </a:rPr>
              <a:t>on all other sentences</a:t>
            </a:r>
            <a:endParaRPr b="0" lang="en-AU" sz="3200" spc="-1" strike="noStrike">
              <a:latin typeface="Arial"/>
            </a:endParaRPr>
          </a:p>
          <a:p>
            <a:pPr marL="648000" indent="-539280">
              <a:lnSpc>
                <a:spcPct val="100000"/>
              </a:lnSpc>
              <a:spcBef>
                <a:spcPts val="567"/>
              </a:spcBef>
              <a:spcAft>
                <a:spcPts val="567"/>
              </a:spcAft>
              <a:buClr>
                <a:srgbClr val="000000"/>
              </a:buClr>
              <a:buSzPct val="90000"/>
              <a:buFont typeface="Liberation Serif"/>
              <a:buAutoNum type="arabicPeriod"/>
            </a:pPr>
            <a:r>
              <a:rPr b="0" lang="en-AU" sz="3200" spc="-1" strike="noStrike">
                <a:solidFill>
                  <a:srgbClr val="000000"/>
                </a:solidFill>
                <a:latin typeface="Arial"/>
                <a:ea typeface="DejaVu Sans"/>
              </a:rPr>
              <a:t>Post-processing Steps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176904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buClr>
                <a:srgbClr val="000000"/>
              </a:buClr>
              <a:buSzPct val="45000"/>
              <a:buFont typeface="Wingdings" charset="2"/>
              <a:buChar char=""/>
            </a:pPr>
            <a:r>
              <a:rPr b="0" lang="en-AU" sz="3200" spc="-1" strike="noStrike">
                <a:solidFill>
                  <a:srgbClr val="000000"/>
                </a:solidFill>
                <a:latin typeface="Arial"/>
                <a:ea typeface="DejaVu Sans"/>
              </a:rPr>
              <a:t>For each candidate sentence from PubMed…</a:t>
            </a:r>
            <a:endParaRPr b="0" lang="en-AU" sz="3200" spc="-1" strike="noStrike">
              <a:latin typeface="Arial"/>
            </a:endParaRPr>
          </a:p>
          <a:p>
            <a:pPr lvl="1" marL="864000" indent="-322920">
              <a:lnSpc>
                <a:spcPct val="100000"/>
              </a:lnSpc>
              <a:buClr>
                <a:srgbClr val="000000"/>
              </a:buClr>
              <a:buSzPct val="75000"/>
              <a:buFont typeface="Wingdings" charset="2"/>
              <a:buChar char=""/>
            </a:pPr>
            <a:r>
              <a:rPr b="0" lang="en-AU" sz="2800" spc="-1" strike="noStrike">
                <a:solidFill>
                  <a:srgbClr val="000000"/>
                </a:solidFill>
                <a:latin typeface="Arial"/>
                <a:ea typeface="DejaVu Sans"/>
              </a:rPr>
              <a:t>For each of four relationships of interest ...</a:t>
            </a:r>
            <a:endParaRPr b="0" lang="en-AU" sz="2800" spc="-1" strike="noStrike">
              <a:latin typeface="Arial"/>
            </a:endParaRPr>
          </a:p>
          <a:p>
            <a:pPr lvl="2" marL="1296000" indent="-286920">
              <a:lnSpc>
                <a:spcPct val="100000"/>
              </a:lnSpc>
              <a:spcBef>
                <a:spcPts val="850"/>
              </a:spcBef>
              <a:buClr>
                <a:srgbClr val="000000"/>
              </a:buClr>
              <a:buSzPct val="45000"/>
              <a:buFont typeface="Wingdings" charset="2"/>
              <a:buChar char=""/>
            </a:pPr>
            <a:r>
              <a:rPr b="1" lang="en-AU" sz="2200" spc="-1" strike="noStrike">
                <a:solidFill>
                  <a:srgbClr val="c9211e"/>
                </a:solidFill>
                <a:latin typeface="Arial"/>
                <a:ea typeface="DejaVu Sans"/>
              </a:rPr>
              <a:t>Does the relationship actually exist within the sentence?</a:t>
            </a:r>
            <a:endParaRPr b="0" lang="en-AU" sz="2200" spc="-1" strike="noStrike">
              <a:latin typeface="Arial"/>
            </a:endParaRPr>
          </a:p>
          <a:p>
            <a:pPr lvl="2" marL="1296000" indent="-286920">
              <a:lnSpc>
                <a:spcPct val="100000"/>
              </a:lnSpc>
              <a:buClr>
                <a:srgbClr val="000000"/>
              </a:buClr>
              <a:buSzPct val="45000"/>
              <a:buFont typeface="Wingdings" charset="2"/>
              <a:buChar char=""/>
            </a:pPr>
            <a:r>
              <a:rPr b="0" lang="en-AU" sz="2200" spc="-1" strike="noStrike">
                <a:solidFill>
                  <a:srgbClr val="000000"/>
                </a:solidFill>
                <a:latin typeface="Arial"/>
                <a:ea typeface="DejaVu Sans"/>
              </a:rPr>
              <a:t>(i.e. Is the probability that the relationship exists near to 1?</a:t>
            </a:r>
            <a:r>
              <a:rPr b="0" lang="en-AU" sz="2400" spc="-1" strike="noStrike">
                <a:solidFill>
                  <a:srgbClr val="000000"/>
                </a:solidFill>
                <a:latin typeface="Arial"/>
                <a:ea typeface="DejaVu Sans"/>
              </a:rPr>
              <a:t>)</a:t>
            </a:r>
            <a:endParaRPr b="0" lang="en-AU" sz="2400" spc="-1" strike="noStrike">
              <a:latin typeface="Arial"/>
            </a:endParaRPr>
          </a:p>
        </p:txBody>
      </p:sp>
      <p:sp>
        <p:nvSpPr>
          <p:cNvPr id="403" name="CustomShape 2"/>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Learn What?</a:t>
            </a:r>
            <a:endParaRPr b="0" lang="en-AU" sz="4400" spc="-1" strike="noStrike">
              <a:latin typeface="Arial"/>
            </a:endParaRPr>
          </a:p>
        </p:txBody>
      </p:sp>
      <p:pic>
        <p:nvPicPr>
          <p:cNvPr id="404" name="" descr=""/>
          <p:cNvPicPr/>
          <p:nvPr/>
        </p:nvPicPr>
        <p:blipFill>
          <a:blip r:embed="rId1"/>
          <a:stretch/>
        </p:blipFill>
        <p:spPr>
          <a:xfrm>
            <a:off x="740520" y="4099680"/>
            <a:ext cx="8762760" cy="1011600"/>
          </a:xfrm>
          <a:prstGeom prst="rect">
            <a:avLst/>
          </a:prstGeom>
          <a:ln>
            <a:noFill/>
          </a:ln>
        </p:spPr>
      </p:pic>
      <p:sp>
        <p:nvSpPr>
          <p:cNvPr id="405" name="CustomShape 3"/>
          <p:cNvSpPr/>
          <p:nvPr/>
        </p:nvSpPr>
        <p:spPr>
          <a:xfrm>
            <a:off x="288000" y="2664000"/>
            <a:ext cx="1295640" cy="1511640"/>
          </a:xfrm>
          <a:custGeom>
            <a:avLst/>
            <a:gdLst/>
            <a:ahLst/>
            <a:rect l="l" t="t" r="r" b="b"/>
            <a:pathLst>
              <a:path w="3601" h="4201">
                <a:moveTo>
                  <a:pt x="3600" y="0"/>
                </a:moveTo>
                <a:cubicBezTo>
                  <a:pt x="0" y="3000"/>
                  <a:pt x="2600" y="4200"/>
                  <a:pt x="2600" y="4200"/>
                </a:cubicBezTo>
              </a:path>
            </a:pathLst>
          </a:custGeom>
          <a:noFill/>
          <a:ln w="29160">
            <a:solidFill>
              <a:srgbClr val="0066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6" name="" descr=""/>
          <p:cNvPicPr/>
          <p:nvPr/>
        </p:nvPicPr>
        <p:blipFill>
          <a:blip r:embed="rId1"/>
          <a:stretch/>
        </p:blipFill>
        <p:spPr>
          <a:xfrm>
            <a:off x="1404000" y="4176000"/>
            <a:ext cx="4559760" cy="1910880"/>
          </a:xfrm>
          <a:prstGeom prst="rect">
            <a:avLst/>
          </a:prstGeom>
          <a:ln>
            <a:noFill/>
          </a:ln>
        </p:spPr>
      </p:pic>
      <p:sp>
        <p:nvSpPr>
          <p:cNvPr id="407"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AU" sz="4400" spc="-1" strike="noStrike">
                <a:solidFill>
                  <a:srgbClr val="000000"/>
                </a:solidFill>
                <a:latin typeface="Arial"/>
                <a:ea typeface="DejaVu Sans"/>
              </a:rPr>
              <a:t>1</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	</a:t>
            </a:r>
            <a:r>
              <a:rPr b="0" lang="en-AU" sz="4400" spc="-1" strike="noStrike">
                <a:solidFill>
                  <a:srgbClr val="000000"/>
                </a:solidFill>
                <a:latin typeface="Arial"/>
                <a:ea typeface="DejaVu Sans"/>
              </a:rPr>
              <a:t>Preliminary Setup</a:t>
            </a:r>
            <a:endParaRPr b="0" lang="en-AU" sz="4400" spc="-1" strike="noStrike">
              <a:latin typeface="Arial"/>
            </a:endParaRPr>
          </a:p>
        </p:txBody>
      </p:sp>
      <p:sp>
        <p:nvSpPr>
          <p:cNvPr id="408" name="CustomShape 2"/>
          <p:cNvSpPr/>
          <p:nvPr/>
        </p:nvSpPr>
        <p:spPr>
          <a:xfrm>
            <a:off x="648000" y="1736280"/>
            <a:ext cx="9070200" cy="438300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567"/>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Define term lists for </a:t>
            </a:r>
            <a:r>
              <a:rPr b="0" lang="en-AU" sz="2400" spc="-1" strike="noStrike" u="sng">
                <a:solidFill>
                  <a:srgbClr val="000000"/>
                </a:solidFill>
                <a:uFillTx/>
                <a:latin typeface="Arial"/>
                <a:ea typeface="DejaVu Sans"/>
              </a:rPr>
              <a:t>genes</a:t>
            </a:r>
            <a:r>
              <a:rPr b="0" lang="en-AU" sz="2400" spc="-1" strike="noStrike">
                <a:solidFill>
                  <a:srgbClr val="000000"/>
                </a:solidFill>
                <a:latin typeface="Arial"/>
                <a:ea typeface="DejaVu Sans"/>
              </a:rPr>
              <a:t>, </a:t>
            </a:r>
            <a:r>
              <a:rPr b="0" lang="en-AU" sz="2400" spc="-1" strike="noStrike" u="sng">
                <a:solidFill>
                  <a:srgbClr val="000000"/>
                </a:solidFill>
                <a:uFillTx/>
                <a:latin typeface="Arial"/>
                <a:ea typeface="DejaVu Sans"/>
              </a:rPr>
              <a:t>variants</a:t>
            </a:r>
            <a:r>
              <a:rPr b="0" lang="en-AU" sz="2400" spc="-1" strike="noStrike">
                <a:solidFill>
                  <a:srgbClr val="000000"/>
                </a:solidFill>
                <a:latin typeface="Arial"/>
                <a:ea typeface="DejaVu Sans"/>
              </a:rPr>
              <a:t>, </a:t>
            </a:r>
            <a:r>
              <a:rPr b="0" lang="en-AU" sz="2400" spc="-1" strike="noStrike" u="sng">
                <a:solidFill>
                  <a:srgbClr val="000000"/>
                </a:solidFill>
                <a:uFillTx/>
                <a:latin typeface="Arial"/>
                <a:ea typeface="DejaVu Sans"/>
              </a:rPr>
              <a:t>cancer types</a:t>
            </a:r>
            <a:r>
              <a:rPr b="0" lang="en-AU" sz="2400" spc="-1" strike="noStrike">
                <a:solidFill>
                  <a:srgbClr val="000000"/>
                </a:solidFill>
                <a:latin typeface="Arial"/>
                <a:ea typeface="DejaVu Sans"/>
              </a:rPr>
              <a:t> and </a:t>
            </a:r>
            <a:r>
              <a:rPr b="0" lang="en-AU" sz="2400" spc="-1" strike="noStrike" u="sng">
                <a:solidFill>
                  <a:srgbClr val="000000"/>
                </a:solidFill>
                <a:uFillTx/>
                <a:latin typeface="Arial"/>
                <a:ea typeface="DejaVu Sans"/>
              </a:rPr>
              <a:t>drugs</a:t>
            </a:r>
            <a:endParaRPr b="0" lang="en-AU" sz="2400" spc="-1" strike="noStrike">
              <a:latin typeface="Arial"/>
            </a:endParaRPr>
          </a:p>
          <a:p>
            <a:pPr lvl="3" marL="864000" indent="-216000">
              <a:lnSpc>
                <a:spcPct val="100000"/>
              </a:lnSpc>
              <a:spcBef>
                <a:spcPts val="567"/>
              </a:spcBef>
              <a:spcAft>
                <a:spcPts val="567"/>
              </a:spcAft>
              <a:buClr>
                <a:srgbClr val="000000"/>
              </a:buClr>
              <a:buSzPct val="45000"/>
              <a:buFont typeface="Symbol" charset="2"/>
              <a:buChar char=""/>
            </a:pPr>
            <a:r>
              <a:rPr b="0" lang="en-AU" sz="1600" spc="-1" strike="noStrike">
                <a:latin typeface="Arial"/>
              </a:rPr>
              <a:t>Cancer types: Disease Ontology + UMLS Metathesaurus</a:t>
            </a:r>
            <a:endParaRPr b="0" lang="en-AU" sz="1600" spc="-1" strike="noStrike">
              <a:latin typeface="Arial"/>
            </a:endParaRPr>
          </a:p>
          <a:p>
            <a:pPr lvl="3" marL="864000" indent="-216000">
              <a:lnSpc>
                <a:spcPct val="100000"/>
              </a:lnSpc>
              <a:spcBef>
                <a:spcPts val="567"/>
              </a:spcBef>
              <a:spcAft>
                <a:spcPts val="567"/>
              </a:spcAft>
              <a:buClr>
                <a:srgbClr val="000000"/>
              </a:buClr>
              <a:buSzPct val="45000"/>
              <a:buFont typeface="Symbol" charset="2"/>
              <a:buChar char=""/>
            </a:pPr>
            <a:r>
              <a:rPr b="0" lang="en-AU" sz="1600" spc="-1" strike="noStrike">
                <a:latin typeface="Arial"/>
              </a:rPr>
              <a:t>Genes: NCBI Entrez Gene ID + UMLS</a:t>
            </a:r>
            <a:endParaRPr b="0" lang="en-AU" sz="1600" spc="-1" strike="noStrike">
              <a:latin typeface="Arial"/>
            </a:endParaRPr>
          </a:p>
          <a:p>
            <a:pPr lvl="3" marL="864000" indent="-216000">
              <a:lnSpc>
                <a:spcPct val="100000"/>
              </a:lnSpc>
              <a:spcBef>
                <a:spcPts val="567"/>
              </a:spcBef>
              <a:spcAft>
                <a:spcPts val="567"/>
              </a:spcAft>
              <a:buClr>
                <a:srgbClr val="000000"/>
              </a:buClr>
              <a:buSzPct val="45000"/>
              <a:buFont typeface="Symbol" charset="2"/>
              <a:buChar char=""/>
            </a:pPr>
            <a:r>
              <a:rPr b="0" lang="en-AU" sz="1600" spc="-1" strike="noStrike">
                <a:latin typeface="Arial"/>
              </a:rPr>
              <a:t>Variants: Custom list (Jake Lever’s “</a:t>
            </a:r>
            <a:r>
              <a:rPr b="0" lang="en-AU" sz="1600" spc="-1" strike="noStrike">
                <a:latin typeface="Arial"/>
                <a:hlinkClick r:id="rId2"/>
              </a:rPr>
              <a:t>Biowordlist</a:t>
            </a:r>
            <a:r>
              <a:rPr b="0" lang="en-AU" sz="1600" spc="-1" strike="noStrike">
                <a:latin typeface="Arial"/>
              </a:rPr>
              <a:t>”)</a:t>
            </a:r>
            <a:endParaRPr b="0" lang="en-AU" sz="1600" spc="-1" strike="noStrike">
              <a:latin typeface="Arial"/>
            </a:endParaRPr>
          </a:p>
          <a:p>
            <a:pPr lvl="3" marL="864000" indent="-216000">
              <a:lnSpc>
                <a:spcPct val="100000"/>
              </a:lnSpc>
              <a:spcBef>
                <a:spcPts val="567"/>
              </a:spcBef>
              <a:spcAft>
                <a:spcPts val="567"/>
              </a:spcAft>
              <a:buClr>
                <a:srgbClr val="000000"/>
              </a:buClr>
              <a:buSzPct val="45000"/>
              <a:buFont typeface="Symbol" charset="2"/>
              <a:buChar char=""/>
            </a:pPr>
            <a:r>
              <a:rPr b="0" lang="en-AU" sz="1600" spc="-1" strike="noStrike">
                <a:latin typeface="Arial"/>
              </a:rPr>
              <a:t>Drugs: WikiData</a:t>
            </a:r>
            <a:endParaRPr b="0" lang="en-AU" sz="1600" spc="-1" strike="noStrike">
              <a:latin typeface="Arial"/>
            </a:endParaRPr>
          </a:p>
          <a:p>
            <a:pPr marL="432000" indent="-322920">
              <a:lnSpc>
                <a:spcPct val="100000"/>
              </a:lnSpc>
              <a:spcBef>
                <a:spcPts val="567"/>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Define relationship keywords for each relationship of interest</a:t>
            </a:r>
            <a:endParaRPr b="0" lang="en-AU" sz="2400" spc="-1" strike="noStrike">
              <a:latin typeface="Arial"/>
            </a:endParaRPr>
          </a:p>
          <a:p>
            <a:pPr marL="432000" indent="-322920">
              <a:lnSpc>
                <a:spcPct val="100000"/>
              </a:lnSpc>
              <a:spcBef>
                <a:spcPts val="15024"/>
              </a:spcBef>
              <a:spcAft>
                <a:spcPts val="567"/>
              </a:spcAft>
              <a:buClr>
                <a:srgbClr val="000000"/>
              </a:buClr>
              <a:buSzPct val="45000"/>
              <a:buFont typeface="Wingdings" charset="2"/>
              <a:buChar char=""/>
            </a:pPr>
            <a:r>
              <a:rPr b="0" lang="en-AU" sz="2400" spc="-1" strike="noStrike">
                <a:solidFill>
                  <a:srgbClr val="000000"/>
                </a:solidFill>
                <a:latin typeface="Arial"/>
                <a:ea typeface="DejaVu Sans"/>
              </a:rPr>
              <a:t>Download all of PubMed (not just the Public bit)</a:t>
            </a:r>
            <a:endParaRPr b="0" lang="en-AU" sz="2400" spc="-1" strike="noStrike">
              <a:latin typeface="Arial"/>
            </a:endParaRPr>
          </a:p>
        </p:txBody>
      </p:sp>
      <p:sp>
        <p:nvSpPr>
          <p:cNvPr id="409" name="CustomShape 3"/>
          <p:cNvSpPr/>
          <p:nvPr/>
        </p:nvSpPr>
        <p:spPr>
          <a:xfrm>
            <a:off x="4320000" y="6696000"/>
            <a:ext cx="180000" cy="345600"/>
          </a:xfrm>
          <a:prstGeom prst="rect">
            <a:avLst/>
          </a:prstGeom>
          <a:noFill/>
          <a:ln>
            <a:noFill/>
          </a:ln>
        </p:spPr>
        <p:style>
          <a:lnRef idx="0"/>
          <a:fillRef idx="0"/>
          <a:effectRef idx="0"/>
          <a:fontRef idx="minor"/>
        </p:style>
      </p:sp>
      <p:sp>
        <p:nvSpPr>
          <p:cNvPr id="410" name="CustomShape 4"/>
          <p:cNvSpPr/>
          <p:nvPr/>
        </p:nvSpPr>
        <p:spPr>
          <a:xfrm>
            <a:off x="1224000" y="5184000"/>
            <a:ext cx="1151280" cy="935280"/>
          </a:xfrm>
          <a:prstGeom prst="rect">
            <a:avLst/>
          </a:prstGeom>
          <a:noFill/>
          <a:ln>
            <a:noFill/>
          </a:ln>
        </p:spPr>
        <p:style>
          <a:lnRef idx="0"/>
          <a:fillRef idx="0"/>
          <a:effectRef idx="0"/>
          <a:fontRef idx="minor"/>
        </p:style>
      </p:sp>
      <p:sp>
        <p:nvSpPr>
          <p:cNvPr id="411" name="CustomShape 5"/>
          <p:cNvSpPr/>
          <p:nvPr/>
        </p:nvSpPr>
        <p:spPr>
          <a:xfrm>
            <a:off x="5616000" y="301320"/>
            <a:ext cx="3455280" cy="1065960"/>
          </a:xfrm>
          <a:prstGeom prst="rect">
            <a:avLst/>
          </a:prstGeom>
          <a:noFill/>
          <a:ln>
            <a:noFill/>
          </a:ln>
        </p:spPr>
        <p:style>
          <a:lnRef idx="0"/>
          <a:fillRef idx="0"/>
          <a:effectRef idx="0"/>
          <a:fontRef idx="minor"/>
        </p:style>
      </p:sp>
      <p:grpSp>
        <p:nvGrpSpPr>
          <p:cNvPr id="412" name="Group 6"/>
          <p:cNvGrpSpPr/>
          <p:nvPr/>
        </p:nvGrpSpPr>
        <p:grpSpPr>
          <a:xfrm>
            <a:off x="108000" y="7150320"/>
            <a:ext cx="9755280" cy="288000"/>
            <a:chOff x="108000" y="7150320"/>
            <a:chExt cx="9755280" cy="288000"/>
          </a:xfrm>
        </p:grpSpPr>
        <p:sp>
          <p:nvSpPr>
            <p:cNvPr id="413" name="CustomShape 7"/>
            <p:cNvSpPr/>
            <p:nvPr/>
          </p:nvSpPr>
          <p:spPr>
            <a:xfrm>
              <a:off x="108000" y="7150320"/>
              <a:ext cx="539928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AU" sz="1300" spc="-1" strike="noStrike" u="sng">
                  <a:solidFill>
                    <a:srgbClr val="336699"/>
                  </a:solidFill>
                  <a:uFillTx/>
                  <a:latin typeface="Noto Sans Mono CJK JP Bold"/>
                  <a:ea typeface="DejaVu Sans"/>
                </a:rPr>
                <a:t>Relationships</a:t>
              </a:r>
              <a:r>
                <a:rPr b="0" lang="en-AU" sz="1300" spc="-1" strike="noStrike">
                  <a:solidFill>
                    <a:srgbClr val="336699"/>
                  </a:solidFill>
                  <a:latin typeface="Noto Sans Mono CJK JP Bold"/>
                  <a:ea typeface="DejaVu Sans"/>
                </a:rPr>
                <a:t>: Diagnostic, Predictive, Predisposing, Prognistic</a:t>
              </a:r>
              <a:endParaRPr b="0" lang="en-AU" sz="1300" spc="-1" strike="noStrike">
                <a:latin typeface="Arial"/>
              </a:endParaRPr>
            </a:p>
          </p:txBody>
        </p:sp>
        <p:sp>
          <p:nvSpPr>
            <p:cNvPr id="414" name="CustomShape 8"/>
            <p:cNvSpPr/>
            <p:nvPr/>
          </p:nvSpPr>
          <p:spPr>
            <a:xfrm>
              <a:off x="6192000" y="7150320"/>
              <a:ext cx="3671280" cy="288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AU" sz="1300" spc="-1" strike="noStrike" u="sng">
                  <a:solidFill>
                    <a:srgbClr val="339966"/>
                  </a:solidFill>
                  <a:uFillTx/>
                  <a:latin typeface="Noto Sans Mono CJK JP Bold"/>
                  <a:ea typeface="DejaVu Sans"/>
                </a:rPr>
                <a:t>Objects</a:t>
              </a:r>
              <a:r>
                <a:rPr b="0" lang="en-AU" sz="1300" spc="-1" strike="noStrike">
                  <a:solidFill>
                    <a:srgbClr val="339966"/>
                  </a:solidFill>
                  <a:latin typeface="Noto Sans Mono CJK JP Bold"/>
                  <a:ea typeface="DejaVu Sans"/>
                </a:rPr>
                <a:t>: gene, cancer type, variant, drug</a:t>
              </a:r>
              <a:endParaRPr b="0" lang="en-AU" sz="13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8299</TotalTime>
  <Application>LibreOffice/6.2.2.2$Linux_X86_64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2019-04-23T15:16:43Z</dcterms:created>
  <dc:creator/>
  <dc:description/>
  <dc:language>en-AU</dc:language>
  <cp:lastModifiedBy/>
  <dcterms:modified xsi:type="dcterms:W3CDTF">2019-04-29T11:30:05Z</dcterms:modified>
  <cp:revision>486</cp:revision>
  <dc:subject/>
  <dc:title/>
</cp:coreProperties>
</file>