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61" r:id="rId4"/>
    <p:sldId id="262" r:id="rId5"/>
    <p:sldId id="263" r:id="rId6"/>
    <p:sldId id="264" r:id="rId7"/>
    <p:sldId id="266" r:id="rId8"/>
    <p:sldId id="277" r:id="rId9"/>
    <p:sldId id="280" r:id="rId10"/>
    <p:sldId id="267" r:id="rId11"/>
    <p:sldId id="290" r:id="rId12"/>
    <p:sldId id="268" r:id="rId13"/>
    <p:sldId id="269" r:id="rId14"/>
    <p:sldId id="289" r:id="rId15"/>
    <p:sldId id="281" r:id="rId16"/>
    <p:sldId id="270" r:id="rId17"/>
    <p:sldId id="271" r:id="rId18"/>
    <p:sldId id="284" r:id="rId19"/>
    <p:sldId id="285" r:id="rId20"/>
    <p:sldId id="272" r:id="rId21"/>
    <p:sldId id="273" r:id="rId22"/>
    <p:sldId id="286" r:id="rId23"/>
    <p:sldId id="274" r:id="rId24"/>
    <p:sldId id="288" r:id="rId25"/>
    <p:sldId id="275" r:id="rId26"/>
    <p:sldId id="282" r:id="rId27"/>
    <p:sldId id="276"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heda Maria" initials="MM" lastIdx="1" clrIdx="0">
    <p:extLst>
      <p:ext uri="{19B8F6BF-5375-455C-9EA6-DF929625EA0E}">
        <p15:presenceInfo xmlns:p15="http://schemas.microsoft.com/office/powerpoint/2012/main" userId="S-1-5-21-55386287-1424373824-1154838474-827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5" autoAdjust="0"/>
    <p:restoredTop sz="97375" autoAdjust="0"/>
  </p:normalViewPr>
  <p:slideViewPr>
    <p:cSldViewPr>
      <p:cViewPr varScale="1">
        <p:scale>
          <a:sx n="69" d="100"/>
          <a:sy n="69" d="100"/>
        </p:scale>
        <p:origin x="45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844BEA-E00A-4648-ABA6-0A6030CFE2D1}" type="datetimeFigureOut">
              <a:rPr lang="en-AU" smtClean="0"/>
              <a:t>27/08/2019</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C61B19-3DBB-4BD5-AEED-DB0746EF872E}" type="slidenum">
              <a:rPr lang="en-AU" smtClean="0"/>
              <a:t>‹#›</a:t>
            </a:fld>
            <a:endParaRPr lang="en-AU" dirty="0"/>
          </a:p>
        </p:txBody>
      </p:sp>
    </p:spTree>
    <p:extLst>
      <p:ext uri="{BB962C8B-B14F-4D97-AF65-F5344CB8AC3E}">
        <p14:creationId xmlns:p14="http://schemas.microsoft.com/office/powerpoint/2010/main" val="2230645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9A065CD-52F5-4883-857F-257B91C0FC88}" type="datetimeFigureOut">
              <a:rPr lang="en-AU" smtClean="0"/>
              <a:t>27/08/2019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3695D8FD-C322-4B5F-A9FA-01B5167EEC79}" type="slidenum">
              <a:rPr lang="en-AU" smtClean="0"/>
              <a:t>‹#›</a:t>
            </a:fld>
            <a:endParaRPr lang="en-AU" dirty="0"/>
          </a:p>
        </p:txBody>
      </p:sp>
    </p:spTree>
    <p:extLst>
      <p:ext uri="{BB962C8B-B14F-4D97-AF65-F5344CB8AC3E}">
        <p14:creationId xmlns:p14="http://schemas.microsoft.com/office/powerpoint/2010/main" val="354867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9A065CD-52F5-4883-857F-257B91C0FC88}" type="datetimeFigureOut">
              <a:rPr lang="en-AU" smtClean="0"/>
              <a:t>27/08/2019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3695D8FD-C322-4B5F-A9FA-01B5167EEC79}" type="slidenum">
              <a:rPr lang="en-AU" smtClean="0"/>
              <a:t>‹#›</a:t>
            </a:fld>
            <a:endParaRPr lang="en-AU" dirty="0"/>
          </a:p>
        </p:txBody>
      </p:sp>
    </p:spTree>
    <p:extLst>
      <p:ext uri="{BB962C8B-B14F-4D97-AF65-F5344CB8AC3E}">
        <p14:creationId xmlns:p14="http://schemas.microsoft.com/office/powerpoint/2010/main" val="361376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9A065CD-52F5-4883-857F-257B91C0FC88}" type="datetimeFigureOut">
              <a:rPr lang="en-AU" smtClean="0"/>
              <a:t>27/08/2019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3695D8FD-C322-4B5F-A9FA-01B5167EEC79}" type="slidenum">
              <a:rPr lang="en-AU" smtClean="0"/>
              <a:t>‹#›</a:t>
            </a:fld>
            <a:endParaRPr lang="en-AU" dirty="0"/>
          </a:p>
        </p:txBody>
      </p:sp>
    </p:spTree>
    <p:extLst>
      <p:ext uri="{BB962C8B-B14F-4D97-AF65-F5344CB8AC3E}">
        <p14:creationId xmlns:p14="http://schemas.microsoft.com/office/powerpoint/2010/main" val="2001430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5" name="Picture 4" descr="PMAC_PPT_Slide_DD_Setup-0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25837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pic>
        <p:nvPicPr>
          <p:cNvPr id="12" name="Picture 11" descr="PMAC_PPT_Slide_DD_Setup-03_Noise.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itle 12"/>
          <p:cNvSpPr>
            <a:spLocks noGrp="1"/>
          </p:cNvSpPr>
          <p:nvPr>
            <p:ph type="title" hasCustomPrompt="1"/>
          </p:nvPr>
        </p:nvSpPr>
        <p:spPr>
          <a:xfrm>
            <a:off x="457200" y="274638"/>
            <a:ext cx="4978896" cy="1143000"/>
          </a:xfrm>
        </p:spPr>
        <p:txBody>
          <a:bodyPr/>
          <a:lstStyle>
            <a:lvl1pPr>
              <a:lnSpc>
                <a:spcPct val="80000"/>
              </a:lnSpc>
              <a:defRPr/>
            </a:lvl1pPr>
          </a:lstStyle>
          <a:p>
            <a:r>
              <a:rPr lang="en-AU" dirty="0" smtClean="0"/>
              <a:t>CLICK TO EDIT MASTER TITLE STYLE</a:t>
            </a:r>
            <a:endParaRPr lang="en-US" dirty="0"/>
          </a:p>
        </p:txBody>
      </p:sp>
      <p:sp>
        <p:nvSpPr>
          <p:cNvPr id="3" name="Picture Placeholder 2"/>
          <p:cNvSpPr>
            <a:spLocks noGrp="1"/>
          </p:cNvSpPr>
          <p:nvPr>
            <p:ph type="pic" idx="1"/>
          </p:nvPr>
        </p:nvSpPr>
        <p:spPr>
          <a:xfrm>
            <a:off x="5652120" y="0"/>
            <a:ext cx="349188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Picture Placeholder 2"/>
          <p:cNvSpPr>
            <a:spLocks noGrp="1"/>
          </p:cNvSpPr>
          <p:nvPr>
            <p:ph type="pic" idx="10"/>
          </p:nvPr>
        </p:nvSpPr>
        <p:spPr>
          <a:xfrm>
            <a:off x="5652120" y="3429000"/>
            <a:ext cx="3491880" cy="34106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Content Placeholder 2"/>
          <p:cNvSpPr>
            <a:spLocks noGrp="1"/>
          </p:cNvSpPr>
          <p:nvPr>
            <p:ph idx="11"/>
          </p:nvPr>
        </p:nvSpPr>
        <p:spPr>
          <a:xfrm>
            <a:off x="457200" y="1600200"/>
            <a:ext cx="4834880" cy="4525963"/>
          </a:xfrm>
        </p:spPr>
        <p:txBody>
          <a:bodyPr>
            <a:normAutofit/>
          </a:bodyPr>
          <a:lstStyle>
            <a:lvl1pPr marL="0" indent="0" algn="l">
              <a:lnSpc>
                <a:spcPct val="80000"/>
              </a:lnSpc>
              <a:buNone/>
              <a:defRPr sz="2000" b="0">
                <a:solidFill>
                  <a:srgbClr val="3D1A6F"/>
                </a:solidFill>
              </a:defRPr>
            </a:lvl1pPr>
            <a:lvl2pPr marL="457200" indent="0" algn="l">
              <a:buNone/>
              <a:defRPr/>
            </a:lvl2pPr>
          </a:lstStyle>
          <a:p>
            <a:pPr lvl="0"/>
            <a:r>
              <a:rPr lang="en-AU" dirty="0" smtClean="0"/>
              <a:t>Click to edit Master text styles</a:t>
            </a:r>
          </a:p>
        </p:txBody>
      </p:sp>
    </p:spTree>
    <p:extLst>
      <p:ext uri="{BB962C8B-B14F-4D97-AF65-F5344CB8AC3E}">
        <p14:creationId xmlns:p14="http://schemas.microsoft.com/office/powerpoint/2010/main" val="12501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9A065CD-52F5-4883-857F-257B91C0FC88}" type="datetimeFigureOut">
              <a:rPr lang="en-AU" smtClean="0"/>
              <a:t>27/08/2019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3695D8FD-C322-4B5F-A9FA-01B5167EEC79}" type="slidenum">
              <a:rPr lang="en-AU" smtClean="0"/>
              <a:t>‹#›</a:t>
            </a:fld>
            <a:endParaRPr lang="en-AU" dirty="0"/>
          </a:p>
        </p:txBody>
      </p:sp>
    </p:spTree>
    <p:extLst>
      <p:ext uri="{BB962C8B-B14F-4D97-AF65-F5344CB8AC3E}">
        <p14:creationId xmlns:p14="http://schemas.microsoft.com/office/powerpoint/2010/main" val="278498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A065CD-52F5-4883-857F-257B91C0FC88}" type="datetimeFigureOut">
              <a:rPr lang="en-AU" smtClean="0"/>
              <a:t>27/08/2019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3695D8FD-C322-4B5F-A9FA-01B5167EEC79}" type="slidenum">
              <a:rPr lang="en-AU" smtClean="0"/>
              <a:t>‹#›</a:t>
            </a:fld>
            <a:endParaRPr lang="en-AU" dirty="0"/>
          </a:p>
        </p:txBody>
      </p:sp>
    </p:spTree>
    <p:extLst>
      <p:ext uri="{BB962C8B-B14F-4D97-AF65-F5344CB8AC3E}">
        <p14:creationId xmlns:p14="http://schemas.microsoft.com/office/powerpoint/2010/main" val="230631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9A065CD-52F5-4883-857F-257B91C0FC88}" type="datetimeFigureOut">
              <a:rPr lang="en-AU" smtClean="0"/>
              <a:t>27/08/2019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3695D8FD-C322-4B5F-A9FA-01B5167EEC79}" type="slidenum">
              <a:rPr lang="en-AU" smtClean="0"/>
              <a:t>‹#›</a:t>
            </a:fld>
            <a:endParaRPr lang="en-AU" dirty="0"/>
          </a:p>
        </p:txBody>
      </p:sp>
    </p:spTree>
    <p:extLst>
      <p:ext uri="{BB962C8B-B14F-4D97-AF65-F5344CB8AC3E}">
        <p14:creationId xmlns:p14="http://schemas.microsoft.com/office/powerpoint/2010/main" val="206696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A9A065CD-52F5-4883-857F-257B91C0FC88}" type="datetimeFigureOut">
              <a:rPr lang="en-AU" smtClean="0"/>
              <a:t>27/08/2019</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3695D8FD-C322-4B5F-A9FA-01B5167EEC79}" type="slidenum">
              <a:rPr lang="en-AU" smtClean="0"/>
              <a:t>‹#›</a:t>
            </a:fld>
            <a:endParaRPr lang="en-AU" dirty="0"/>
          </a:p>
        </p:txBody>
      </p:sp>
    </p:spTree>
    <p:extLst>
      <p:ext uri="{BB962C8B-B14F-4D97-AF65-F5344CB8AC3E}">
        <p14:creationId xmlns:p14="http://schemas.microsoft.com/office/powerpoint/2010/main" val="220107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9A065CD-52F5-4883-857F-257B91C0FC88}" type="datetimeFigureOut">
              <a:rPr lang="en-AU" smtClean="0"/>
              <a:t>27/08/2019</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3695D8FD-C322-4B5F-A9FA-01B5167EEC79}" type="slidenum">
              <a:rPr lang="en-AU" smtClean="0"/>
              <a:t>‹#›</a:t>
            </a:fld>
            <a:endParaRPr lang="en-AU" dirty="0"/>
          </a:p>
        </p:txBody>
      </p:sp>
    </p:spTree>
    <p:extLst>
      <p:ext uri="{BB962C8B-B14F-4D97-AF65-F5344CB8AC3E}">
        <p14:creationId xmlns:p14="http://schemas.microsoft.com/office/powerpoint/2010/main" val="3054188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065CD-52F5-4883-857F-257B91C0FC88}" type="datetimeFigureOut">
              <a:rPr lang="en-AU" smtClean="0"/>
              <a:t>27/08/2019</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3695D8FD-C322-4B5F-A9FA-01B5167EEC79}" type="slidenum">
              <a:rPr lang="en-AU" smtClean="0"/>
              <a:t>‹#›</a:t>
            </a:fld>
            <a:endParaRPr lang="en-AU" dirty="0"/>
          </a:p>
        </p:txBody>
      </p:sp>
    </p:spTree>
    <p:extLst>
      <p:ext uri="{BB962C8B-B14F-4D97-AF65-F5344CB8AC3E}">
        <p14:creationId xmlns:p14="http://schemas.microsoft.com/office/powerpoint/2010/main" val="550088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A065CD-52F5-4883-857F-257B91C0FC88}" type="datetimeFigureOut">
              <a:rPr lang="en-AU" smtClean="0"/>
              <a:t>27/08/2019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3695D8FD-C322-4B5F-A9FA-01B5167EEC79}" type="slidenum">
              <a:rPr lang="en-AU" smtClean="0"/>
              <a:t>‹#›</a:t>
            </a:fld>
            <a:endParaRPr lang="en-AU" dirty="0"/>
          </a:p>
        </p:txBody>
      </p:sp>
    </p:spTree>
    <p:extLst>
      <p:ext uri="{BB962C8B-B14F-4D97-AF65-F5344CB8AC3E}">
        <p14:creationId xmlns:p14="http://schemas.microsoft.com/office/powerpoint/2010/main" val="6104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A065CD-52F5-4883-857F-257B91C0FC88}" type="datetimeFigureOut">
              <a:rPr lang="en-AU" smtClean="0"/>
              <a:t>27/08/2019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3695D8FD-C322-4B5F-A9FA-01B5167EEC79}" type="slidenum">
              <a:rPr lang="en-AU" smtClean="0"/>
              <a:t>‹#›</a:t>
            </a:fld>
            <a:endParaRPr lang="en-AU" dirty="0"/>
          </a:p>
        </p:txBody>
      </p:sp>
    </p:spTree>
    <p:extLst>
      <p:ext uri="{BB962C8B-B14F-4D97-AF65-F5344CB8AC3E}">
        <p14:creationId xmlns:p14="http://schemas.microsoft.com/office/powerpoint/2010/main" val="239926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065CD-52F5-4883-857F-257B91C0FC88}" type="datetimeFigureOut">
              <a:rPr lang="en-AU" smtClean="0"/>
              <a:t>27/08/2019</a:t>
            </a:fld>
            <a:endParaRPr lang="en-A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5D8FD-C322-4B5F-A9FA-01B5167EEC79}" type="slidenum">
              <a:rPr lang="en-AU" smtClean="0"/>
              <a:t>‹#›</a:t>
            </a:fld>
            <a:endParaRPr lang="en-AU" dirty="0"/>
          </a:p>
        </p:txBody>
      </p:sp>
    </p:spTree>
    <p:extLst>
      <p:ext uri="{BB962C8B-B14F-4D97-AF65-F5344CB8AC3E}">
        <p14:creationId xmlns:p14="http://schemas.microsoft.com/office/powerpoint/2010/main" val="4282069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nhmrc.gov.au/sites/default/files/documents/attachments/Authorship-Guide.pdf" TargetMode="External"/><Relationship Id="rId2" Type="http://schemas.openxmlformats.org/officeDocument/2006/relationships/hyperlink" Target="http://pmc-sps.petermac.org.au/sites/research/policies/Reporting%20Research/SOP%2021.5.1%20Authorship.pdf" TargetMode="External"/><Relationship Id="rId1" Type="http://schemas.openxmlformats.org/officeDocument/2006/relationships/slideLayout" Target="../slideLayouts/slideLayout13.xml"/><Relationship Id="rId4" Type="http://schemas.openxmlformats.org/officeDocument/2006/relationships/hyperlink" Target="http://www.icmje.org/icmje-recommendations.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pmc-sps.petermac.org.au/sites/research/policies/Reporting%20Research/SOP%2021.5.6%20ORCID.pdf" TargetMode="External"/><Relationship Id="rId2" Type="http://schemas.openxmlformats.org/officeDocument/2006/relationships/hyperlink" Target="https://staff.unimelb.edu.au/__data/assets/word_doc/0010/1978228/Template-Authorship-Record-Form-2.docx"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www.arc.gov.au/arc-open-access-policy-version-20171" TargetMode="External"/><Relationship Id="rId2" Type="http://schemas.openxmlformats.org/officeDocument/2006/relationships/hyperlink" Target="https://nhmrc.gov.au/about-us/publications/open-access-policy" TargetMode="External"/><Relationship Id="rId1" Type="http://schemas.openxmlformats.org/officeDocument/2006/relationships/slideLayout" Target="../slideLayouts/slideLayout13.xml"/><Relationship Id="rId4" Type="http://schemas.openxmlformats.org/officeDocument/2006/relationships/hyperlink" Target="https://staff.unimelb.edu.au/research/ethics-integrity/research-integrity/ithenticate"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pmc-sps.petermac.org.au/sites/research/policies/Management%20Practice%20and%20Governance/SOP%2021.1.02%20Managing%20Conflicts%20of%20Interest%20in%20Research.pdf"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pmc-ipolicy01/GuidanceMain/iPolicy/ViewPolicyDocument.aspx?policyCode=1form1.1.22" TargetMode="External"/><Relationship Id="rId2" Type="http://schemas.openxmlformats.org/officeDocument/2006/relationships/hyperlink" Target="http://pmc-sps.petermac.org.au/sites/research/policies/Reporting%20Research/SOP%2021.5.2%20External%20Collaborations%20in%20Research.pdf" TargetMode="External"/><Relationship Id="rId1" Type="http://schemas.openxmlformats.org/officeDocument/2006/relationships/slideLayout" Target="../slideLayouts/slideLayout13.xml"/><Relationship Id="rId4" Type="http://schemas.openxmlformats.org/officeDocument/2006/relationships/hyperlink" Target="http://pmc-sps.petermac.org.au/sites/research/policies/Management%20Practice%20and%20Governance/SOP%2021.1.02%20Managing%20Conflicts%20of%20Interest%20in%20Research.pdf"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Gunsalus%20and%20Robinson%202018.pdf"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crif.org/statement"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mailto:carleen.cullinane@petermac.org" TargetMode="External"/><Relationship Id="rId7" Type="http://schemas.openxmlformats.org/officeDocument/2006/relationships/hyperlink" Target="https://staff.unimelb.edu.au/research/ethics-integrity/research-integrity/contacts/research-integrity-advisors" TargetMode="External"/><Relationship Id="rId2" Type="http://schemas.openxmlformats.org/officeDocument/2006/relationships/hyperlink" Target="https://connect.petermac.org.au/news/research-integrity-advisors-peter-mac" TargetMode="External"/><Relationship Id="rId1" Type="http://schemas.openxmlformats.org/officeDocument/2006/relationships/slideLayout" Target="../slideLayouts/slideLayout13.xml"/><Relationship Id="rId6" Type="http://schemas.openxmlformats.org/officeDocument/2006/relationships/hyperlink" Target="mailto:john.seymour@petermac.org" TargetMode="External"/><Relationship Id="rId5" Type="http://schemas.openxmlformats.org/officeDocument/2006/relationships/hyperlink" Target="mailto:tomas.kron@petermac.org" TargetMode="External"/><Relationship Id="rId4" Type="http://schemas.openxmlformats.org/officeDocument/2006/relationships/hyperlink" Target="mailto:maria.macheda@petermac.org"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nhmrc.gov.au/about-us/publications/guide-managing-and-investigating-potential-breaches-code" TargetMode="External"/><Relationship Id="rId2" Type="http://schemas.openxmlformats.org/officeDocument/2006/relationships/hyperlink" Target="http://pmc-sps.petermac.org.au/sites/research/policies/Research%20Misconduct/SOP%2021.7.1%20Management%20of%20Potential%20Breaches%20of%20the%20Code.pdf" TargetMode="Externa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mailto:ricky.johnstone@petermac.org" TargetMode="External"/><Relationship Id="rId2" Type="http://schemas.openxmlformats.org/officeDocument/2006/relationships/hyperlink" Target="mailto:researchgovernance@petermac.org"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pmc-sps.petermac.org.au/sites/research/policies/Research%20Misconduct/SOP%2021.7.1%20Management%20of%20Potential%20Breaches%20of%20the%20Code.pdf"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mailto:maria.macheda@petermac.org" TargetMode="External"/><Relationship Id="rId2" Type="http://schemas.openxmlformats.org/officeDocument/2006/relationships/hyperlink" Target="mailto:rick.pearson@petermac.org"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hyperlink" Target="https://staff.unimelb.edu.au/research/ethics-integrity/research-integrity" TargetMode="External"/><Relationship Id="rId3" Type="http://schemas.openxmlformats.org/officeDocument/2006/relationships/hyperlink" Target="http://pmc-ipolicy01/iPolicyV2/ViewPolicyDocument.aspx?policyCode=1.1.1.14&amp;toopen=current" TargetMode="External"/><Relationship Id="rId7" Type="http://schemas.openxmlformats.org/officeDocument/2006/relationships/hyperlink" Target="https://nhmrc.gov.au/about-us/publications/australian-code-care-and-use-animals-scientific-purposes#block-views-block-file-attachments-content-block-1" TargetMode="External"/><Relationship Id="rId2" Type="http://schemas.openxmlformats.org/officeDocument/2006/relationships/hyperlink" Target="http://pmc-ipolicy01/iPolicyV2/ViewPolicyDocument.aspx?policyCode=1.1.1.24&amp;toopen=current" TargetMode="External"/><Relationship Id="rId1" Type="http://schemas.openxmlformats.org/officeDocument/2006/relationships/slideLayout" Target="../slideLayouts/slideLayout13.xml"/><Relationship Id="rId6" Type="http://schemas.openxmlformats.org/officeDocument/2006/relationships/hyperlink" Target="https://nhmrc.gov.au/about-us/publications/national-statement-ethical-conduct-human-research-2007-updated-2018" TargetMode="External"/><Relationship Id="rId11" Type="http://schemas.openxmlformats.org/officeDocument/2006/relationships/hyperlink" Target="https://ori.hhs.gov/content/case_summary" TargetMode="External"/><Relationship Id="rId5" Type="http://schemas.openxmlformats.org/officeDocument/2006/relationships/hyperlink" Target="https://www.nhmrc.gov.au/sites/default/files/documents/attachments/Management-of-Data-and-Information-in-Research.pdf" TargetMode="External"/><Relationship Id="rId10" Type="http://schemas.openxmlformats.org/officeDocument/2006/relationships/hyperlink" Target="https://nhmrc.gov.au/about-us/publications/nhmrc-policy-misconduct" TargetMode="External"/><Relationship Id="rId4" Type="http://schemas.openxmlformats.org/officeDocument/2006/relationships/hyperlink" Target="http://pmc-sps.petermac.org.au/sites/research/policies/Reporting%20Research/SOP%2021.5.3%20Peer%20Review.pdf" TargetMode="External"/><Relationship Id="rId9" Type="http://schemas.openxmlformats.org/officeDocument/2006/relationships/hyperlink" Target="https://policy.unimelb.edu.au/MPF131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nhmrc.gov.au/about-us/publications/australian-code-responsible-conduct-research-2018" TargetMode="External"/><Relationship Id="rId2" Type="http://schemas.openxmlformats.org/officeDocument/2006/relationships/hyperlink" Target="https://connect.petermac.org.au/document/australian-code-responsible-conduct-research"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pmc-ipolicy01/iPolicyV2/ViewPolicyDocument.aspx?policyCode=21.1.1&amp;toopen=current"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connect.petermac.org.au/" TargetMode="External"/><Relationship Id="rId2" Type="http://schemas.openxmlformats.org/officeDocument/2006/relationships/hyperlink" Target="http://pmc-ipolicy01/iPolicyv2/PolicyListPage.aspx" TargetMode="External"/><Relationship Id="rId1" Type="http://schemas.openxmlformats.org/officeDocument/2006/relationships/slideLayout" Target="../slideLayouts/slideLayout13.xml"/><Relationship Id="rId4" Type="http://schemas.openxmlformats.org/officeDocument/2006/relationships/hyperlink" Target="http://pmc-sps.petermac.org.au/sites/research/policies/SitePages/Home.a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pmc-ipolicy01/iPolicyv2/ViewPolicyDocument.aspx?policyCode=SOP21.5.5&amp;toopen=current"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pmc-ipolicy01/iPolicyv2/ViewPolicyDocument.aspx?policyCode=SOP21.5.5&amp;toopen=current"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7564" y="2568386"/>
            <a:ext cx="7848872" cy="707886"/>
          </a:xfrm>
          <a:prstGeom prst="rect">
            <a:avLst/>
          </a:prstGeom>
          <a:noFill/>
        </p:spPr>
        <p:txBody>
          <a:bodyPr wrap="square" rtlCol="0">
            <a:spAutoFit/>
          </a:bodyPr>
          <a:lstStyle/>
          <a:p>
            <a:pPr algn="ctr"/>
            <a:r>
              <a:rPr lang="en-AU" sz="4000" b="1" dirty="0" smtClean="0">
                <a:solidFill>
                  <a:schemeClr val="bg1"/>
                </a:solidFill>
              </a:rPr>
              <a:t>Research Integrity Training</a:t>
            </a:r>
            <a:endParaRPr lang="en-AU" sz="4000" b="1" dirty="0">
              <a:solidFill>
                <a:schemeClr val="bg1"/>
              </a:solidFill>
            </a:endParaRPr>
          </a:p>
        </p:txBody>
      </p:sp>
      <p:sp>
        <p:nvSpPr>
          <p:cNvPr id="3" name="TextBox 2"/>
          <p:cNvSpPr txBox="1"/>
          <p:nvPr/>
        </p:nvSpPr>
        <p:spPr>
          <a:xfrm>
            <a:off x="1043608" y="3380799"/>
            <a:ext cx="7056784" cy="1077218"/>
          </a:xfrm>
          <a:prstGeom prst="rect">
            <a:avLst/>
          </a:prstGeom>
          <a:noFill/>
        </p:spPr>
        <p:txBody>
          <a:bodyPr wrap="square" rtlCol="0">
            <a:spAutoFit/>
          </a:bodyPr>
          <a:lstStyle/>
          <a:p>
            <a:pPr algn="ctr"/>
            <a:r>
              <a:rPr lang="en-AU" sz="3200" dirty="0" smtClean="0">
                <a:solidFill>
                  <a:schemeClr val="bg1"/>
                </a:solidFill>
              </a:rPr>
              <a:t>Dr Maria Macheda</a:t>
            </a:r>
          </a:p>
          <a:p>
            <a:pPr algn="ctr"/>
            <a:r>
              <a:rPr lang="en-AU" sz="3200" dirty="0" smtClean="0">
                <a:solidFill>
                  <a:schemeClr val="bg1"/>
                </a:solidFill>
              </a:rPr>
              <a:t>Research Integrity Coordinator</a:t>
            </a:r>
          </a:p>
        </p:txBody>
      </p:sp>
    </p:spTree>
    <p:extLst>
      <p:ext uri="{BB962C8B-B14F-4D97-AF65-F5344CB8AC3E}">
        <p14:creationId xmlns:p14="http://schemas.microsoft.com/office/powerpoint/2010/main" val="2894235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Authorship</a:t>
            </a:r>
            <a:endParaRPr lang="en-AU" sz="3600" b="1" dirty="0"/>
          </a:p>
        </p:txBody>
      </p:sp>
      <p:sp>
        <p:nvSpPr>
          <p:cNvPr id="7" name="Content Placeholder 6"/>
          <p:cNvSpPr>
            <a:spLocks noGrp="1"/>
          </p:cNvSpPr>
          <p:nvPr>
            <p:ph idx="11"/>
          </p:nvPr>
        </p:nvSpPr>
        <p:spPr>
          <a:xfrm>
            <a:off x="457200" y="1052736"/>
            <a:ext cx="8219256" cy="4968552"/>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smtClean="0"/>
              <a:t>Authorship is a frequent research integrity concern dealt with </a:t>
            </a:r>
            <a:r>
              <a:rPr lang="en-AU" dirty="0"/>
              <a:t>by the University of </a:t>
            </a:r>
            <a:r>
              <a:rPr lang="en-AU" dirty="0" smtClean="0"/>
              <a:t>Melbourne (UoM) Office for </a:t>
            </a:r>
            <a:r>
              <a:rPr lang="en-AU" dirty="0"/>
              <a:t>Research Integrity and </a:t>
            </a:r>
            <a:r>
              <a:rPr lang="en-AU" dirty="0" smtClean="0"/>
              <a:t>Ethics.</a:t>
            </a:r>
          </a:p>
          <a:p>
            <a:pPr marL="342900" indent="-342900">
              <a:lnSpc>
                <a:spcPct val="100000"/>
              </a:lnSpc>
              <a:spcBef>
                <a:spcPts val="0"/>
              </a:spcBef>
              <a:spcAft>
                <a:spcPts val="1200"/>
              </a:spcAft>
              <a:buFont typeface="Arial" panose="020B0604020202020204" pitchFamily="34" charset="0"/>
              <a:buChar char="•"/>
            </a:pPr>
            <a:r>
              <a:rPr lang="en-AU" dirty="0" smtClean="0"/>
              <a:t>Peter Mac has an </a:t>
            </a:r>
            <a:r>
              <a:rPr lang="en-AU" dirty="0" smtClean="0">
                <a:hlinkClick r:id="rId2"/>
              </a:rPr>
              <a:t>Authorship </a:t>
            </a:r>
            <a:r>
              <a:rPr lang="en-AU" dirty="0">
                <a:hlinkClick r:id="rId2"/>
              </a:rPr>
              <a:t>SOP</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dirty="0"/>
              <a:t>The </a:t>
            </a:r>
            <a:r>
              <a:rPr lang="en-AU" dirty="0">
                <a:hlinkClick r:id="rId3"/>
              </a:rPr>
              <a:t>Authorship</a:t>
            </a:r>
            <a:r>
              <a:rPr lang="en-AU" dirty="0"/>
              <a:t> guide that supports the Code was recently published</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dirty="0" smtClean="0"/>
              <a:t>International guidelines: </a:t>
            </a:r>
            <a:r>
              <a:rPr lang="en-AU" dirty="0"/>
              <a:t>International Committee of Medical Journal Editors (</a:t>
            </a:r>
            <a:r>
              <a:rPr lang="en-AU" dirty="0" smtClean="0"/>
              <a:t>ICMJE) </a:t>
            </a:r>
            <a:r>
              <a:rPr lang="en-AU" dirty="0" smtClean="0">
                <a:hlinkClick r:id="rId4"/>
              </a:rPr>
              <a:t>Recommendations for the Conduct, Reporting, Editing, and Publication of Scholarly Work in Medical Journals</a:t>
            </a:r>
            <a:r>
              <a:rPr lang="en-AU" dirty="0"/>
              <a:t> (Vancouver guidelines).</a:t>
            </a:r>
          </a:p>
          <a:p>
            <a:pPr marL="342900" indent="-342900">
              <a:lnSpc>
                <a:spcPct val="100000"/>
              </a:lnSpc>
              <a:spcBef>
                <a:spcPts val="0"/>
              </a:spcBef>
              <a:spcAft>
                <a:spcPts val="1200"/>
              </a:spcAft>
              <a:buFont typeface="Arial" panose="020B0604020202020204" pitchFamily="34" charset="0"/>
              <a:buChar char="•"/>
            </a:pPr>
            <a:r>
              <a:rPr lang="en-AU" dirty="0" smtClean="0"/>
              <a:t>Some journals have their own criteria for authorship.</a:t>
            </a:r>
          </a:p>
        </p:txBody>
      </p:sp>
    </p:spTree>
    <p:extLst>
      <p:ext uri="{BB962C8B-B14F-4D97-AF65-F5344CB8AC3E}">
        <p14:creationId xmlns:p14="http://schemas.microsoft.com/office/powerpoint/2010/main" val="3415434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Authorship criteria</a:t>
            </a:r>
            <a:endParaRPr lang="en-AU" sz="3600" b="1" dirty="0"/>
          </a:p>
        </p:txBody>
      </p:sp>
      <p:sp>
        <p:nvSpPr>
          <p:cNvPr id="7" name="Content Placeholder 6"/>
          <p:cNvSpPr>
            <a:spLocks noGrp="1"/>
          </p:cNvSpPr>
          <p:nvPr>
            <p:ph idx="11"/>
          </p:nvPr>
        </p:nvSpPr>
        <p:spPr>
          <a:xfrm>
            <a:off x="457200" y="1052736"/>
            <a:ext cx="8219256" cy="5184576"/>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smtClean="0"/>
              <a:t>Authorship guide: authors are individuals who</a:t>
            </a:r>
            <a:r>
              <a:rPr lang="en-AU" dirty="0"/>
              <a:t> </a:t>
            </a:r>
            <a:r>
              <a:rPr lang="en-AU" dirty="0" smtClean="0"/>
              <a:t>have </a:t>
            </a:r>
            <a:r>
              <a:rPr lang="en-AU" dirty="0"/>
              <a:t>made a significant intellectual or scholarly contribution to research and its output, </a:t>
            </a:r>
            <a:r>
              <a:rPr lang="en-AU" dirty="0" smtClean="0"/>
              <a:t>and agree </a:t>
            </a:r>
            <a:r>
              <a:rPr lang="en-AU" dirty="0"/>
              <a:t>to be listed as an author</a:t>
            </a:r>
            <a:r>
              <a:rPr lang="en-AU" dirty="0" smtClean="0"/>
              <a:t>.</a:t>
            </a:r>
          </a:p>
          <a:p>
            <a:pPr marL="342900" indent="-342900">
              <a:lnSpc>
                <a:spcPct val="100000"/>
              </a:lnSpc>
              <a:spcBef>
                <a:spcPts val="0"/>
              </a:spcBef>
              <a:buFont typeface="Arial" panose="020B0604020202020204" pitchFamily="34" charset="0"/>
              <a:buChar char="•"/>
            </a:pPr>
            <a:r>
              <a:rPr lang="en-AU" dirty="0"/>
              <a:t>A</a:t>
            </a:r>
            <a:r>
              <a:rPr lang="en-AU" dirty="0" smtClean="0"/>
              <a:t> significant contribution must be made to at least one of:</a:t>
            </a:r>
          </a:p>
          <a:p>
            <a:pPr marL="722313" indent="-361950">
              <a:lnSpc>
                <a:spcPct val="100000"/>
              </a:lnSpc>
              <a:spcBef>
                <a:spcPts val="0"/>
              </a:spcBef>
              <a:buFont typeface="Courier New" panose="02070309020205020404" pitchFamily="49" charset="0"/>
              <a:buChar char="o"/>
            </a:pPr>
            <a:r>
              <a:rPr lang="en-AU" dirty="0" smtClean="0"/>
              <a:t>conception </a:t>
            </a:r>
            <a:r>
              <a:rPr lang="en-AU" dirty="0"/>
              <a:t>and design of the project or </a:t>
            </a:r>
            <a:r>
              <a:rPr lang="en-AU" dirty="0" smtClean="0"/>
              <a:t>manuscript</a:t>
            </a:r>
            <a:endParaRPr lang="en-AU" dirty="0"/>
          </a:p>
          <a:p>
            <a:pPr marL="722313" indent="-361950">
              <a:lnSpc>
                <a:spcPct val="100000"/>
              </a:lnSpc>
              <a:spcBef>
                <a:spcPts val="0"/>
              </a:spcBef>
              <a:buFont typeface="Courier New" panose="02070309020205020404" pitchFamily="49" charset="0"/>
              <a:buChar char="o"/>
            </a:pPr>
            <a:r>
              <a:rPr lang="en-AU" dirty="0" smtClean="0"/>
              <a:t>acquisition </a:t>
            </a:r>
            <a:r>
              <a:rPr lang="en-AU" dirty="0"/>
              <a:t>of research </a:t>
            </a:r>
            <a:r>
              <a:rPr lang="en-AU" dirty="0" smtClean="0"/>
              <a:t>data, </a:t>
            </a:r>
            <a:r>
              <a:rPr lang="en-AU" dirty="0"/>
              <a:t>where the acquisition has required significant intellectual judgement, </a:t>
            </a:r>
            <a:r>
              <a:rPr lang="en-AU" dirty="0" smtClean="0"/>
              <a:t>planning or </a:t>
            </a:r>
            <a:r>
              <a:rPr lang="en-AU" dirty="0"/>
              <a:t>input</a:t>
            </a:r>
          </a:p>
          <a:p>
            <a:pPr marL="722313" indent="-361950">
              <a:lnSpc>
                <a:spcPct val="100000"/>
              </a:lnSpc>
              <a:spcBef>
                <a:spcPts val="0"/>
              </a:spcBef>
              <a:buFont typeface="Courier New" panose="02070309020205020404" pitchFamily="49" charset="0"/>
              <a:buChar char="o"/>
            </a:pPr>
            <a:r>
              <a:rPr lang="en-AU" dirty="0" smtClean="0"/>
              <a:t>analysis </a:t>
            </a:r>
            <a:r>
              <a:rPr lang="en-AU" dirty="0"/>
              <a:t>or interpretation of research data</a:t>
            </a:r>
          </a:p>
          <a:p>
            <a:pPr marL="722313" indent="-361950">
              <a:lnSpc>
                <a:spcPct val="100000"/>
              </a:lnSpc>
              <a:spcBef>
                <a:spcPts val="0"/>
              </a:spcBef>
              <a:spcAft>
                <a:spcPts val="1200"/>
              </a:spcAft>
              <a:buFont typeface="Courier New" panose="02070309020205020404" pitchFamily="49" charset="0"/>
              <a:buChar char="o"/>
            </a:pPr>
            <a:r>
              <a:rPr lang="en-AU" dirty="0" smtClean="0"/>
              <a:t>drafting </a:t>
            </a:r>
            <a:r>
              <a:rPr lang="en-AU" dirty="0"/>
              <a:t>significant parts of the </a:t>
            </a:r>
            <a:r>
              <a:rPr lang="en-AU" dirty="0" smtClean="0"/>
              <a:t>manuscript </a:t>
            </a:r>
            <a:r>
              <a:rPr lang="en-AU" dirty="0"/>
              <a:t>or critically revising it so as to contribute to its interpretation</a:t>
            </a:r>
            <a:r>
              <a:rPr lang="en-AU" dirty="0" smtClean="0"/>
              <a:t>.</a:t>
            </a:r>
          </a:p>
          <a:p>
            <a:pPr marL="360363" indent="-360363">
              <a:lnSpc>
                <a:spcPct val="100000"/>
              </a:lnSpc>
              <a:spcBef>
                <a:spcPts val="0"/>
              </a:spcBef>
              <a:spcAft>
                <a:spcPts val="1200"/>
              </a:spcAft>
              <a:buFont typeface="Arial" panose="020B0604020202020204" pitchFamily="34" charset="0"/>
              <a:buChar char="•"/>
            </a:pPr>
            <a:r>
              <a:rPr lang="en-AU" dirty="0" smtClean="0"/>
              <a:t>For example, a senior researcher obtaining funding for a project but having no other input into the project or manuscript should not be an author.</a:t>
            </a:r>
          </a:p>
          <a:p>
            <a:pPr marL="360363" indent="-360363">
              <a:lnSpc>
                <a:spcPct val="100000"/>
              </a:lnSpc>
              <a:spcBef>
                <a:spcPts val="0"/>
              </a:spcBef>
              <a:spcAft>
                <a:spcPts val="1200"/>
              </a:spcAft>
              <a:buFont typeface="Arial" panose="020B0604020202020204" pitchFamily="34" charset="0"/>
              <a:buChar char="•"/>
            </a:pPr>
            <a:r>
              <a:rPr lang="en-AU" dirty="0" smtClean="0"/>
              <a:t>The group leader or supervisor of a research group who has </a:t>
            </a:r>
            <a:r>
              <a:rPr lang="en-AU" dirty="0"/>
              <a:t>no other input into the project or manuscript should not be an author.</a:t>
            </a:r>
            <a:endParaRPr lang="en-AU" dirty="0" smtClean="0"/>
          </a:p>
        </p:txBody>
      </p:sp>
    </p:spTree>
    <p:extLst>
      <p:ext uri="{BB962C8B-B14F-4D97-AF65-F5344CB8AC3E}">
        <p14:creationId xmlns:p14="http://schemas.microsoft.com/office/powerpoint/2010/main" val="573642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Authorship – order and responsibilities</a:t>
            </a:r>
            <a:endParaRPr lang="en-AU" sz="3600" b="1" dirty="0"/>
          </a:p>
        </p:txBody>
      </p:sp>
      <p:sp>
        <p:nvSpPr>
          <p:cNvPr id="7" name="Content Placeholder 6"/>
          <p:cNvSpPr>
            <a:spLocks noGrp="1"/>
          </p:cNvSpPr>
          <p:nvPr>
            <p:ph idx="11"/>
          </p:nvPr>
        </p:nvSpPr>
        <p:spPr>
          <a:xfrm>
            <a:off x="457200" y="1052736"/>
            <a:ext cx="8219256" cy="5616624"/>
          </a:xfrm>
        </p:spPr>
        <p:txBody>
          <a:bodyPr>
            <a:noAutofit/>
          </a:bodyPr>
          <a:lstStyle/>
          <a:p>
            <a:pPr>
              <a:lnSpc>
                <a:spcPct val="100000"/>
              </a:lnSpc>
              <a:spcBef>
                <a:spcPts val="0"/>
              </a:spcBef>
              <a:spcAft>
                <a:spcPts val="1200"/>
              </a:spcAft>
            </a:pPr>
            <a:r>
              <a:rPr lang="en-AU" b="1" dirty="0" smtClean="0"/>
              <a:t>Authorship order</a:t>
            </a:r>
          </a:p>
          <a:p>
            <a:pPr marL="342900" indent="-342900">
              <a:lnSpc>
                <a:spcPct val="100000"/>
              </a:lnSpc>
              <a:spcBef>
                <a:spcPts val="0"/>
              </a:spcBef>
              <a:spcAft>
                <a:spcPts val="1200"/>
              </a:spcAft>
              <a:buFont typeface="Arial" panose="020B0604020202020204" pitchFamily="34" charset="0"/>
              <a:buChar char="•"/>
            </a:pPr>
            <a:r>
              <a:rPr lang="en-AU" dirty="0" smtClean="0"/>
              <a:t>First author(s): the person/people who contributed most to the work. May be jointly attributed to two or more authors who have made an equal contribution.</a:t>
            </a:r>
          </a:p>
          <a:p>
            <a:pPr marL="342900" indent="-342900">
              <a:lnSpc>
                <a:spcPct val="100000"/>
              </a:lnSpc>
              <a:spcBef>
                <a:spcPts val="0"/>
              </a:spcBef>
              <a:spcAft>
                <a:spcPts val="1200"/>
              </a:spcAft>
              <a:buFont typeface="Arial" panose="020B0604020202020204" pitchFamily="34" charset="0"/>
              <a:buChar char="•"/>
            </a:pPr>
            <a:r>
              <a:rPr lang="en-AU" dirty="0" smtClean="0"/>
              <a:t>Last/senior author(s): the supervisor(s) of the work; often the group leader(s) or postgraduate student’s supervisor(s).</a:t>
            </a:r>
          </a:p>
          <a:p>
            <a:pPr marL="342900" indent="-342900">
              <a:lnSpc>
                <a:spcPct val="100000"/>
              </a:lnSpc>
              <a:spcBef>
                <a:spcPts val="0"/>
              </a:spcBef>
              <a:spcAft>
                <a:spcPts val="1200"/>
              </a:spcAft>
              <a:buFont typeface="Arial" panose="020B0604020202020204" pitchFamily="34" charset="0"/>
              <a:buChar char="•"/>
            </a:pPr>
            <a:r>
              <a:rPr lang="en-AU" dirty="0" smtClean="0"/>
              <a:t>All other authors: order is determined by their contribution to the work.</a:t>
            </a:r>
          </a:p>
          <a:p>
            <a:pPr>
              <a:lnSpc>
                <a:spcPct val="100000"/>
              </a:lnSpc>
              <a:spcBef>
                <a:spcPts val="0"/>
              </a:spcBef>
            </a:pPr>
            <a:endParaRPr lang="en-AU" dirty="0"/>
          </a:p>
          <a:p>
            <a:pPr>
              <a:lnSpc>
                <a:spcPct val="100000"/>
              </a:lnSpc>
              <a:spcBef>
                <a:spcPts val="0"/>
              </a:spcBef>
              <a:spcAft>
                <a:spcPts val="1200"/>
              </a:spcAft>
            </a:pPr>
            <a:r>
              <a:rPr lang="en-AU" b="1" dirty="0" smtClean="0"/>
              <a:t>Authorship responsibilities</a:t>
            </a:r>
          </a:p>
          <a:p>
            <a:pPr marL="342900" indent="-342900">
              <a:lnSpc>
                <a:spcPct val="100000"/>
              </a:lnSpc>
              <a:spcBef>
                <a:spcPts val="0"/>
              </a:spcBef>
              <a:spcAft>
                <a:spcPts val="1200"/>
              </a:spcAft>
              <a:buFont typeface="Arial" panose="020B0604020202020204" pitchFamily="34" charset="0"/>
              <a:buChar char="•"/>
            </a:pPr>
            <a:r>
              <a:rPr lang="en-AU" dirty="0" smtClean="0"/>
              <a:t>Corresponding author: </a:t>
            </a:r>
            <a:r>
              <a:rPr lang="en-AU" dirty="0"/>
              <a:t>communicates with the </a:t>
            </a:r>
            <a:r>
              <a:rPr lang="en-AU" dirty="0" smtClean="0"/>
              <a:t>journal, and with anyone who enquires </a:t>
            </a:r>
            <a:r>
              <a:rPr lang="en-AU" dirty="0"/>
              <a:t>about the </a:t>
            </a:r>
            <a:r>
              <a:rPr lang="en-AU" dirty="0" smtClean="0"/>
              <a:t>work following publication. This author is expected </a:t>
            </a:r>
            <a:r>
              <a:rPr lang="en-AU" dirty="0"/>
              <a:t>to have the approval of their </a:t>
            </a:r>
            <a:r>
              <a:rPr lang="en-AU" dirty="0" smtClean="0"/>
              <a:t>co-authors.</a:t>
            </a:r>
          </a:p>
          <a:p>
            <a:pPr marL="342900" indent="-342900">
              <a:lnSpc>
                <a:spcPct val="100000"/>
              </a:lnSpc>
              <a:spcBef>
                <a:spcPts val="0"/>
              </a:spcBef>
              <a:spcAft>
                <a:spcPts val="1200"/>
              </a:spcAft>
              <a:buFont typeface="Arial" panose="020B0604020202020204" pitchFamily="34" charset="0"/>
              <a:buChar char="•"/>
            </a:pPr>
            <a:r>
              <a:rPr lang="en-AU" dirty="0" smtClean="0"/>
              <a:t>All authors: according to the </a:t>
            </a:r>
            <a:r>
              <a:rPr lang="en-AU" dirty="0"/>
              <a:t>Authorship guide, “authors are collectively accountable for the whole research output”, not just their contribution to the publication.</a:t>
            </a:r>
            <a:endParaRPr lang="en-AU" dirty="0" smtClean="0"/>
          </a:p>
        </p:txBody>
      </p:sp>
    </p:spTree>
    <p:extLst>
      <p:ext uri="{BB962C8B-B14F-4D97-AF65-F5344CB8AC3E}">
        <p14:creationId xmlns:p14="http://schemas.microsoft.com/office/powerpoint/2010/main" val="1363726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Authorship and publication</a:t>
            </a:r>
            <a:endParaRPr lang="en-AU" sz="3600" b="1" dirty="0"/>
          </a:p>
        </p:txBody>
      </p:sp>
      <p:sp>
        <p:nvSpPr>
          <p:cNvPr id="7" name="Content Placeholder 6"/>
          <p:cNvSpPr>
            <a:spLocks noGrp="1"/>
          </p:cNvSpPr>
          <p:nvPr>
            <p:ph idx="11"/>
          </p:nvPr>
        </p:nvSpPr>
        <p:spPr>
          <a:xfrm>
            <a:off x="457200" y="1052736"/>
            <a:ext cx="8219256" cy="5472608"/>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smtClean="0"/>
              <a:t>To prevent disputes about authorship, authorship should be </a:t>
            </a:r>
            <a:r>
              <a:rPr lang="en-AU" dirty="0"/>
              <a:t>discussed between </a:t>
            </a:r>
            <a:r>
              <a:rPr lang="en-AU" dirty="0" smtClean="0"/>
              <a:t>researchers </a:t>
            </a:r>
            <a:r>
              <a:rPr lang="en-AU" dirty="0"/>
              <a:t>at an early stage of a research </a:t>
            </a:r>
            <a:r>
              <a:rPr lang="en-AU" dirty="0" smtClean="0"/>
              <a:t>project.</a:t>
            </a:r>
          </a:p>
          <a:p>
            <a:pPr marL="342900" indent="-342900">
              <a:lnSpc>
                <a:spcPct val="100000"/>
              </a:lnSpc>
              <a:spcBef>
                <a:spcPts val="0"/>
              </a:spcBef>
              <a:spcAft>
                <a:spcPts val="1200"/>
              </a:spcAft>
              <a:buFont typeface="Arial" panose="020B0604020202020204" pitchFamily="34" charset="0"/>
              <a:buChar char="•"/>
            </a:pPr>
            <a:r>
              <a:rPr lang="en-AU" dirty="0"/>
              <a:t>It is good practice to have an authorship agreement in place before starting the write-up a research project. The </a:t>
            </a:r>
            <a:r>
              <a:rPr lang="en-AU" dirty="0" smtClean="0"/>
              <a:t>UoM </a:t>
            </a:r>
            <a:r>
              <a:rPr lang="en-AU" dirty="0"/>
              <a:t>has an </a:t>
            </a:r>
            <a:r>
              <a:rPr lang="en-AU" dirty="0">
                <a:hlinkClick r:id="rId2"/>
              </a:rPr>
              <a:t>Authorship agreement template</a:t>
            </a:r>
            <a:r>
              <a:rPr lang="en-AU" dirty="0" smtClean="0"/>
              <a:t> that anyone can use.</a:t>
            </a:r>
          </a:p>
          <a:p>
            <a:pPr marL="342900" indent="-342900">
              <a:lnSpc>
                <a:spcPct val="100000"/>
              </a:lnSpc>
              <a:spcBef>
                <a:spcPts val="0"/>
              </a:spcBef>
              <a:spcAft>
                <a:spcPts val="1200"/>
              </a:spcAft>
              <a:buFont typeface="Arial" panose="020B0604020202020204" pitchFamily="34" charset="0"/>
              <a:buChar char="•"/>
            </a:pPr>
            <a:r>
              <a:rPr lang="en-AU" dirty="0" smtClean="0"/>
              <a:t>Add your ORCID ID to your submitted manuscripts.</a:t>
            </a:r>
          </a:p>
          <a:p>
            <a:pPr marL="342900" indent="-342900">
              <a:lnSpc>
                <a:spcPct val="100000"/>
              </a:lnSpc>
              <a:spcBef>
                <a:spcPts val="0"/>
              </a:spcBef>
              <a:spcAft>
                <a:spcPts val="1200"/>
              </a:spcAft>
              <a:buFont typeface="Arial" panose="020B0604020202020204" pitchFamily="34" charset="0"/>
              <a:buChar char="•"/>
            </a:pPr>
            <a:r>
              <a:rPr lang="en-AU" dirty="0"/>
              <a:t>ORCID is the “Open Researcher and Contributor Identifier</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dirty="0" smtClean="0"/>
              <a:t>It </a:t>
            </a:r>
            <a:r>
              <a:rPr lang="en-AU" dirty="0"/>
              <a:t>provides a unique digital ID for individual researchers.</a:t>
            </a:r>
          </a:p>
          <a:p>
            <a:pPr marL="342900" indent="-342900">
              <a:lnSpc>
                <a:spcPct val="100000"/>
              </a:lnSpc>
              <a:spcBef>
                <a:spcPts val="0"/>
              </a:spcBef>
              <a:spcAft>
                <a:spcPts val="1200"/>
              </a:spcAft>
              <a:buFont typeface="Arial" panose="020B0604020202020204" pitchFamily="34" charset="0"/>
              <a:buChar char="•"/>
            </a:pPr>
            <a:r>
              <a:rPr lang="en-AU" dirty="0" smtClean="0"/>
              <a:t>Research </a:t>
            </a:r>
            <a:r>
              <a:rPr lang="en-AU" dirty="0"/>
              <a:t>outputs can be linked to an individual’s ORCID record; these outputs include funding, published works (e.g. journal articles, book chapters</a:t>
            </a:r>
            <a:r>
              <a:rPr lang="en-AU" dirty="0" smtClean="0"/>
              <a:t>) </a:t>
            </a:r>
            <a:r>
              <a:rPr lang="en-AU" dirty="0"/>
              <a:t>and research </a:t>
            </a:r>
            <a:r>
              <a:rPr lang="en-AU" dirty="0" smtClean="0"/>
              <a:t>datasets.</a:t>
            </a:r>
          </a:p>
          <a:p>
            <a:pPr marL="342900" indent="-342900">
              <a:lnSpc>
                <a:spcPct val="100000"/>
              </a:lnSpc>
              <a:spcBef>
                <a:spcPts val="0"/>
              </a:spcBef>
              <a:spcAft>
                <a:spcPts val="1200"/>
              </a:spcAft>
              <a:buFont typeface="Arial" panose="020B0604020202020204" pitchFamily="34" charset="0"/>
              <a:buChar char="•"/>
            </a:pPr>
            <a:r>
              <a:rPr lang="en-AU" dirty="0" smtClean="0"/>
              <a:t>ORCID has </a:t>
            </a:r>
            <a:r>
              <a:rPr lang="en-AU" dirty="0"/>
              <a:t>become increasingly common among journal publishers, funding </a:t>
            </a:r>
            <a:r>
              <a:rPr lang="en-AU" dirty="0" smtClean="0"/>
              <a:t>bodies (including NHMRC) </a:t>
            </a:r>
            <a:r>
              <a:rPr lang="en-AU" dirty="0"/>
              <a:t>and universities</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dirty="0" smtClean="0"/>
              <a:t>Peter Mac has an </a:t>
            </a:r>
            <a:r>
              <a:rPr lang="en-AU" dirty="0" smtClean="0">
                <a:hlinkClick r:id="rId3"/>
              </a:rPr>
              <a:t>ORCID SOP</a:t>
            </a:r>
            <a:r>
              <a:rPr lang="en-AU" dirty="0"/>
              <a:t>, located in </a:t>
            </a:r>
            <a:r>
              <a:rPr lang="en-AU" dirty="0" smtClean="0"/>
              <a:t>Peter Mac Connect.</a:t>
            </a:r>
            <a:endParaRPr lang="en-AU" dirty="0"/>
          </a:p>
          <a:p>
            <a:pPr marL="342900" indent="-342900">
              <a:lnSpc>
                <a:spcPct val="100000"/>
              </a:lnSpc>
              <a:spcBef>
                <a:spcPts val="0"/>
              </a:spcBef>
              <a:spcAft>
                <a:spcPts val="1200"/>
              </a:spcAft>
              <a:buFont typeface="Arial" panose="020B0604020202020204" pitchFamily="34" charset="0"/>
              <a:buChar char="•"/>
            </a:pPr>
            <a:endParaRPr lang="en-AU" dirty="0" smtClean="0"/>
          </a:p>
        </p:txBody>
      </p:sp>
    </p:spTree>
    <p:extLst>
      <p:ext uri="{BB962C8B-B14F-4D97-AF65-F5344CB8AC3E}">
        <p14:creationId xmlns:p14="http://schemas.microsoft.com/office/powerpoint/2010/main" val="2484469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Author affiliations</a:t>
            </a:r>
            <a:endParaRPr lang="en-AU" sz="3600" b="1" dirty="0"/>
          </a:p>
        </p:txBody>
      </p:sp>
      <p:sp>
        <p:nvSpPr>
          <p:cNvPr id="7" name="Content Placeholder 6"/>
          <p:cNvSpPr>
            <a:spLocks noGrp="1"/>
          </p:cNvSpPr>
          <p:nvPr>
            <p:ph idx="11"/>
          </p:nvPr>
        </p:nvSpPr>
        <p:spPr>
          <a:xfrm>
            <a:off x="457200" y="1052736"/>
            <a:ext cx="8219256" cy="5184576"/>
          </a:xfrm>
        </p:spPr>
        <p:txBody>
          <a:bodyPr>
            <a:noAutofit/>
          </a:bodyPr>
          <a:lstStyle/>
          <a:p>
            <a:pPr marL="342900" indent="-342900">
              <a:lnSpc>
                <a:spcPct val="100000"/>
              </a:lnSpc>
              <a:spcBef>
                <a:spcPts val="0"/>
              </a:spcBef>
              <a:buFont typeface="Arial" panose="020B0604020202020204" pitchFamily="34" charset="0"/>
              <a:buChar char="•"/>
            </a:pPr>
            <a:r>
              <a:rPr lang="en-AU" dirty="0" smtClean="0"/>
              <a:t>Authors </a:t>
            </a:r>
            <a:r>
              <a:rPr lang="en-AU" dirty="0"/>
              <a:t>should acknowledge their affiliation with all relevant institutions, including university departments for students and for staff with an honorary appointment. For example:</a:t>
            </a:r>
          </a:p>
          <a:p>
            <a:pPr marL="714375" lvl="0" indent="-352425">
              <a:lnSpc>
                <a:spcPct val="100000"/>
              </a:lnSpc>
              <a:spcBef>
                <a:spcPts val="0"/>
              </a:spcBef>
              <a:buFont typeface="+mj-lt"/>
              <a:buAutoNum type="arabicPeriod"/>
            </a:pPr>
            <a:r>
              <a:rPr lang="en-AU" dirty="0" smtClean="0"/>
              <a:t>Peter </a:t>
            </a:r>
            <a:r>
              <a:rPr lang="en-AU" dirty="0"/>
              <a:t>MacCallum Cancer Centre, Melbourne, Victoria 3000, Australia</a:t>
            </a:r>
          </a:p>
          <a:p>
            <a:pPr marL="714375" lvl="0" indent="-352425">
              <a:lnSpc>
                <a:spcPct val="100000"/>
              </a:lnSpc>
              <a:spcBef>
                <a:spcPts val="0"/>
              </a:spcBef>
              <a:buFont typeface="+mj-lt"/>
              <a:buAutoNum type="arabicPeriod"/>
            </a:pPr>
            <a:r>
              <a:rPr lang="en-AU" dirty="0" smtClean="0"/>
              <a:t>The Sir </a:t>
            </a:r>
            <a:r>
              <a:rPr lang="en-AU" dirty="0"/>
              <a:t>Peter MacCallum Department of Oncology, The University of Melbourne, Victoria 3010, Australia</a:t>
            </a:r>
          </a:p>
          <a:p>
            <a:pPr marL="714375" indent="-352425">
              <a:lnSpc>
                <a:spcPct val="100000"/>
              </a:lnSpc>
              <a:spcBef>
                <a:spcPts val="0"/>
              </a:spcBef>
              <a:spcAft>
                <a:spcPts val="1200"/>
              </a:spcAft>
              <a:buFont typeface="+mj-lt"/>
              <a:buAutoNum type="arabicPeriod"/>
            </a:pPr>
            <a:r>
              <a:rPr lang="en-AU" dirty="0"/>
              <a:t>Any other </a:t>
            </a:r>
            <a:r>
              <a:rPr lang="en-AU" dirty="0" smtClean="0"/>
              <a:t>affiliation</a:t>
            </a:r>
            <a:r>
              <a:rPr lang="en-AU" dirty="0"/>
              <a:t>.</a:t>
            </a:r>
          </a:p>
          <a:p>
            <a:pPr marL="342900" indent="-342900">
              <a:lnSpc>
                <a:spcPct val="100000"/>
              </a:lnSpc>
              <a:spcBef>
                <a:spcPts val="0"/>
              </a:spcBef>
              <a:spcAft>
                <a:spcPts val="1200"/>
              </a:spcAft>
              <a:buFont typeface="Arial" panose="020B0604020202020204" pitchFamily="34" charset="0"/>
              <a:buChar char="•"/>
            </a:pPr>
            <a:r>
              <a:rPr lang="en-AU" dirty="0"/>
              <a:t>Check any manuscript on which you are an author to ensure that all your affiliations have been included and that they are correct. For example, “Peter MacCallum Cancer Centre” </a:t>
            </a:r>
            <a:r>
              <a:rPr lang="en-AU" b="1" dirty="0"/>
              <a:t>not</a:t>
            </a:r>
            <a:r>
              <a:rPr lang="en-AU" dirty="0"/>
              <a:t> “Peter MacCallum Cancer Institute</a:t>
            </a:r>
            <a:r>
              <a:rPr lang="en-AU" dirty="0" smtClean="0"/>
              <a:t>”.</a:t>
            </a:r>
          </a:p>
          <a:p>
            <a:pPr marL="342900" lvl="0" indent="-342900">
              <a:lnSpc>
                <a:spcPct val="100000"/>
              </a:lnSpc>
              <a:spcBef>
                <a:spcPts val="0"/>
              </a:spcBef>
              <a:buFont typeface="Arial" panose="020B0604020202020204" pitchFamily="34" charset="0"/>
              <a:buChar char="•"/>
            </a:pPr>
            <a:r>
              <a:rPr lang="en-AU" dirty="0"/>
              <a:t>If the journal only allows one affiliation per author, then create a new affiliation for each author and combine the relevant affiliations; e.g.:</a:t>
            </a:r>
          </a:p>
          <a:p>
            <a:pPr marL="714375" lvl="0" indent="-352425">
              <a:lnSpc>
                <a:spcPct val="100000"/>
              </a:lnSpc>
              <a:spcBef>
                <a:spcPts val="0"/>
              </a:spcBef>
              <a:spcAft>
                <a:spcPts val="1200"/>
              </a:spcAft>
              <a:tabLst>
                <a:tab pos="714375" algn="l"/>
              </a:tabLst>
            </a:pPr>
            <a:r>
              <a:rPr lang="en-AU" dirty="0"/>
              <a:t>1.	Peter MacCallum Cancer Centre, and The Sir Peter MacCallum Department of Oncology, The University of Melbourne, Victoria, Australia</a:t>
            </a:r>
            <a:r>
              <a:rPr lang="en-AU" dirty="0" smtClean="0"/>
              <a:t>.</a:t>
            </a:r>
            <a:endParaRPr lang="en-AU" dirty="0"/>
          </a:p>
        </p:txBody>
      </p:sp>
    </p:spTree>
    <p:extLst>
      <p:ext uri="{BB962C8B-B14F-4D97-AF65-F5344CB8AC3E}">
        <p14:creationId xmlns:p14="http://schemas.microsoft.com/office/powerpoint/2010/main" val="697964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Publication</a:t>
            </a:r>
            <a:endParaRPr lang="en-AU" sz="3600" b="1" dirty="0"/>
          </a:p>
        </p:txBody>
      </p:sp>
      <p:sp>
        <p:nvSpPr>
          <p:cNvPr id="7" name="Content Placeholder 6"/>
          <p:cNvSpPr>
            <a:spLocks noGrp="1"/>
          </p:cNvSpPr>
          <p:nvPr>
            <p:ph idx="11"/>
          </p:nvPr>
        </p:nvSpPr>
        <p:spPr>
          <a:xfrm>
            <a:off x="457200" y="1052736"/>
            <a:ext cx="8219256" cy="5040560"/>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a:t>Acknowledgements section: include all relevant </a:t>
            </a:r>
            <a:r>
              <a:rPr lang="en-AU" dirty="0" smtClean="0"/>
              <a:t>NHMRC </a:t>
            </a:r>
            <a:r>
              <a:rPr lang="en-AU" dirty="0"/>
              <a:t>and ARC grant/fellowship IDs – to help </a:t>
            </a:r>
            <a:r>
              <a:rPr lang="en-AU" dirty="0" smtClean="0"/>
              <a:t>comply with the </a:t>
            </a:r>
            <a:r>
              <a:rPr lang="en-AU" dirty="0">
                <a:hlinkClick r:id="rId2"/>
              </a:rPr>
              <a:t>NHMRC</a:t>
            </a:r>
            <a:r>
              <a:rPr lang="en-AU" dirty="0"/>
              <a:t> and </a:t>
            </a:r>
            <a:r>
              <a:rPr lang="en-AU" dirty="0">
                <a:hlinkClick r:id="rId3"/>
              </a:rPr>
              <a:t>ARC</a:t>
            </a:r>
            <a:r>
              <a:rPr lang="en-AU" dirty="0"/>
              <a:t> open access policies and funding agreements.</a:t>
            </a:r>
            <a:endParaRPr lang="en-AU" dirty="0" smtClean="0"/>
          </a:p>
          <a:p>
            <a:pPr marL="342900" indent="-342900">
              <a:lnSpc>
                <a:spcPct val="100000"/>
              </a:lnSpc>
              <a:spcBef>
                <a:spcPts val="0"/>
              </a:spcBef>
              <a:spcAft>
                <a:spcPts val="1200"/>
              </a:spcAft>
              <a:buFont typeface="Arial" panose="020B0604020202020204" pitchFamily="34" charset="0"/>
              <a:buChar char="•"/>
            </a:pPr>
            <a:r>
              <a:rPr lang="en-AU" dirty="0" smtClean="0"/>
              <a:t>Citation: appropriately cite other people’s </a:t>
            </a:r>
            <a:r>
              <a:rPr lang="en-AU" dirty="0"/>
              <a:t>work and your own previously published work. </a:t>
            </a:r>
            <a:r>
              <a:rPr lang="en-AU" dirty="0" smtClean="0"/>
              <a:t>It is plagiarism if you do not acknowledge the source of ideas or findings.</a:t>
            </a:r>
          </a:p>
          <a:p>
            <a:pPr marL="342900" indent="-342900">
              <a:lnSpc>
                <a:spcPct val="100000"/>
              </a:lnSpc>
              <a:spcBef>
                <a:spcPts val="0"/>
              </a:spcBef>
              <a:spcAft>
                <a:spcPts val="1200"/>
              </a:spcAft>
              <a:buFont typeface="Arial" panose="020B0604020202020204" pitchFamily="34" charset="0"/>
              <a:buChar char="•"/>
            </a:pPr>
            <a:r>
              <a:rPr lang="en-AU" dirty="0" smtClean="0"/>
              <a:t>Plagiarism is a growing research integrity issue</a:t>
            </a:r>
            <a:r>
              <a:rPr lang="en-AU" dirty="0"/>
              <a:t>;</a:t>
            </a:r>
            <a:r>
              <a:rPr lang="en-AU" dirty="0" smtClean="0"/>
              <a:t> it </a:t>
            </a:r>
            <a:r>
              <a:rPr lang="en-AU" dirty="0"/>
              <a:t>is one of the most common research integrity matters dealt with by the </a:t>
            </a:r>
            <a:r>
              <a:rPr lang="en-AU" dirty="0" err="1"/>
              <a:t>UoM</a:t>
            </a:r>
            <a:r>
              <a:rPr lang="en-AU" dirty="0"/>
              <a:t>.</a:t>
            </a:r>
            <a:endParaRPr lang="en-AU" dirty="0" smtClean="0"/>
          </a:p>
          <a:p>
            <a:pPr marL="342900" indent="-342900">
              <a:lnSpc>
                <a:spcPct val="100000"/>
              </a:lnSpc>
              <a:spcBef>
                <a:spcPts val="0"/>
              </a:spcBef>
              <a:spcAft>
                <a:spcPts val="1200"/>
              </a:spcAft>
              <a:buFont typeface="Arial" panose="020B0604020202020204" pitchFamily="34" charset="0"/>
              <a:buChar char="•"/>
            </a:pPr>
            <a:r>
              <a:rPr lang="en-AU" dirty="0" smtClean="0"/>
              <a:t>A growing number of journals use text-matching software </a:t>
            </a:r>
            <a:r>
              <a:rPr lang="en-AU" dirty="0"/>
              <a:t>that </a:t>
            </a:r>
            <a:r>
              <a:rPr lang="en-AU" dirty="0" smtClean="0"/>
              <a:t>compares submitted manuscripts </a:t>
            </a:r>
            <a:r>
              <a:rPr lang="en-AU" dirty="0"/>
              <a:t>with </a:t>
            </a:r>
            <a:r>
              <a:rPr lang="en-AU" dirty="0" smtClean="0"/>
              <a:t>published research.</a:t>
            </a:r>
            <a:endParaRPr lang="en-AU" dirty="0"/>
          </a:p>
          <a:p>
            <a:pPr marL="342900" indent="-342900">
              <a:lnSpc>
                <a:spcPct val="100000"/>
              </a:lnSpc>
              <a:spcBef>
                <a:spcPts val="0"/>
              </a:spcBef>
              <a:spcAft>
                <a:spcPts val="1200"/>
              </a:spcAft>
              <a:buFont typeface="Arial" panose="020B0604020202020204" pitchFamily="34" charset="0"/>
              <a:buChar char="•"/>
            </a:pPr>
            <a:r>
              <a:rPr lang="en-AU" dirty="0" smtClean="0"/>
              <a:t>Universities are also beginning to use text-matching software. The UoM has rolled out one such tool, </a:t>
            </a:r>
            <a:r>
              <a:rPr lang="en-AU" dirty="0" smtClean="0">
                <a:hlinkClick r:id="rId4"/>
              </a:rPr>
              <a:t>iThenticate</a:t>
            </a:r>
            <a:r>
              <a:rPr lang="en-AU" dirty="0" smtClean="0"/>
              <a:t>, for UoM staff (including honorary staff) </a:t>
            </a:r>
            <a:r>
              <a:rPr lang="en-AU" dirty="0"/>
              <a:t>and graduate research </a:t>
            </a:r>
            <a:r>
              <a:rPr lang="en-AU" dirty="0" smtClean="0"/>
              <a:t>students to help draft their manuscripts, theses and other research writing.</a:t>
            </a:r>
          </a:p>
        </p:txBody>
      </p:sp>
    </p:spTree>
    <p:extLst>
      <p:ext uri="{BB962C8B-B14F-4D97-AF65-F5344CB8AC3E}">
        <p14:creationId xmlns:p14="http://schemas.microsoft.com/office/powerpoint/2010/main" val="1411463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Conflict of interest</a:t>
            </a:r>
            <a:endParaRPr lang="en-AU" sz="3600" b="1" dirty="0"/>
          </a:p>
        </p:txBody>
      </p:sp>
      <p:sp>
        <p:nvSpPr>
          <p:cNvPr id="7" name="Content Placeholder 6"/>
          <p:cNvSpPr>
            <a:spLocks noGrp="1"/>
          </p:cNvSpPr>
          <p:nvPr>
            <p:ph idx="11"/>
          </p:nvPr>
        </p:nvSpPr>
        <p:spPr>
          <a:xfrm>
            <a:off x="457200" y="1052736"/>
            <a:ext cx="8219256" cy="4968552"/>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smtClean="0"/>
              <a:t>Conflicts </a:t>
            </a:r>
            <a:r>
              <a:rPr lang="en-AU" dirty="0"/>
              <a:t>of interest in </a:t>
            </a:r>
            <a:r>
              <a:rPr lang="en-AU" dirty="0" smtClean="0"/>
              <a:t>research </a:t>
            </a:r>
            <a:r>
              <a:rPr lang="en-AU" dirty="0"/>
              <a:t>are not uncommon and it is important that they are identified and managed </a:t>
            </a:r>
            <a:r>
              <a:rPr lang="en-AU" dirty="0" smtClean="0"/>
              <a:t>appropriately.</a:t>
            </a:r>
          </a:p>
          <a:p>
            <a:pPr marL="342900" indent="-342900">
              <a:lnSpc>
                <a:spcPct val="100000"/>
              </a:lnSpc>
              <a:spcBef>
                <a:spcPts val="0"/>
              </a:spcBef>
              <a:spcAft>
                <a:spcPts val="1200"/>
              </a:spcAft>
              <a:buFont typeface="Arial" panose="020B0604020202020204" pitchFamily="34" charset="0"/>
              <a:buChar char="•"/>
            </a:pPr>
            <a:r>
              <a:rPr lang="en-AU" dirty="0" smtClean="0"/>
              <a:t>They </a:t>
            </a:r>
            <a:r>
              <a:rPr lang="en-AU" dirty="0"/>
              <a:t>have the potential to compromise judgements and decisions that should be made impartially</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dirty="0"/>
              <a:t>Peter Mac has a </a:t>
            </a:r>
            <a:r>
              <a:rPr lang="en-AU" dirty="0">
                <a:hlinkClick r:id="rId2"/>
              </a:rPr>
              <a:t>Managing Conflicts of Interest in Research</a:t>
            </a:r>
            <a:r>
              <a:rPr lang="en-AU" dirty="0"/>
              <a:t> </a:t>
            </a:r>
            <a:r>
              <a:rPr lang="en-AU" dirty="0" smtClean="0"/>
              <a:t>SOP, which includes examples of potential conflicts.</a:t>
            </a:r>
            <a:endParaRPr lang="en-AU" dirty="0"/>
          </a:p>
        </p:txBody>
      </p:sp>
    </p:spTree>
    <p:extLst>
      <p:ext uri="{BB962C8B-B14F-4D97-AF65-F5344CB8AC3E}">
        <p14:creationId xmlns:p14="http://schemas.microsoft.com/office/powerpoint/2010/main" val="1999771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Conflict of interest management</a:t>
            </a:r>
            <a:endParaRPr lang="en-AU" sz="3600" b="1" dirty="0"/>
          </a:p>
        </p:txBody>
      </p:sp>
      <p:sp>
        <p:nvSpPr>
          <p:cNvPr id="7" name="Content Placeholder 6"/>
          <p:cNvSpPr>
            <a:spLocks noGrp="1"/>
          </p:cNvSpPr>
          <p:nvPr>
            <p:ph idx="11"/>
          </p:nvPr>
        </p:nvSpPr>
        <p:spPr>
          <a:xfrm>
            <a:off x="457200" y="1052736"/>
            <a:ext cx="8219256" cy="5112568"/>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a:t>Researchers should declare all actual, potential or perceived conflicts of interest </a:t>
            </a:r>
            <a:r>
              <a:rPr lang="en-AU" dirty="0" smtClean="0"/>
              <a:t>during the establishment </a:t>
            </a:r>
            <a:r>
              <a:rPr lang="en-AU" dirty="0"/>
              <a:t>of a </a:t>
            </a:r>
            <a:r>
              <a:rPr lang="en-AU" dirty="0" smtClean="0"/>
              <a:t>research project.</a:t>
            </a:r>
          </a:p>
          <a:p>
            <a:pPr marL="342900" indent="-342900">
              <a:lnSpc>
                <a:spcPct val="100000"/>
              </a:lnSpc>
              <a:spcBef>
                <a:spcPts val="0"/>
              </a:spcBef>
              <a:spcAft>
                <a:spcPts val="1200"/>
              </a:spcAft>
              <a:buFont typeface="Arial" panose="020B0604020202020204" pitchFamily="34" charset="0"/>
              <a:buChar char="•"/>
            </a:pPr>
            <a:r>
              <a:rPr lang="en-AU" dirty="0"/>
              <a:t>All researchers involved in collaborative research </a:t>
            </a:r>
            <a:r>
              <a:rPr lang="en-AU" dirty="0" smtClean="0"/>
              <a:t>should be </a:t>
            </a:r>
            <a:r>
              <a:rPr lang="en-AU" dirty="0"/>
              <a:t>familiar with </a:t>
            </a:r>
            <a:r>
              <a:rPr lang="en-AU" dirty="0" smtClean="0"/>
              <a:t>the collaborative </a:t>
            </a:r>
            <a:r>
              <a:rPr lang="en-AU" dirty="0"/>
              <a:t>principles outlined in the </a:t>
            </a:r>
            <a:r>
              <a:rPr lang="en-AU" dirty="0">
                <a:hlinkClick r:id="rId2"/>
              </a:rPr>
              <a:t>External Collaborations in Research</a:t>
            </a:r>
            <a:r>
              <a:rPr lang="en-AU" dirty="0"/>
              <a:t> </a:t>
            </a:r>
            <a:r>
              <a:rPr lang="en-AU" dirty="0" smtClean="0"/>
              <a:t>SOP.</a:t>
            </a:r>
          </a:p>
          <a:p>
            <a:pPr marL="342900" indent="-342900">
              <a:lnSpc>
                <a:spcPct val="100000"/>
              </a:lnSpc>
              <a:spcBef>
                <a:spcPts val="0"/>
              </a:spcBef>
              <a:spcAft>
                <a:spcPts val="1200"/>
              </a:spcAft>
              <a:buFont typeface="Arial" panose="020B0604020202020204" pitchFamily="34" charset="0"/>
              <a:buChar char="•"/>
            </a:pPr>
            <a:r>
              <a:rPr lang="en-AU" dirty="0" smtClean="0"/>
              <a:t>Researchers </a:t>
            </a:r>
            <a:r>
              <a:rPr lang="en-AU" dirty="0"/>
              <a:t>are expected to maintain records of activities that may lead to conflicts, for example: </a:t>
            </a:r>
            <a:r>
              <a:rPr lang="en-AU" dirty="0" smtClean="0"/>
              <a:t>consultancies; </a:t>
            </a:r>
            <a:r>
              <a:rPr lang="en-AU" dirty="0"/>
              <a:t>membership of </a:t>
            </a:r>
            <a:r>
              <a:rPr lang="en-AU" dirty="0" smtClean="0"/>
              <a:t>committees</a:t>
            </a:r>
            <a:r>
              <a:rPr lang="en-AU" dirty="0"/>
              <a:t>;</a:t>
            </a:r>
            <a:r>
              <a:rPr lang="en-AU" dirty="0" smtClean="0"/>
              <a:t> involvement with </a:t>
            </a:r>
            <a:r>
              <a:rPr lang="en-AU" dirty="0"/>
              <a:t>boards of </a:t>
            </a:r>
            <a:r>
              <a:rPr lang="en-AU" dirty="0" smtClean="0"/>
              <a:t>directors or </a:t>
            </a:r>
            <a:r>
              <a:rPr lang="en-AU" dirty="0"/>
              <a:t>advisory </a:t>
            </a:r>
            <a:r>
              <a:rPr lang="en-AU" dirty="0" smtClean="0"/>
              <a:t>groups; </a:t>
            </a:r>
            <a:r>
              <a:rPr lang="en-AU" dirty="0"/>
              <a:t>and where they hold financial delegation or are in receipt of cash services or equipment from outside </a:t>
            </a:r>
            <a:r>
              <a:rPr lang="en-AU" dirty="0" smtClean="0"/>
              <a:t>bodies.</a:t>
            </a:r>
            <a:endParaRPr lang="en-AU" dirty="0"/>
          </a:p>
          <a:p>
            <a:pPr marL="342900" indent="-342900">
              <a:lnSpc>
                <a:spcPct val="100000"/>
              </a:lnSpc>
              <a:spcBef>
                <a:spcPts val="0"/>
              </a:spcBef>
              <a:spcAft>
                <a:spcPts val="1200"/>
              </a:spcAft>
              <a:buFont typeface="Arial" panose="020B0604020202020204" pitchFamily="34" charset="0"/>
              <a:buChar char="•"/>
            </a:pPr>
            <a:r>
              <a:rPr lang="en-AU" dirty="0" smtClean="0"/>
              <a:t>Peter Mac has a </a:t>
            </a:r>
            <a:r>
              <a:rPr lang="en-AU" dirty="0" smtClean="0">
                <a:hlinkClick r:id="rId3"/>
              </a:rPr>
              <a:t>Declaration &amp; Management </a:t>
            </a:r>
            <a:r>
              <a:rPr lang="en-AU" dirty="0">
                <a:hlinkClick r:id="rId3"/>
              </a:rPr>
              <a:t>o</a:t>
            </a:r>
            <a:r>
              <a:rPr lang="en-AU" dirty="0" smtClean="0">
                <a:hlinkClick r:id="rId3"/>
              </a:rPr>
              <a:t>f Conflict </a:t>
            </a:r>
            <a:r>
              <a:rPr lang="en-AU" dirty="0">
                <a:hlinkClick r:id="rId3"/>
              </a:rPr>
              <a:t>o</a:t>
            </a:r>
            <a:r>
              <a:rPr lang="en-AU" dirty="0" smtClean="0">
                <a:hlinkClick r:id="rId3"/>
              </a:rPr>
              <a:t>f Interest Form</a:t>
            </a:r>
            <a:r>
              <a:rPr lang="en-AU" dirty="0" smtClean="0"/>
              <a:t> </a:t>
            </a:r>
            <a:r>
              <a:rPr lang="en-AU" dirty="0"/>
              <a:t>available that </a:t>
            </a:r>
            <a:r>
              <a:rPr lang="en-AU" dirty="0" smtClean="0"/>
              <a:t>should be used for conflicts of interest.</a:t>
            </a:r>
          </a:p>
          <a:p>
            <a:pPr marL="342900" indent="-342900">
              <a:lnSpc>
                <a:spcPct val="100000"/>
              </a:lnSpc>
              <a:spcBef>
                <a:spcPts val="0"/>
              </a:spcBef>
              <a:spcAft>
                <a:spcPts val="1200"/>
              </a:spcAft>
              <a:buFont typeface="Arial" panose="020B0604020202020204" pitchFamily="34" charset="0"/>
              <a:buChar char="•"/>
            </a:pPr>
            <a:r>
              <a:rPr lang="en-AU" dirty="0"/>
              <a:t>Options for managing </a:t>
            </a:r>
            <a:r>
              <a:rPr lang="en-AU" dirty="0" smtClean="0"/>
              <a:t>conflicts are described in the </a:t>
            </a:r>
            <a:r>
              <a:rPr lang="en-AU" dirty="0">
                <a:hlinkClick r:id="rId4"/>
              </a:rPr>
              <a:t>Managing Conflicts of Interest in Research</a:t>
            </a:r>
            <a:r>
              <a:rPr lang="en-AU" dirty="0"/>
              <a:t> </a:t>
            </a:r>
            <a:r>
              <a:rPr lang="en-AU" dirty="0" smtClean="0"/>
              <a:t>SOP.</a:t>
            </a:r>
            <a:endParaRPr lang="en-AU" dirty="0"/>
          </a:p>
        </p:txBody>
      </p:sp>
    </p:spTree>
    <p:extLst>
      <p:ext uri="{BB962C8B-B14F-4D97-AF65-F5344CB8AC3E}">
        <p14:creationId xmlns:p14="http://schemas.microsoft.com/office/powerpoint/2010/main" val="3122530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a:t>Nine factors that lead to bad decisions</a:t>
            </a:r>
          </a:p>
        </p:txBody>
      </p:sp>
      <p:sp>
        <p:nvSpPr>
          <p:cNvPr id="7" name="Content Placeholder 6"/>
          <p:cNvSpPr>
            <a:spLocks noGrp="1"/>
          </p:cNvSpPr>
          <p:nvPr>
            <p:ph idx="11"/>
          </p:nvPr>
        </p:nvSpPr>
        <p:spPr>
          <a:xfrm>
            <a:off x="457200" y="1052736"/>
            <a:ext cx="8219256" cy="5256584"/>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a:t>There is a lot of pressure on researchers to publish, in order to be competitive for research funding</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dirty="0"/>
              <a:t>There are many ways in which researchers may deviate from the principles and responsibilities </a:t>
            </a:r>
            <a:r>
              <a:rPr lang="en-AU" dirty="0" smtClean="0"/>
              <a:t>in </a:t>
            </a:r>
            <a:r>
              <a:rPr lang="en-AU" dirty="0"/>
              <a:t>the </a:t>
            </a:r>
            <a:r>
              <a:rPr lang="en-AU" dirty="0" smtClean="0"/>
              <a:t>Code.</a:t>
            </a:r>
          </a:p>
          <a:p>
            <a:pPr>
              <a:lnSpc>
                <a:spcPct val="100000"/>
              </a:lnSpc>
              <a:spcBef>
                <a:spcPts val="0"/>
              </a:spcBef>
              <a:spcAft>
                <a:spcPts val="1200"/>
              </a:spcAft>
            </a:pPr>
            <a:r>
              <a:rPr lang="en-AU" b="1" dirty="0" smtClean="0"/>
              <a:t>Gunsalus CK, Robinson AD </a:t>
            </a:r>
            <a:r>
              <a:rPr lang="en-AU" b="1" dirty="0"/>
              <a:t>(2018). </a:t>
            </a:r>
            <a:r>
              <a:rPr lang="en-AU" b="1" dirty="0">
                <a:hlinkClick r:id="rId2" action="ppaction://hlinkfile"/>
              </a:rPr>
              <a:t>Nine pitfalls </a:t>
            </a:r>
            <a:r>
              <a:rPr lang="en-AU" b="1" dirty="0" smtClean="0">
                <a:hlinkClick r:id="rId2" action="ppaction://hlinkfile"/>
              </a:rPr>
              <a:t>of research misconduct</a:t>
            </a:r>
            <a:r>
              <a:rPr lang="en-AU" b="1" dirty="0" smtClean="0"/>
              <a:t>. Nature 557: 297–299</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dirty="0" smtClean="0"/>
              <a:t>An acronym for nine common factors that lead to bad decisions in research is TRAGEDIES.</a:t>
            </a:r>
          </a:p>
          <a:p>
            <a:pPr marL="342900" indent="-342900">
              <a:lnSpc>
                <a:spcPct val="100000"/>
              </a:lnSpc>
              <a:spcBef>
                <a:spcPts val="0"/>
              </a:spcBef>
              <a:spcAft>
                <a:spcPts val="1200"/>
              </a:spcAft>
              <a:buFont typeface="Arial" panose="020B0604020202020204" pitchFamily="34" charset="0"/>
              <a:buChar char="•"/>
            </a:pPr>
            <a:r>
              <a:rPr lang="en-AU" b="1" dirty="0"/>
              <a:t>T</a:t>
            </a:r>
            <a:r>
              <a:rPr lang="en-AU" dirty="0"/>
              <a:t>emptation: “Getting my name on this article </a:t>
            </a:r>
            <a:r>
              <a:rPr lang="en-AU" dirty="0" smtClean="0"/>
              <a:t>would look </a:t>
            </a:r>
            <a:r>
              <a:rPr lang="en-AU" dirty="0"/>
              <a:t>really good on my CV</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b="1" dirty="0" smtClean="0"/>
              <a:t>R</a:t>
            </a:r>
            <a:r>
              <a:rPr lang="en-AU" dirty="0" smtClean="0"/>
              <a:t>ationalisation: “</a:t>
            </a:r>
            <a:r>
              <a:rPr lang="en-AU" dirty="0"/>
              <a:t>It’s only a few data points, and </a:t>
            </a:r>
            <a:r>
              <a:rPr lang="en-AU" dirty="0" smtClean="0"/>
              <a:t>those runs </a:t>
            </a:r>
            <a:r>
              <a:rPr lang="en-AU" dirty="0"/>
              <a:t>were flawed anyway</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b="1" dirty="0" smtClean="0"/>
              <a:t>A</a:t>
            </a:r>
            <a:r>
              <a:rPr lang="en-AU" dirty="0" smtClean="0"/>
              <a:t>mbition: “The better the story we can tell, the better a journal we can go for.”</a:t>
            </a:r>
          </a:p>
        </p:txBody>
      </p:sp>
    </p:spTree>
    <p:extLst>
      <p:ext uri="{BB962C8B-B14F-4D97-AF65-F5344CB8AC3E}">
        <p14:creationId xmlns:p14="http://schemas.microsoft.com/office/powerpoint/2010/main" val="1435774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a:t>Nine factors that lead to bad decisions</a:t>
            </a:r>
          </a:p>
        </p:txBody>
      </p:sp>
      <p:sp>
        <p:nvSpPr>
          <p:cNvPr id="7" name="Content Placeholder 6"/>
          <p:cNvSpPr>
            <a:spLocks noGrp="1"/>
          </p:cNvSpPr>
          <p:nvPr>
            <p:ph idx="11"/>
          </p:nvPr>
        </p:nvSpPr>
        <p:spPr>
          <a:xfrm>
            <a:off x="457200" y="1052736"/>
            <a:ext cx="8219256" cy="4968552"/>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b="1" dirty="0"/>
              <a:t>G</a:t>
            </a:r>
            <a:r>
              <a:rPr lang="en-AU" dirty="0"/>
              <a:t>roup and authority pressure: </a:t>
            </a:r>
            <a:r>
              <a:rPr lang="en-AU" dirty="0" smtClean="0"/>
              <a:t>“The Principal Investigator’s </a:t>
            </a:r>
            <a:r>
              <a:rPr lang="en-AU" dirty="0"/>
              <a:t>instructions don’t exactly match the protocol approved by the ethics </a:t>
            </a:r>
            <a:r>
              <a:rPr lang="en-AU" dirty="0" smtClean="0"/>
              <a:t>committee, </a:t>
            </a:r>
            <a:r>
              <a:rPr lang="en-AU" dirty="0"/>
              <a:t>but she is the senior researcher.”</a:t>
            </a:r>
          </a:p>
          <a:p>
            <a:pPr marL="342900" indent="-342900">
              <a:lnSpc>
                <a:spcPct val="100000"/>
              </a:lnSpc>
              <a:spcBef>
                <a:spcPts val="0"/>
              </a:spcBef>
              <a:spcAft>
                <a:spcPts val="1200"/>
              </a:spcAft>
              <a:buFont typeface="Arial" panose="020B0604020202020204" pitchFamily="34" charset="0"/>
              <a:buChar char="•"/>
            </a:pPr>
            <a:r>
              <a:rPr lang="en-AU" b="1" dirty="0" smtClean="0"/>
              <a:t>E</a:t>
            </a:r>
            <a:r>
              <a:rPr lang="en-AU" dirty="0" smtClean="0"/>
              <a:t>ntitlement: “I’ve </a:t>
            </a:r>
            <a:r>
              <a:rPr lang="en-AU" dirty="0"/>
              <a:t>worked so hard on this, and </a:t>
            </a:r>
            <a:r>
              <a:rPr lang="en-AU" dirty="0" smtClean="0"/>
              <a:t>I know </a:t>
            </a:r>
            <a:r>
              <a:rPr lang="en-AU" dirty="0"/>
              <a:t>this works, and I need to get </a:t>
            </a:r>
            <a:r>
              <a:rPr lang="en-AU" dirty="0" smtClean="0"/>
              <a:t>this publication.”</a:t>
            </a:r>
          </a:p>
          <a:p>
            <a:pPr marL="342900" indent="-342900">
              <a:lnSpc>
                <a:spcPct val="100000"/>
              </a:lnSpc>
              <a:spcBef>
                <a:spcPts val="0"/>
              </a:spcBef>
              <a:spcAft>
                <a:spcPts val="1200"/>
              </a:spcAft>
              <a:buFont typeface="Arial" panose="020B0604020202020204" pitchFamily="34" charset="0"/>
              <a:buChar char="•"/>
            </a:pPr>
            <a:r>
              <a:rPr lang="en-AU" b="1" dirty="0" smtClean="0"/>
              <a:t>D</a:t>
            </a:r>
            <a:r>
              <a:rPr lang="en-AU" dirty="0" smtClean="0"/>
              <a:t>eception: “I’m </a:t>
            </a:r>
            <a:r>
              <a:rPr lang="en-AU" dirty="0"/>
              <a:t>sure it would have turned out </a:t>
            </a:r>
            <a:r>
              <a:rPr lang="en-AU" dirty="0" smtClean="0"/>
              <a:t>this way </a:t>
            </a:r>
            <a:r>
              <a:rPr lang="en-AU" dirty="0"/>
              <a:t>(if I had done it</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b="1" dirty="0" smtClean="0"/>
              <a:t>I</a:t>
            </a:r>
            <a:r>
              <a:rPr lang="en-AU" dirty="0" smtClean="0"/>
              <a:t>ncrementalism: “It’s </a:t>
            </a:r>
            <a:r>
              <a:rPr lang="en-AU" dirty="0"/>
              <a:t>only a single data point </a:t>
            </a:r>
            <a:r>
              <a:rPr lang="en-AU" dirty="0" smtClean="0"/>
              <a:t>I’m excluding</a:t>
            </a:r>
            <a:r>
              <a:rPr lang="en-AU" dirty="0"/>
              <a:t>, and just this once</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b="1" dirty="0" smtClean="0"/>
              <a:t>E</a:t>
            </a:r>
            <a:r>
              <a:rPr lang="en-AU" dirty="0" smtClean="0"/>
              <a:t>mbarrassment: “I </a:t>
            </a:r>
            <a:r>
              <a:rPr lang="en-AU" dirty="0"/>
              <a:t>don’t want to look foolish for </a:t>
            </a:r>
            <a:r>
              <a:rPr lang="en-AU" dirty="0" smtClean="0"/>
              <a:t>not knowing </a:t>
            </a:r>
            <a:r>
              <a:rPr lang="en-AU" dirty="0"/>
              <a:t>how to do this.”</a:t>
            </a:r>
          </a:p>
          <a:p>
            <a:pPr marL="342900" indent="-342900">
              <a:lnSpc>
                <a:spcPct val="100000"/>
              </a:lnSpc>
              <a:spcBef>
                <a:spcPts val="0"/>
              </a:spcBef>
              <a:spcAft>
                <a:spcPts val="1200"/>
              </a:spcAft>
              <a:buFont typeface="Arial" panose="020B0604020202020204" pitchFamily="34" charset="0"/>
              <a:buChar char="•"/>
            </a:pPr>
            <a:r>
              <a:rPr lang="en-AU" b="1" dirty="0"/>
              <a:t>S</a:t>
            </a:r>
            <a:r>
              <a:rPr lang="en-AU" dirty="0"/>
              <a:t>tupid </a:t>
            </a:r>
            <a:r>
              <a:rPr lang="en-AU" dirty="0" smtClean="0"/>
              <a:t>systems: “</a:t>
            </a:r>
            <a:r>
              <a:rPr lang="en-AU" dirty="0"/>
              <a:t>It counts more if we divide </a:t>
            </a:r>
            <a:r>
              <a:rPr lang="en-AU" dirty="0" smtClean="0"/>
              <a:t>this manuscript </a:t>
            </a:r>
            <a:r>
              <a:rPr lang="en-AU" dirty="0"/>
              <a:t>into three </a:t>
            </a:r>
            <a:r>
              <a:rPr lang="en-AU" dirty="0" smtClean="0"/>
              <a:t>submissions instead </a:t>
            </a:r>
            <a:r>
              <a:rPr lang="en-AU" dirty="0"/>
              <a:t>of just one.”</a:t>
            </a:r>
            <a:endParaRPr lang="en-AU" dirty="0" smtClean="0"/>
          </a:p>
        </p:txBody>
      </p:sp>
    </p:spTree>
    <p:extLst>
      <p:ext uri="{BB962C8B-B14F-4D97-AF65-F5344CB8AC3E}">
        <p14:creationId xmlns:p14="http://schemas.microsoft.com/office/powerpoint/2010/main" val="60731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19256" cy="706090"/>
          </a:xfrm>
        </p:spPr>
        <p:txBody>
          <a:bodyPr>
            <a:normAutofit/>
          </a:bodyPr>
          <a:lstStyle/>
          <a:p>
            <a:r>
              <a:rPr lang="en-AU" sz="3600" b="1" dirty="0" smtClean="0"/>
              <a:t>Research </a:t>
            </a:r>
            <a:r>
              <a:rPr lang="en-AU" sz="3600" b="1" dirty="0"/>
              <a:t>i</a:t>
            </a:r>
            <a:r>
              <a:rPr lang="en-AU" sz="3600" b="1" dirty="0" smtClean="0"/>
              <a:t>ntegrity </a:t>
            </a:r>
            <a:r>
              <a:rPr lang="en-AU" sz="3600" b="1" dirty="0" smtClean="0">
                <a:latin typeface="Arial"/>
                <a:cs typeface="Arial"/>
              </a:rPr>
              <a:t>–</a:t>
            </a:r>
            <a:r>
              <a:rPr lang="en-AU" sz="3600" b="1" dirty="0" smtClean="0"/>
              <a:t> what is it?</a:t>
            </a:r>
            <a:endParaRPr lang="en-AU" sz="3600" b="1" dirty="0"/>
          </a:p>
        </p:txBody>
      </p:sp>
      <p:sp>
        <p:nvSpPr>
          <p:cNvPr id="7" name="Content Placeholder 6"/>
          <p:cNvSpPr>
            <a:spLocks noGrp="1"/>
          </p:cNvSpPr>
          <p:nvPr>
            <p:ph idx="11"/>
          </p:nvPr>
        </p:nvSpPr>
        <p:spPr>
          <a:xfrm>
            <a:off x="457200" y="1052736"/>
            <a:ext cx="8219256" cy="5328592"/>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smtClean="0"/>
              <a:t>A definition of</a:t>
            </a:r>
            <a:r>
              <a:rPr lang="en-AU" dirty="0"/>
              <a:t> research (Oxford </a:t>
            </a:r>
            <a:r>
              <a:rPr lang="en-AU" dirty="0" smtClean="0"/>
              <a:t>dictionary): “</a:t>
            </a:r>
            <a:r>
              <a:rPr lang="en-AU" dirty="0"/>
              <a:t>The systematic investigation into and study of materials and sources in order to establish facts and reach new </a:t>
            </a:r>
            <a:r>
              <a:rPr lang="en-AU" dirty="0" smtClean="0"/>
              <a:t>conclusions”.</a:t>
            </a:r>
          </a:p>
          <a:p>
            <a:pPr marL="342900" indent="-342900">
              <a:lnSpc>
                <a:spcPct val="100000"/>
              </a:lnSpc>
              <a:spcBef>
                <a:spcPts val="0"/>
              </a:spcBef>
              <a:spcAft>
                <a:spcPts val="1200"/>
              </a:spcAft>
              <a:buFont typeface="Arial" panose="020B0604020202020204" pitchFamily="34" charset="0"/>
              <a:buChar char="•"/>
            </a:pPr>
            <a:r>
              <a:rPr lang="en-AU" dirty="0" smtClean="0"/>
              <a:t>Research is a human activity, which means that errors and irresponsible practices can occur.</a:t>
            </a:r>
          </a:p>
          <a:p>
            <a:pPr marL="342900" indent="-342900">
              <a:lnSpc>
                <a:spcPct val="100000"/>
              </a:lnSpc>
              <a:spcBef>
                <a:spcPts val="0"/>
              </a:spcBef>
              <a:spcAft>
                <a:spcPts val="1200"/>
              </a:spcAft>
              <a:buFont typeface="Arial" panose="020B0604020202020204" pitchFamily="34" charset="0"/>
              <a:buChar char="•"/>
            </a:pPr>
            <a:r>
              <a:rPr lang="en-AU" dirty="0" smtClean="0"/>
              <a:t>Research integrity is essential for the responsible conduct of research.</a:t>
            </a:r>
          </a:p>
          <a:p>
            <a:pPr marL="342900" indent="-342900">
              <a:lnSpc>
                <a:spcPct val="100000"/>
              </a:lnSpc>
              <a:spcBef>
                <a:spcPts val="0"/>
              </a:spcBef>
              <a:buFont typeface="Arial" panose="020B0604020202020204" pitchFamily="34" charset="0"/>
              <a:buChar char="•"/>
            </a:pPr>
            <a:r>
              <a:rPr lang="en-AU" dirty="0" smtClean="0"/>
              <a:t>A strong </a:t>
            </a:r>
            <a:r>
              <a:rPr lang="en-AU" dirty="0"/>
              <a:t>research </a:t>
            </a:r>
            <a:r>
              <a:rPr lang="en-AU" dirty="0" smtClean="0"/>
              <a:t>culture will </a:t>
            </a:r>
            <a:r>
              <a:rPr lang="en-AU" dirty="0"/>
              <a:t>demonstrate:</a:t>
            </a:r>
          </a:p>
          <a:p>
            <a:pPr marL="684000" indent="-342000">
              <a:lnSpc>
                <a:spcPct val="100000"/>
              </a:lnSpc>
              <a:spcBef>
                <a:spcPts val="0"/>
              </a:spcBef>
              <a:buFont typeface="Courier New" panose="02070309020205020404" pitchFamily="49" charset="0"/>
              <a:buChar char="o"/>
            </a:pPr>
            <a:r>
              <a:rPr lang="en-AU" dirty="0"/>
              <a:t>honesty and integrity</a:t>
            </a:r>
          </a:p>
          <a:p>
            <a:pPr marL="684000" indent="-342000">
              <a:lnSpc>
                <a:spcPct val="100000"/>
              </a:lnSpc>
              <a:spcBef>
                <a:spcPts val="0"/>
              </a:spcBef>
              <a:buFont typeface="Courier New" panose="02070309020205020404" pitchFamily="49" charset="0"/>
              <a:buChar char="o"/>
            </a:pPr>
            <a:r>
              <a:rPr lang="en-AU" dirty="0"/>
              <a:t>respect for human research participants, animals and the environment</a:t>
            </a:r>
          </a:p>
          <a:p>
            <a:pPr marL="684000" indent="-342000">
              <a:lnSpc>
                <a:spcPct val="100000"/>
              </a:lnSpc>
              <a:spcBef>
                <a:spcPts val="0"/>
              </a:spcBef>
              <a:buFont typeface="Courier New" panose="02070309020205020404" pitchFamily="49" charset="0"/>
              <a:buChar char="o"/>
            </a:pPr>
            <a:r>
              <a:rPr lang="en-AU" dirty="0"/>
              <a:t>good stewardship of public resources used to conduct research</a:t>
            </a:r>
          </a:p>
          <a:p>
            <a:pPr marL="684000" indent="-342000">
              <a:lnSpc>
                <a:spcPct val="100000"/>
              </a:lnSpc>
              <a:spcBef>
                <a:spcPts val="0"/>
              </a:spcBef>
              <a:buFont typeface="Courier New" panose="02070309020205020404" pitchFamily="49" charset="0"/>
              <a:buChar char="o"/>
            </a:pPr>
            <a:r>
              <a:rPr lang="en-AU" dirty="0"/>
              <a:t>appropriate acknowledgment of the role of others in research</a:t>
            </a:r>
          </a:p>
          <a:p>
            <a:pPr marL="684000" indent="-342000">
              <a:lnSpc>
                <a:spcPct val="100000"/>
              </a:lnSpc>
              <a:spcBef>
                <a:spcPts val="0"/>
              </a:spcBef>
              <a:spcAft>
                <a:spcPts val="1200"/>
              </a:spcAft>
              <a:buFont typeface="Courier New" panose="02070309020205020404" pitchFamily="49" charset="0"/>
              <a:buChar char="o"/>
            </a:pPr>
            <a:r>
              <a:rPr lang="en-AU" dirty="0"/>
              <a:t>responsible communication of research results</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dirty="0"/>
              <a:t>A good overview of research </a:t>
            </a:r>
            <a:r>
              <a:rPr lang="en-AU" dirty="0" smtClean="0"/>
              <a:t>integrity is the </a:t>
            </a:r>
            <a:r>
              <a:rPr lang="en-AU" dirty="0" smtClean="0">
                <a:hlinkClick r:id="rId2"/>
              </a:rPr>
              <a:t>Singapore Statement </a:t>
            </a:r>
            <a:r>
              <a:rPr lang="en-AU" dirty="0">
                <a:hlinkClick r:id="rId2"/>
              </a:rPr>
              <a:t>on Research </a:t>
            </a:r>
            <a:r>
              <a:rPr lang="en-AU" dirty="0" smtClean="0">
                <a:hlinkClick r:id="rId2"/>
              </a:rPr>
              <a:t>Integrity</a:t>
            </a:r>
            <a:r>
              <a:rPr lang="en-AU" dirty="0" smtClean="0"/>
              <a:t>.</a:t>
            </a:r>
          </a:p>
          <a:p>
            <a:pPr marL="342900" indent="-342900">
              <a:lnSpc>
                <a:spcPct val="100000"/>
              </a:lnSpc>
              <a:spcBef>
                <a:spcPts val="0"/>
              </a:spcBef>
              <a:spcAft>
                <a:spcPts val="1200"/>
              </a:spcAft>
              <a:buFont typeface="Arial" panose="020B0604020202020204" pitchFamily="34" charset="0"/>
              <a:buChar char="•"/>
            </a:pPr>
            <a:endParaRPr lang="en-AU" dirty="0" smtClean="0"/>
          </a:p>
        </p:txBody>
      </p:sp>
    </p:spTree>
    <p:extLst>
      <p:ext uri="{BB962C8B-B14F-4D97-AF65-F5344CB8AC3E}">
        <p14:creationId xmlns:p14="http://schemas.microsoft.com/office/powerpoint/2010/main" val="694826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Research integrity advisors (RIAs)</a:t>
            </a:r>
            <a:endParaRPr lang="en-AU" sz="3600" b="1" dirty="0"/>
          </a:p>
        </p:txBody>
      </p:sp>
      <p:sp>
        <p:nvSpPr>
          <p:cNvPr id="7" name="Content Placeholder 6"/>
          <p:cNvSpPr>
            <a:spLocks noGrp="1"/>
          </p:cNvSpPr>
          <p:nvPr>
            <p:ph idx="11"/>
          </p:nvPr>
        </p:nvSpPr>
        <p:spPr>
          <a:xfrm>
            <a:off x="457200" y="1052736"/>
            <a:ext cx="8219256" cy="5112568"/>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smtClean="0"/>
              <a:t>The </a:t>
            </a:r>
            <a:r>
              <a:rPr lang="en-AU" i="1" dirty="0"/>
              <a:t>Guide to Managing and Investigating Potential Breaches of the Australian Code for </a:t>
            </a:r>
            <a:r>
              <a:rPr lang="en-AU" i="1" dirty="0" smtClean="0"/>
              <a:t>the Responsible </a:t>
            </a:r>
            <a:r>
              <a:rPr lang="en-AU" i="1" dirty="0"/>
              <a:t>Conduct of Research</a:t>
            </a:r>
            <a:r>
              <a:rPr lang="en-AU" dirty="0"/>
              <a:t> </a:t>
            </a:r>
            <a:r>
              <a:rPr lang="en-AU" dirty="0" smtClean="0"/>
              <a:t>(2018; the Investigation Guide) has been developed to support the Code.</a:t>
            </a:r>
          </a:p>
          <a:p>
            <a:pPr marL="342900" indent="-342900">
              <a:lnSpc>
                <a:spcPct val="100000"/>
              </a:lnSpc>
              <a:spcBef>
                <a:spcPts val="0"/>
              </a:spcBef>
              <a:spcAft>
                <a:spcPts val="1200"/>
              </a:spcAft>
              <a:buFont typeface="Arial" panose="020B0604020202020204" pitchFamily="34" charset="0"/>
              <a:buChar char="•"/>
            </a:pPr>
            <a:r>
              <a:rPr lang="en-AU" dirty="0" smtClean="0"/>
              <a:t>The Investigation Guide states that institutions are required to nominate one </a:t>
            </a:r>
            <a:r>
              <a:rPr lang="en-AU" dirty="0"/>
              <a:t>or more </a:t>
            </a:r>
            <a:r>
              <a:rPr lang="en-AU" dirty="0" smtClean="0"/>
              <a:t>research </a:t>
            </a:r>
            <a:r>
              <a:rPr lang="en-AU" dirty="0"/>
              <a:t>integrity </a:t>
            </a:r>
            <a:r>
              <a:rPr lang="en-AU" dirty="0" smtClean="0"/>
              <a:t>advisors </a:t>
            </a:r>
            <a:r>
              <a:rPr lang="en-AU" dirty="0"/>
              <a:t>(RIAs</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dirty="0" smtClean="0"/>
              <a:t>RIAs promote the responsible conduct of research </a:t>
            </a:r>
            <a:r>
              <a:rPr lang="en-AU" dirty="0"/>
              <a:t>and provide </a:t>
            </a:r>
            <a:r>
              <a:rPr lang="en-AU" dirty="0" smtClean="0"/>
              <a:t>advice to people with </a:t>
            </a:r>
            <a:r>
              <a:rPr lang="en-AU" dirty="0"/>
              <a:t>concerns about potential breaches of the </a:t>
            </a:r>
            <a:r>
              <a:rPr lang="en-AU" dirty="0" smtClean="0"/>
              <a:t>Code.</a:t>
            </a:r>
          </a:p>
          <a:p>
            <a:pPr marL="342900" indent="-342900">
              <a:lnSpc>
                <a:spcPct val="100000"/>
              </a:lnSpc>
              <a:spcBef>
                <a:spcPts val="0"/>
              </a:spcBef>
              <a:spcAft>
                <a:spcPts val="1200"/>
              </a:spcAft>
              <a:buFont typeface="Arial" panose="020B0604020202020204" pitchFamily="34" charset="0"/>
              <a:buChar char="•"/>
            </a:pPr>
            <a:r>
              <a:rPr lang="en-AU" dirty="0" smtClean="0"/>
              <a:t>They </a:t>
            </a:r>
            <a:r>
              <a:rPr lang="en-AU" dirty="0"/>
              <a:t>have knowledge of the Code and relevant Peter Mac processes</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dirty="0" smtClean="0"/>
              <a:t>They are available to anyone who has a concern about </a:t>
            </a:r>
            <a:r>
              <a:rPr lang="en-AU" dirty="0"/>
              <a:t>research </a:t>
            </a:r>
            <a:r>
              <a:rPr lang="en-AU" dirty="0" smtClean="0"/>
              <a:t>conduct, </a:t>
            </a:r>
            <a:r>
              <a:rPr lang="en-AU" dirty="0"/>
              <a:t>and can discuss the available options and </a:t>
            </a:r>
            <a:r>
              <a:rPr lang="en-AU" dirty="0" smtClean="0"/>
              <a:t>the </a:t>
            </a:r>
            <a:r>
              <a:rPr lang="en-AU" dirty="0"/>
              <a:t>procedures in </a:t>
            </a:r>
            <a:r>
              <a:rPr lang="en-AU" dirty="0" smtClean="0"/>
              <a:t>place, including how </a:t>
            </a:r>
            <a:r>
              <a:rPr lang="en-AU" dirty="0"/>
              <a:t>to </a:t>
            </a:r>
            <a:r>
              <a:rPr lang="en-AU" dirty="0" smtClean="0"/>
              <a:t>make </a:t>
            </a:r>
            <a:r>
              <a:rPr lang="en-AU" dirty="0"/>
              <a:t>a </a:t>
            </a:r>
            <a:r>
              <a:rPr lang="en-AU" dirty="0" smtClean="0"/>
              <a:t>complaint.</a:t>
            </a:r>
          </a:p>
          <a:p>
            <a:pPr marL="342900" indent="-342900">
              <a:lnSpc>
                <a:spcPct val="100000"/>
              </a:lnSpc>
              <a:spcBef>
                <a:spcPts val="0"/>
              </a:spcBef>
              <a:spcAft>
                <a:spcPts val="1200"/>
              </a:spcAft>
              <a:buFont typeface="Arial" panose="020B0604020202020204" pitchFamily="34" charset="0"/>
              <a:buChar char="•"/>
            </a:pPr>
            <a:r>
              <a:rPr lang="en-AU" dirty="0"/>
              <a:t>The RIA’s role is advisory only and has no involvement in </a:t>
            </a:r>
            <a:r>
              <a:rPr lang="en-AU" dirty="0" smtClean="0"/>
              <a:t>assessing </a:t>
            </a:r>
            <a:r>
              <a:rPr lang="en-AU" dirty="0"/>
              <a:t>or </a:t>
            </a:r>
            <a:r>
              <a:rPr lang="en-AU" dirty="0" smtClean="0"/>
              <a:t>investigating </a:t>
            </a:r>
            <a:r>
              <a:rPr lang="en-AU" dirty="0"/>
              <a:t>a </a:t>
            </a:r>
            <a:r>
              <a:rPr lang="en-AU" dirty="0" smtClean="0"/>
              <a:t>complaint.</a:t>
            </a:r>
          </a:p>
        </p:txBody>
      </p:sp>
    </p:spTree>
    <p:extLst>
      <p:ext uri="{BB962C8B-B14F-4D97-AF65-F5344CB8AC3E}">
        <p14:creationId xmlns:p14="http://schemas.microsoft.com/office/powerpoint/2010/main" val="911505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RIAs at Peter Mac</a:t>
            </a:r>
            <a:endParaRPr lang="en-AU" sz="3600" b="1" dirty="0"/>
          </a:p>
        </p:txBody>
      </p:sp>
      <p:sp>
        <p:nvSpPr>
          <p:cNvPr id="7" name="Content Placeholder 6"/>
          <p:cNvSpPr>
            <a:spLocks noGrp="1"/>
          </p:cNvSpPr>
          <p:nvPr>
            <p:ph idx="11"/>
          </p:nvPr>
        </p:nvSpPr>
        <p:spPr>
          <a:xfrm>
            <a:off x="457200" y="1052736"/>
            <a:ext cx="8219256" cy="4968552"/>
          </a:xfrm>
        </p:spPr>
        <p:txBody>
          <a:bodyPr>
            <a:noAutofit/>
          </a:bodyPr>
          <a:lstStyle/>
          <a:p>
            <a:pPr marL="342900" indent="-342900">
              <a:lnSpc>
                <a:spcPct val="100000"/>
              </a:lnSpc>
              <a:spcBef>
                <a:spcPts val="0"/>
              </a:spcBef>
              <a:buFont typeface="Arial" panose="020B0604020202020204" pitchFamily="34" charset="0"/>
              <a:buChar char="•"/>
            </a:pPr>
            <a:r>
              <a:rPr lang="en-AU" dirty="0" smtClean="0"/>
              <a:t>Peter Mac has four </a:t>
            </a:r>
            <a:r>
              <a:rPr lang="en-AU" dirty="0" smtClean="0">
                <a:hlinkClick r:id="rId2"/>
              </a:rPr>
              <a:t>RIAs</a:t>
            </a:r>
            <a:r>
              <a:rPr lang="en-AU" dirty="0" smtClean="0"/>
              <a:t>, </a:t>
            </a:r>
            <a:r>
              <a:rPr lang="en-AU" dirty="0"/>
              <a:t>located in different areas of the </a:t>
            </a:r>
            <a:r>
              <a:rPr lang="en-AU" dirty="0" smtClean="0"/>
              <a:t>hospital:</a:t>
            </a:r>
          </a:p>
          <a:p>
            <a:pPr marL="684000" indent="-342000">
              <a:lnSpc>
                <a:spcPct val="100000"/>
              </a:lnSpc>
              <a:spcBef>
                <a:spcPts val="0"/>
              </a:spcBef>
              <a:buFont typeface="Courier New" panose="02070309020205020404" pitchFamily="49" charset="0"/>
              <a:buChar char="o"/>
            </a:pPr>
            <a:r>
              <a:rPr lang="en-AU" dirty="0" smtClean="0">
                <a:hlinkClick r:id="rId3"/>
              </a:rPr>
              <a:t>A/Prof Carleen Cullinane</a:t>
            </a:r>
            <a:r>
              <a:rPr lang="en-AU" smtClean="0"/>
              <a:t>, Laboratory </a:t>
            </a:r>
            <a:r>
              <a:rPr lang="en-AU" dirty="0" smtClean="0"/>
              <a:t>Research</a:t>
            </a:r>
          </a:p>
          <a:p>
            <a:pPr marL="684000" indent="-342000">
              <a:lnSpc>
                <a:spcPct val="100000"/>
              </a:lnSpc>
              <a:spcBef>
                <a:spcPts val="0"/>
              </a:spcBef>
              <a:buFont typeface="Courier New" panose="02070309020205020404" pitchFamily="49" charset="0"/>
              <a:buChar char="o"/>
            </a:pPr>
            <a:r>
              <a:rPr lang="en-AU" dirty="0">
                <a:hlinkClick r:id="rId4"/>
              </a:rPr>
              <a:t>Dr Maria Macheda</a:t>
            </a:r>
            <a:r>
              <a:rPr lang="en-AU" dirty="0"/>
              <a:t>, </a:t>
            </a:r>
            <a:r>
              <a:rPr lang="en-AU" dirty="0" smtClean="0"/>
              <a:t>Office of Cancer Research</a:t>
            </a:r>
          </a:p>
          <a:p>
            <a:pPr marL="684000" indent="-342000">
              <a:lnSpc>
                <a:spcPct val="100000"/>
              </a:lnSpc>
              <a:spcBef>
                <a:spcPts val="0"/>
              </a:spcBef>
              <a:buFont typeface="Courier New" panose="02070309020205020404" pitchFamily="49" charset="0"/>
              <a:buChar char="o"/>
            </a:pPr>
            <a:r>
              <a:rPr lang="en-AU" dirty="0">
                <a:hlinkClick r:id="rId5"/>
              </a:rPr>
              <a:t>A/Prof Tomas Kron</a:t>
            </a:r>
            <a:r>
              <a:rPr lang="en-AU" dirty="0"/>
              <a:t>, Physical </a:t>
            </a:r>
            <a:r>
              <a:rPr lang="en-AU" dirty="0" smtClean="0"/>
              <a:t>Sciences</a:t>
            </a:r>
          </a:p>
          <a:p>
            <a:pPr marL="684000" indent="-342000">
              <a:lnSpc>
                <a:spcPct val="100000"/>
              </a:lnSpc>
              <a:spcBef>
                <a:spcPts val="0"/>
              </a:spcBef>
              <a:spcAft>
                <a:spcPts val="1200"/>
              </a:spcAft>
              <a:buFont typeface="Courier New" panose="02070309020205020404" pitchFamily="49" charset="0"/>
              <a:buChar char="o"/>
            </a:pPr>
            <a:r>
              <a:rPr lang="en-AU" dirty="0" smtClean="0">
                <a:hlinkClick r:id="rId6"/>
              </a:rPr>
              <a:t>Prof John Seymour</a:t>
            </a:r>
            <a:r>
              <a:rPr lang="en-AU" dirty="0" smtClean="0"/>
              <a:t>, Haematology.</a:t>
            </a:r>
          </a:p>
          <a:p>
            <a:pPr marL="342900" indent="-342900">
              <a:lnSpc>
                <a:spcPct val="100000"/>
              </a:lnSpc>
              <a:spcBef>
                <a:spcPts val="0"/>
              </a:spcBef>
              <a:spcAft>
                <a:spcPts val="1200"/>
              </a:spcAft>
              <a:buFont typeface="Arial" panose="020B0604020202020204" pitchFamily="34" charset="0"/>
              <a:buChar char="•"/>
            </a:pPr>
            <a:r>
              <a:rPr lang="en-AU" dirty="0" smtClean="0"/>
              <a:t>You can contact any of the RIAs above, even if they don’t work in your field of research.</a:t>
            </a:r>
          </a:p>
          <a:p>
            <a:pPr marL="342900" indent="-342900">
              <a:lnSpc>
                <a:spcPct val="100000"/>
              </a:lnSpc>
              <a:spcBef>
                <a:spcPts val="0"/>
              </a:spcBef>
              <a:spcAft>
                <a:spcPts val="1200"/>
              </a:spcAft>
              <a:buFont typeface="Arial" panose="020B0604020202020204" pitchFamily="34" charset="0"/>
              <a:buChar char="•"/>
            </a:pPr>
            <a:r>
              <a:rPr lang="en-AU" dirty="0" smtClean="0"/>
              <a:t>The </a:t>
            </a:r>
            <a:r>
              <a:rPr lang="en-AU" dirty="0" smtClean="0">
                <a:hlinkClick r:id="rId7"/>
              </a:rPr>
              <a:t>UoM</a:t>
            </a:r>
            <a:r>
              <a:rPr lang="en-AU" dirty="0" smtClean="0"/>
              <a:t> has RIAs available; some people may feel more comfortable contacting someone outside of Peter Mac.</a:t>
            </a:r>
          </a:p>
        </p:txBody>
      </p:sp>
    </p:spTree>
    <p:extLst>
      <p:ext uri="{BB962C8B-B14F-4D97-AF65-F5344CB8AC3E}">
        <p14:creationId xmlns:p14="http://schemas.microsoft.com/office/powerpoint/2010/main" val="4153051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Breaches and research misconduct</a:t>
            </a:r>
            <a:endParaRPr lang="en-AU" sz="3600" b="1" dirty="0"/>
          </a:p>
        </p:txBody>
      </p:sp>
      <p:sp>
        <p:nvSpPr>
          <p:cNvPr id="7" name="Content Placeholder 6"/>
          <p:cNvSpPr>
            <a:spLocks noGrp="1"/>
          </p:cNvSpPr>
          <p:nvPr>
            <p:ph idx="11"/>
          </p:nvPr>
        </p:nvSpPr>
        <p:spPr>
          <a:xfrm>
            <a:off x="457200" y="1052736"/>
            <a:ext cx="8219256" cy="5472608"/>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smtClean="0"/>
              <a:t>A breach is a failure </a:t>
            </a:r>
            <a:r>
              <a:rPr lang="en-AU" dirty="0"/>
              <a:t>to meet the principles and responsibilities of the Code, and may refer to a single breach or multiple breaches. </a:t>
            </a:r>
            <a:endParaRPr lang="en-AU" dirty="0" smtClean="0"/>
          </a:p>
          <a:p>
            <a:pPr marL="342900" indent="-342900">
              <a:lnSpc>
                <a:spcPct val="100000"/>
              </a:lnSpc>
              <a:spcBef>
                <a:spcPts val="0"/>
              </a:spcBef>
              <a:spcAft>
                <a:spcPts val="1200"/>
              </a:spcAft>
              <a:buFont typeface="Arial" panose="020B0604020202020204" pitchFamily="34" charset="0"/>
              <a:buChar char="•"/>
            </a:pPr>
            <a:r>
              <a:rPr lang="en-AU" dirty="0" smtClean="0"/>
              <a:t>Breaches of the Code occur </a:t>
            </a:r>
            <a:r>
              <a:rPr lang="en-AU" dirty="0"/>
              <a:t>on a spectrum, from minor (less serious) to major (more serious</a:t>
            </a:r>
            <a:r>
              <a:rPr lang="en-AU" dirty="0" smtClean="0"/>
              <a:t>). </a:t>
            </a:r>
            <a:r>
              <a:rPr lang="en-AU" dirty="0"/>
              <a:t>R</a:t>
            </a:r>
            <a:r>
              <a:rPr lang="en-AU" dirty="0" smtClean="0"/>
              <a:t>esearch </a:t>
            </a:r>
            <a:r>
              <a:rPr lang="en-AU" dirty="0"/>
              <a:t>misconduct is a </a:t>
            </a:r>
            <a:r>
              <a:rPr lang="en-AU" dirty="0" smtClean="0"/>
              <a:t>serious </a:t>
            </a:r>
            <a:r>
              <a:rPr lang="en-AU" dirty="0"/>
              <a:t>breach of the </a:t>
            </a:r>
            <a:r>
              <a:rPr lang="en-AU" dirty="0" smtClean="0"/>
              <a:t>Code that </a:t>
            </a:r>
            <a:r>
              <a:rPr lang="en-AU" dirty="0"/>
              <a:t>is also </a:t>
            </a:r>
            <a:r>
              <a:rPr lang="en-AU" dirty="0" smtClean="0"/>
              <a:t>intentional, </a:t>
            </a:r>
            <a:r>
              <a:rPr lang="en-AU" dirty="0"/>
              <a:t>reckless or </a:t>
            </a:r>
            <a:r>
              <a:rPr lang="en-AU" dirty="0" smtClean="0"/>
              <a:t>negligent.</a:t>
            </a:r>
          </a:p>
          <a:p>
            <a:pPr marL="342900" indent="-342900">
              <a:lnSpc>
                <a:spcPct val="100000"/>
              </a:lnSpc>
              <a:spcBef>
                <a:spcPts val="0"/>
              </a:spcBef>
              <a:spcAft>
                <a:spcPts val="1200"/>
              </a:spcAft>
              <a:buFont typeface="Arial" panose="020B0604020202020204" pitchFamily="34" charset="0"/>
              <a:buChar char="•"/>
            </a:pPr>
            <a:r>
              <a:rPr lang="en-AU" dirty="0"/>
              <a:t>Repeated or continuing minor breaches of the Code may also constitute research misconduct.</a:t>
            </a:r>
            <a:endParaRPr lang="en-AU" dirty="0" smtClean="0"/>
          </a:p>
          <a:p>
            <a:pPr>
              <a:lnSpc>
                <a:spcPct val="100000"/>
              </a:lnSpc>
              <a:spcBef>
                <a:spcPts val="0"/>
              </a:spcBef>
              <a:spcAft>
                <a:spcPts val="1200"/>
              </a:spcAft>
            </a:pPr>
            <a:endParaRPr lang="en-AU" dirty="0"/>
          </a:p>
          <a:p>
            <a:pPr>
              <a:lnSpc>
                <a:spcPct val="100000"/>
              </a:lnSpc>
              <a:spcBef>
                <a:spcPts val="0"/>
              </a:spcBef>
              <a:spcAft>
                <a:spcPts val="1200"/>
              </a:spcAft>
            </a:pPr>
            <a:endParaRPr lang="en-AU" dirty="0" smtClean="0"/>
          </a:p>
          <a:p>
            <a:pPr>
              <a:lnSpc>
                <a:spcPct val="100000"/>
              </a:lnSpc>
              <a:spcBef>
                <a:spcPts val="0"/>
              </a:spcBef>
              <a:spcAft>
                <a:spcPts val="1200"/>
              </a:spcAft>
            </a:pPr>
            <a:endParaRPr lang="en-AU" dirty="0" smtClean="0"/>
          </a:p>
          <a:p>
            <a:pPr>
              <a:lnSpc>
                <a:spcPct val="100000"/>
              </a:lnSpc>
              <a:spcBef>
                <a:spcPts val="0"/>
              </a:spcBef>
              <a:spcAft>
                <a:spcPts val="1200"/>
              </a:spcAft>
            </a:pPr>
            <a:endParaRPr lang="en-AU" dirty="0" smtClean="0"/>
          </a:p>
          <a:p>
            <a:pPr marL="342900" indent="-342900">
              <a:lnSpc>
                <a:spcPct val="100000"/>
              </a:lnSpc>
              <a:spcBef>
                <a:spcPts val="0"/>
              </a:spcBef>
              <a:spcAft>
                <a:spcPts val="1200"/>
              </a:spcAft>
              <a:buFont typeface="Arial" panose="020B0604020202020204" pitchFamily="34" charset="0"/>
              <a:buChar char="•"/>
            </a:pPr>
            <a:r>
              <a:rPr lang="en-AU" dirty="0" smtClean="0"/>
              <a:t>Examples of breaches of the Code are </a:t>
            </a:r>
            <a:r>
              <a:rPr lang="en-AU" dirty="0"/>
              <a:t>given in the </a:t>
            </a:r>
            <a:r>
              <a:rPr lang="en-AU" dirty="0">
                <a:hlinkClick r:id="rId2"/>
              </a:rPr>
              <a:t>Management of </a:t>
            </a:r>
            <a:r>
              <a:rPr lang="en-AU" dirty="0" smtClean="0">
                <a:hlinkClick r:id="rId2"/>
              </a:rPr>
              <a:t>Potential Breaches of the Code</a:t>
            </a:r>
            <a:r>
              <a:rPr lang="en-AU" dirty="0" smtClean="0"/>
              <a:t> SOP and </a:t>
            </a:r>
            <a:r>
              <a:rPr lang="en-AU" dirty="0" smtClean="0">
                <a:hlinkClick r:id="rId3"/>
              </a:rPr>
              <a:t>Investigation Guide</a:t>
            </a:r>
            <a:r>
              <a:rPr lang="en-AU" dirty="0" smtClean="0"/>
              <a:t> (see Section 2.1).</a:t>
            </a:r>
          </a:p>
        </p:txBody>
      </p:sp>
      <p:grpSp>
        <p:nvGrpSpPr>
          <p:cNvPr id="3" name="Group 4"/>
          <p:cNvGrpSpPr>
            <a:grpSpLocks noChangeAspect="1"/>
          </p:cNvGrpSpPr>
          <p:nvPr/>
        </p:nvGrpSpPr>
        <p:grpSpPr bwMode="auto">
          <a:xfrm>
            <a:off x="1215932" y="3645024"/>
            <a:ext cx="6712136" cy="1800200"/>
            <a:chOff x="1557" y="1791"/>
            <a:chExt cx="2651" cy="711"/>
          </a:xfrm>
        </p:grpSpPr>
        <p:sp>
          <p:nvSpPr>
            <p:cNvPr id="4" name="AutoShape 3"/>
            <p:cNvSpPr>
              <a:spLocks noChangeAspect="1" noChangeArrowheads="1" noTextEdit="1"/>
            </p:cNvSpPr>
            <p:nvPr/>
          </p:nvSpPr>
          <p:spPr bwMode="auto">
            <a:xfrm>
              <a:off x="1557" y="1818"/>
              <a:ext cx="2646"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 y="1791"/>
              <a:ext cx="2651"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43542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Breaches </a:t>
            </a:r>
            <a:r>
              <a:rPr lang="en-AU" sz="3600" b="1" dirty="0"/>
              <a:t>of </a:t>
            </a:r>
            <a:r>
              <a:rPr lang="en-AU" sz="3600" b="1" dirty="0" smtClean="0"/>
              <a:t>the Code – case study 1</a:t>
            </a:r>
            <a:endParaRPr lang="en-AU" sz="3600" b="1" dirty="0"/>
          </a:p>
        </p:txBody>
      </p:sp>
      <p:sp>
        <p:nvSpPr>
          <p:cNvPr id="7" name="Content Placeholder 6"/>
          <p:cNvSpPr>
            <a:spLocks noGrp="1"/>
          </p:cNvSpPr>
          <p:nvPr>
            <p:ph idx="11"/>
          </p:nvPr>
        </p:nvSpPr>
        <p:spPr>
          <a:xfrm>
            <a:off x="457200" y="1052736"/>
            <a:ext cx="8219256" cy="5112568"/>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smtClean="0"/>
              <a:t>Background: A complaint was made that the error bars in a graph published in a journal article looked unrealistic for the claimed P-values.</a:t>
            </a:r>
          </a:p>
          <a:p>
            <a:pPr marL="342900" indent="-342900">
              <a:lnSpc>
                <a:spcPct val="100000"/>
              </a:lnSpc>
              <a:spcBef>
                <a:spcPts val="0"/>
              </a:spcBef>
              <a:spcAft>
                <a:spcPts val="1200"/>
              </a:spcAft>
              <a:buFont typeface="Arial" panose="020B0604020202020204" pitchFamily="34" charset="0"/>
              <a:buChar char="•"/>
            </a:pPr>
            <a:r>
              <a:rPr lang="en-AU" dirty="0" smtClean="0"/>
              <a:t>Findings: The publication was found to have misrepresentation of data, including the wrong P-value assigned to several statistical analyses. There was also falsification of data that had been used in a statistical analysis (some data points had been changed from the raw data). These changes were found to affect the interpretation of the data and the resulting conclusions in the publication.</a:t>
            </a:r>
          </a:p>
          <a:p>
            <a:pPr marL="342900" indent="-342900">
              <a:lnSpc>
                <a:spcPct val="100000"/>
              </a:lnSpc>
              <a:spcBef>
                <a:spcPts val="0"/>
              </a:spcBef>
              <a:spcAft>
                <a:spcPts val="1200"/>
              </a:spcAft>
              <a:buFont typeface="Arial" panose="020B0604020202020204" pitchFamily="34" charset="0"/>
              <a:buChar char="•"/>
            </a:pPr>
            <a:r>
              <a:rPr lang="en-AU" dirty="0" smtClean="0"/>
              <a:t>Outcome: The complaint was deemed to be research misconduct. The publication was retracted. The first and senior authors, plus all members of their research group, were required to undertake research integrity training. The first author, who had performed the statistical analyses and prepared the affected figures in the publication, was given a first warning and was required to have increased supervision for two years.</a:t>
            </a:r>
            <a:endParaRPr lang="en-AU" dirty="0"/>
          </a:p>
        </p:txBody>
      </p:sp>
    </p:spTree>
    <p:extLst>
      <p:ext uri="{BB962C8B-B14F-4D97-AF65-F5344CB8AC3E}">
        <p14:creationId xmlns:p14="http://schemas.microsoft.com/office/powerpoint/2010/main" val="131297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Breaches of the Code – case study 2</a:t>
            </a:r>
            <a:endParaRPr lang="en-AU" sz="3600" b="1" dirty="0"/>
          </a:p>
        </p:txBody>
      </p:sp>
      <p:sp>
        <p:nvSpPr>
          <p:cNvPr id="5" name="Content Placeholder 6"/>
          <p:cNvSpPr>
            <a:spLocks noGrp="1"/>
          </p:cNvSpPr>
          <p:nvPr>
            <p:ph idx="11"/>
          </p:nvPr>
        </p:nvSpPr>
        <p:spPr>
          <a:xfrm>
            <a:off x="457200" y="908720"/>
            <a:ext cx="8219256" cy="5616624"/>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smtClean="0"/>
              <a:t>Background: A complaint was made that the first author of a publication had not cited a previous publication from the same research group that seemed to contain overlapping data. The first author was CIB of an </a:t>
            </a:r>
            <a:r>
              <a:rPr lang="en-AU" dirty="0"/>
              <a:t>NHMRC </a:t>
            </a:r>
            <a:r>
              <a:rPr lang="en-AU" dirty="0" smtClean="0"/>
              <a:t>grant that had funded the research in the second publication. The senior author of the publications was CIA of the NHMRC grant.</a:t>
            </a:r>
          </a:p>
          <a:p>
            <a:pPr marL="342900" indent="-342900">
              <a:lnSpc>
                <a:spcPct val="100000"/>
              </a:lnSpc>
              <a:spcBef>
                <a:spcPts val="0"/>
              </a:spcBef>
              <a:spcAft>
                <a:spcPts val="1200"/>
              </a:spcAft>
              <a:buFont typeface="Arial" panose="020B0604020202020204" pitchFamily="34" charset="0"/>
              <a:buChar char="•"/>
            </a:pPr>
            <a:r>
              <a:rPr lang="en-AU" dirty="0" smtClean="0"/>
              <a:t>Findings: The second publication was found to show plagiarism, with a figure in both publications containing almost identical data. The first author was found to have poor referencing skills, as evidenced by another manuscript under preparation. The senior author had not been aware that the second publication contained </a:t>
            </a:r>
            <a:r>
              <a:rPr lang="en-AU" dirty="0"/>
              <a:t>previously published </a:t>
            </a:r>
            <a:r>
              <a:rPr lang="en-AU" dirty="0" smtClean="0"/>
              <a:t>material.</a:t>
            </a:r>
          </a:p>
          <a:p>
            <a:pPr marL="342900" indent="-342900">
              <a:lnSpc>
                <a:spcPct val="100000"/>
              </a:lnSpc>
              <a:spcBef>
                <a:spcPts val="0"/>
              </a:spcBef>
              <a:spcAft>
                <a:spcPts val="1200"/>
              </a:spcAft>
              <a:buFont typeface="Arial" panose="020B0604020202020204" pitchFamily="34" charset="0"/>
              <a:buChar char="•"/>
            </a:pPr>
            <a:r>
              <a:rPr lang="en-AU" dirty="0" smtClean="0"/>
              <a:t>Outcome</a:t>
            </a:r>
            <a:r>
              <a:rPr lang="en-AU" dirty="0"/>
              <a:t>: The complaint was deemed to be </a:t>
            </a:r>
            <a:r>
              <a:rPr lang="en-AU" dirty="0" smtClean="0"/>
              <a:t>research misconduct. A correction </a:t>
            </a:r>
            <a:r>
              <a:rPr lang="en-AU" dirty="0"/>
              <a:t>for the affected figure</a:t>
            </a:r>
            <a:r>
              <a:rPr lang="en-AU" dirty="0" smtClean="0"/>
              <a:t> in the second publication was published. The first author was required to undertake training in referencing. The senior author was reprimanded by the institution for failing to adequately supervise both the first author and the research outputs produced by their research group. The NHMRC suspended both authors from applying </a:t>
            </a:r>
            <a:r>
              <a:rPr lang="en-AU" dirty="0"/>
              <a:t>for </a:t>
            </a:r>
            <a:r>
              <a:rPr lang="en-AU" dirty="0" smtClean="0"/>
              <a:t>NHMRC </a:t>
            </a:r>
            <a:r>
              <a:rPr lang="en-AU" dirty="0"/>
              <a:t>funding </a:t>
            </a:r>
            <a:r>
              <a:rPr lang="en-AU" dirty="0" smtClean="0"/>
              <a:t>or participating </a:t>
            </a:r>
            <a:r>
              <a:rPr lang="en-AU" dirty="0"/>
              <a:t>in </a:t>
            </a:r>
            <a:r>
              <a:rPr lang="en-AU" dirty="0" smtClean="0"/>
              <a:t>peer </a:t>
            </a:r>
            <a:r>
              <a:rPr lang="en-AU" dirty="0"/>
              <a:t>review </a:t>
            </a:r>
            <a:r>
              <a:rPr lang="en-AU" dirty="0" smtClean="0"/>
              <a:t>processes for </a:t>
            </a:r>
            <a:r>
              <a:rPr lang="en-AU" dirty="0"/>
              <a:t>a </a:t>
            </a:r>
            <a:r>
              <a:rPr lang="en-AU" dirty="0" smtClean="0"/>
              <a:t>year.</a:t>
            </a:r>
          </a:p>
        </p:txBody>
      </p:sp>
    </p:spTree>
    <p:extLst>
      <p:ext uri="{BB962C8B-B14F-4D97-AF65-F5344CB8AC3E}">
        <p14:creationId xmlns:p14="http://schemas.microsoft.com/office/powerpoint/2010/main" val="3292793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1"/>
          </p:nvPr>
        </p:nvSpPr>
        <p:spPr>
          <a:xfrm>
            <a:off x="457200" y="1052736"/>
            <a:ext cx="8219256" cy="4968552"/>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a:t>The Code requires the disclosure of suspected improper management or conduct of research.</a:t>
            </a:r>
          </a:p>
          <a:p>
            <a:pPr marL="342900" indent="-342900">
              <a:lnSpc>
                <a:spcPct val="100000"/>
              </a:lnSpc>
              <a:spcBef>
                <a:spcPts val="0"/>
              </a:spcBef>
              <a:spcAft>
                <a:spcPts val="1200"/>
              </a:spcAft>
              <a:buFont typeface="Arial" panose="020B0604020202020204" pitchFamily="34" charset="0"/>
              <a:buChar char="•"/>
            </a:pPr>
            <a:r>
              <a:rPr lang="en-AU" dirty="0" smtClean="0"/>
              <a:t>All </a:t>
            </a:r>
            <a:r>
              <a:rPr lang="en-AU" dirty="0"/>
              <a:t>concerns and complaints about potential breaches of the Code will be </a:t>
            </a:r>
            <a:r>
              <a:rPr lang="en-AU" dirty="0" smtClean="0"/>
              <a:t>taken seriously and dealt </a:t>
            </a:r>
            <a:r>
              <a:rPr lang="en-AU" dirty="0"/>
              <a:t>with in a </a:t>
            </a:r>
            <a:r>
              <a:rPr lang="en-AU" dirty="0" smtClean="0"/>
              <a:t>fair and </a:t>
            </a:r>
            <a:r>
              <a:rPr lang="en-AU" dirty="0"/>
              <a:t>transparent </a:t>
            </a:r>
            <a:r>
              <a:rPr lang="en-AU" dirty="0" smtClean="0"/>
              <a:t>manner.</a:t>
            </a:r>
          </a:p>
          <a:p>
            <a:pPr marL="342900" indent="-342900">
              <a:lnSpc>
                <a:spcPct val="100000"/>
              </a:lnSpc>
              <a:spcBef>
                <a:spcPts val="0"/>
              </a:spcBef>
              <a:spcAft>
                <a:spcPts val="1200"/>
              </a:spcAft>
              <a:buFont typeface="Arial" panose="020B0604020202020204" pitchFamily="34" charset="0"/>
              <a:buChar char="•"/>
            </a:pPr>
            <a:r>
              <a:rPr lang="en-AU" dirty="0"/>
              <a:t>C</a:t>
            </a:r>
            <a:r>
              <a:rPr lang="en-AU" dirty="0" smtClean="0"/>
              <a:t>onfidentiality will </a:t>
            </a:r>
            <a:r>
              <a:rPr lang="en-AU" dirty="0"/>
              <a:t>be maintained at all </a:t>
            </a:r>
            <a:r>
              <a:rPr lang="en-AU" dirty="0" smtClean="0"/>
              <a:t>times </a:t>
            </a:r>
            <a:r>
              <a:rPr lang="en-AU" dirty="0"/>
              <a:t>by all </a:t>
            </a:r>
            <a:r>
              <a:rPr lang="en-AU" dirty="0" smtClean="0"/>
              <a:t>people who are </a:t>
            </a:r>
            <a:r>
              <a:rPr lang="en-AU" dirty="0"/>
              <a:t>entrusted with </a:t>
            </a:r>
            <a:r>
              <a:rPr lang="en-AU" dirty="0" smtClean="0"/>
              <a:t>information about the complaint.</a:t>
            </a:r>
          </a:p>
          <a:p>
            <a:pPr marL="342900" indent="-342900">
              <a:lnSpc>
                <a:spcPct val="100000"/>
              </a:lnSpc>
              <a:spcBef>
                <a:spcPts val="0"/>
              </a:spcBef>
              <a:spcAft>
                <a:spcPts val="1200"/>
              </a:spcAft>
              <a:buFont typeface="Arial" panose="020B0604020202020204" pitchFamily="34" charset="0"/>
              <a:buChar char="•"/>
            </a:pPr>
            <a:r>
              <a:rPr lang="en-AU" dirty="0" smtClean="0"/>
              <a:t>Complaints </a:t>
            </a:r>
            <a:r>
              <a:rPr lang="en-AU" dirty="0"/>
              <a:t>of breaches of the Code </a:t>
            </a:r>
            <a:r>
              <a:rPr lang="en-AU" dirty="0" smtClean="0"/>
              <a:t>and/or </a:t>
            </a:r>
            <a:r>
              <a:rPr lang="en-AU" dirty="0"/>
              <a:t>research </a:t>
            </a:r>
            <a:r>
              <a:rPr lang="en-AU" dirty="0" smtClean="0"/>
              <a:t>misconduct at Peter Mac should </a:t>
            </a:r>
            <a:r>
              <a:rPr lang="en-AU" dirty="0"/>
              <a:t>be </a:t>
            </a:r>
            <a:r>
              <a:rPr lang="en-AU" dirty="0" smtClean="0"/>
              <a:t>reported </a:t>
            </a:r>
            <a:r>
              <a:rPr lang="en-AU" dirty="0"/>
              <a:t>to the </a:t>
            </a:r>
            <a:r>
              <a:rPr lang="en-AU" dirty="0" smtClean="0">
                <a:hlinkClick r:id="rId2"/>
              </a:rPr>
              <a:t>Research </a:t>
            </a:r>
            <a:r>
              <a:rPr lang="en-AU" dirty="0">
                <a:hlinkClick r:id="rId2"/>
              </a:rPr>
              <a:t>Integrity </a:t>
            </a:r>
            <a:r>
              <a:rPr lang="en-AU" dirty="0" smtClean="0">
                <a:hlinkClick r:id="rId2"/>
              </a:rPr>
              <a:t>Coordinator</a:t>
            </a:r>
            <a:r>
              <a:rPr lang="en-AU" dirty="0" smtClean="0"/>
              <a:t> (Maria Macheda) or the Executive Director Cancer Research, </a:t>
            </a:r>
            <a:r>
              <a:rPr lang="en-AU" dirty="0" smtClean="0">
                <a:hlinkClick r:id="rId3"/>
              </a:rPr>
              <a:t>Prof Ricky Johnstone</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dirty="0"/>
              <a:t>Complaints may be </a:t>
            </a:r>
            <a:r>
              <a:rPr lang="en-AU" dirty="0" smtClean="0"/>
              <a:t>made verbally or </a:t>
            </a:r>
            <a:r>
              <a:rPr lang="en-AU" dirty="0"/>
              <a:t>in </a:t>
            </a:r>
            <a:r>
              <a:rPr lang="en-AU" dirty="0" smtClean="0"/>
              <a:t>writing</a:t>
            </a:r>
            <a:r>
              <a:rPr lang="en-AU" dirty="0"/>
              <a:t>. Anonymous  complaints  </a:t>
            </a:r>
            <a:r>
              <a:rPr lang="en-AU" dirty="0" smtClean="0"/>
              <a:t>will </a:t>
            </a:r>
            <a:r>
              <a:rPr lang="en-AU" dirty="0"/>
              <a:t>be  considered, but  </a:t>
            </a:r>
            <a:r>
              <a:rPr lang="en-AU" dirty="0" smtClean="0"/>
              <a:t>may </a:t>
            </a:r>
            <a:r>
              <a:rPr lang="en-AU" dirty="0"/>
              <a:t>delay  or  prevent  full investigation of the </a:t>
            </a:r>
            <a:r>
              <a:rPr lang="en-AU" dirty="0" smtClean="0"/>
              <a:t>complaint.</a:t>
            </a:r>
          </a:p>
        </p:txBody>
      </p:sp>
      <p:sp>
        <p:nvSpPr>
          <p:cNvPr id="5" name="Title 3"/>
          <p:cNvSpPr txBox="1">
            <a:spLocks/>
          </p:cNvSpPr>
          <p:nvPr/>
        </p:nvSpPr>
        <p:spPr>
          <a:xfrm>
            <a:off x="457200" y="274638"/>
            <a:ext cx="8219256" cy="706090"/>
          </a:xfrm>
          <a:prstGeom prst="rect">
            <a:avLst/>
          </a:prstGeom>
        </p:spPr>
        <p:txBody>
          <a:bodyPr vert="horz" lIns="91440" tIns="45720" rIns="91440" bIns="45720" rtlCol="0" anchor="ctr">
            <a:normAutofit/>
          </a:bodyPr>
          <a:lst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a:lstStyle>
          <a:p>
            <a:r>
              <a:rPr lang="en-AU" sz="3600" b="1" dirty="0" smtClean="0"/>
              <a:t>Research misconduct complaints</a:t>
            </a:r>
            <a:endParaRPr lang="en-AU" sz="3600" b="1" dirty="0"/>
          </a:p>
        </p:txBody>
      </p:sp>
    </p:spTree>
    <p:extLst>
      <p:ext uri="{BB962C8B-B14F-4D97-AF65-F5344CB8AC3E}">
        <p14:creationId xmlns:p14="http://schemas.microsoft.com/office/powerpoint/2010/main" val="589452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1"/>
          </p:nvPr>
        </p:nvSpPr>
        <p:spPr>
          <a:xfrm>
            <a:off x="457200" y="1052736"/>
            <a:ext cx="8219256" cy="5184576"/>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smtClean="0"/>
              <a:t>Investigation of a potential breach of the Code begins with a </a:t>
            </a:r>
            <a:r>
              <a:rPr lang="en-AU" dirty="0"/>
              <a:t>preliminary </a:t>
            </a:r>
            <a:r>
              <a:rPr lang="en-AU" dirty="0" smtClean="0"/>
              <a:t>assessment, </a:t>
            </a:r>
            <a:r>
              <a:rPr lang="en-AU" dirty="0"/>
              <a:t>to understand the true extent of the issue </a:t>
            </a:r>
            <a:r>
              <a:rPr lang="en-AU" dirty="0" smtClean="0"/>
              <a:t>raised </a:t>
            </a:r>
            <a:r>
              <a:rPr lang="en-AU" dirty="0"/>
              <a:t>and to establish </a:t>
            </a:r>
            <a:r>
              <a:rPr lang="en-AU" dirty="0" smtClean="0"/>
              <a:t>if </a:t>
            </a:r>
            <a:r>
              <a:rPr lang="en-AU" dirty="0"/>
              <a:t>the </a:t>
            </a:r>
            <a:r>
              <a:rPr lang="en-AU" dirty="0" smtClean="0"/>
              <a:t>complaint warrants </a:t>
            </a:r>
            <a:r>
              <a:rPr lang="en-AU" dirty="0"/>
              <a:t>further </a:t>
            </a:r>
            <a:r>
              <a:rPr lang="en-AU" dirty="0" smtClean="0"/>
              <a:t>investigation. This will be conducted by a senior staff member who is </a:t>
            </a:r>
            <a:r>
              <a:rPr lang="en-AU" dirty="0"/>
              <a:t>independent of the research </a:t>
            </a:r>
            <a:r>
              <a:rPr lang="en-AU" dirty="0" smtClean="0"/>
              <a:t>being </a:t>
            </a:r>
            <a:r>
              <a:rPr lang="en-AU" dirty="0"/>
              <a:t>investigated</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dirty="0" smtClean="0"/>
              <a:t>If the preliminary assessment </a:t>
            </a:r>
            <a:r>
              <a:rPr lang="en-AU" dirty="0"/>
              <a:t>finds that </a:t>
            </a:r>
            <a:r>
              <a:rPr lang="en-AU" dirty="0" smtClean="0"/>
              <a:t>a breach </a:t>
            </a:r>
            <a:r>
              <a:rPr lang="en-AU" dirty="0"/>
              <a:t>of the Code may have </a:t>
            </a:r>
            <a:r>
              <a:rPr lang="en-AU" dirty="0" smtClean="0"/>
              <a:t>occurred, the complaint will progress to a full investigation. This involves convening an investigation committee who will assess the complaint.</a:t>
            </a:r>
          </a:p>
          <a:p>
            <a:pPr marL="342900" indent="-342900">
              <a:lnSpc>
                <a:spcPct val="100000"/>
              </a:lnSpc>
              <a:spcBef>
                <a:spcPts val="0"/>
              </a:spcBef>
              <a:buFont typeface="Arial" panose="020B0604020202020204" pitchFamily="34" charset="0"/>
              <a:buChar char="•"/>
            </a:pPr>
            <a:r>
              <a:rPr lang="en-AU" dirty="0" smtClean="0"/>
              <a:t>If the investigation finds a </a:t>
            </a:r>
            <a:r>
              <a:rPr lang="en-AU" dirty="0"/>
              <a:t>breach of the Code and/or research </a:t>
            </a:r>
            <a:r>
              <a:rPr lang="en-AU" dirty="0" smtClean="0"/>
              <a:t>misconduct, this may have serious consequences</a:t>
            </a:r>
            <a:r>
              <a:rPr lang="en-AU" dirty="0"/>
              <a:t>,</a:t>
            </a:r>
            <a:r>
              <a:rPr lang="en-AU" dirty="0" smtClean="0"/>
              <a:t> as described in the </a:t>
            </a:r>
            <a:r>
              <a:rPr lang="en-AU" dirty="0">
                <a:hlinkClick r:id="rId2"/>
              </a:rPr>
              <a:t>Management of Potential Breaches of the Code</a:t>
            </a:r>
            <a:r>
              <a:rPr lang="en-AU" dirty="0" smtClean="0"/>
              <a:t> SOP. These include:</a:t>
            </a:r>
          </a:p>
          <a:p>
            <a:pPr marL="714375" indent="-352425">
              <a:lnSpc>
                <a:spcPct val="100000"/>
              </a:lnSpc>
              <a:spcBef>
                <a:spcPts val="0"/>
              </a:spcBef>
              <a:buFont typeface="Courier New" panose="02070309020205020404" pitchFamily="49" charset="0"/>
              <a:buChar char="o"/>
            </a:pPr>
            <a:r>
              <a:rPr lang="en-AU" dirty="0" smtClean="0"/>
              <a:t>A first and final warning to the researcher(s).</a:t>
            </a:r>
          </a:p>
          <a:p>
            <a:pPr marL="714375" indent="-352425">
              <a:lnSpc>
                <a:spcPct val="100000"/>
              </a:lnSpc>
              <a:spcBef>
                <a:spcPts val="0"/>
              </a:spcBef>
              <a:buFont typeface="Courier New" panose="02070309020205020404" pitchFamily="49" charset="0"/>
              <a:buChar char="o"/>
            </a:pPr>
            <a:r>
              <a:rPr lang="en-AU" dirty="0" smtClean="0"/>
              <a:t>The placing of conditions on employment (e.g. to undertake training, to be more rigorously supervised).</a:t>
            </a:r>
          </a:p>
          <a:p>
            <a:pPr marL="714375" indent="-352425">
              <a:lnSpc>
                <a:spcPct val="100000"/>
              </a:lnSpc>
              <a:spcBef>
                <a:spcPts val="0"/>
              </a:spcBef>
              <a:buFont typeface="Courier New" panose="02070309020205020404" pitchFamily="49" charset="0"/>
              <a:buChar char="o"/>
            </a:pPr>
            <a:r>
              <a:rPr lang="en-AU" dirty="0" smtClean="0"/>
              <a:t>Retraction of affected publications.</a:t>
            </a:r>
          </a:p>
          <a:p>
            <a:pPr marL="714375" indent="-352425">
              <a:lnSpc>
                <a:spcPct val="100000"/>
              </a:lnSpc>
              <a:spcBef>
                <a:spcPts val="0"/>
              </a:spcBef>
              <a:buFont typeface="Courier New" panose="02070309020205020404" pitchFamily="49" charset="0"/>
              <a:buChar char="o"/>
            </a:pPr>
            <a:r>
              <a:rPr lang="en-AU" dirty="0" smtClean="0"/>
              <a:t>Termination of employment.</a:t>
            </a:r>
          </a:p>
        </p:txBody>
      </p:sp>
      <p:sp>
        <p:nvSpPr>
          <p:cNvPr id="5" name="Title 3"/>
          <p:cNvSpPr txBox="1">
            <a:spLocks/>
          </p:cNvSpPr>
          <p:nvPr/>
        </p:nvSpPr>
        <p:spPr>
          <a:xfrm>
            <a:off x="457200" y="274638"/>
            <a:ext cx="8219256" cy="706090"/>
          </a:xfrm>
          <a:prstGeom prst="rect">
            <a:avLst/>
          </a:prstGeom>
        </p:spPr>
        <p:txBody>
          <a:bodyPr vert="horz" lIns="91440" tIns="45720" rIns="91440" bIns="45720" rtlCol="0" anchor="ctr">
            <a:normAutofit/>
          </a:bodyPr>
          <a:lst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a:lstStyle>
          <a:p>
            <a:r>
              <a:rPr lang="en-AU" sz="3600" b="1" dirty="0" smtClean="0"/>
              <a:t>Research misconduct investigation</a:t>
            </a:r>
            <a:endParaRPr lang="en-AU" sz="3600" b="1" dirty="0"/>
          </a:p>
        </p:txBody>
      </p:sp>
    </p:spTree>
    <p:extLst>
      <p:ext uri="{BB962C8B-B14F-4D97-AF65-F5344CB8AC3E}">
        <p14:creationId xmlns:p14="http://schemas.microsoft.com/office/powerpoint/2010/main" val="5529585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Research integrity contacts</a:t>
            </a:r>
            <a:endParaRPr lang="en-AU" sz="3600" b="1" dirty="0"/>
          </a:p>
        </p:txBody>
      </p:sp>
      <p:sp>
        <p:nvSpPr>
          <p:cNvPr id="7" name="Content Placeholder 6"/>
          <p:cNvSpPr>
            <a:spLocks noGrp="1"/>
          </p:cNvSpPr>
          <p:nvPr>
            <p:ph idx="11"/>
          </p:nvPr>
        </p:nvSpPr>
        <p:spPr>
          <a:xfrm>
            <a:off x="457200" y="1052736"/>
            <a:ext cx="8219256" cy="4968552"/>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a:t>Your </a:t>
            </a:r>
            <a:r>
              <a:rPr lang="en-AU" dirty="0" smtClean="0"/>
              <a:t>supervisor/group leader/manager</a:t>
            </a:r>
          </a:p>
          <a:p>
            <a:pPr marL="342900" indent="-342900">
              <a:lnSpc>
                <a:spcPct val="100000"/>
              </a:lnSpc>
              <a:spcBef>
                <a:spcPts val="0"/>
              </a:spcBef>
              <a:spcAft>
                <a:spcPts val="1200"/>
              </a:spcAft>
              <a:buFont typeface="Arial" panose="020B0604020202020204" pitchFamily="34" charset="0"/>
              <a:buChar char="•"/>
            </a:pPr>
            <a:r>
              <a:rPr lang="en-AU" dirty="0" smtClean="0"/>
              <a:t>Your Research Associate Director, e.g. the Associate Director – </a:t>
            </a:r>
            <a:r>
              <a:rPr lang="en-AU" dirty="0"/>
              <a:t>Laboratory Research is </a:t>
            </a:r>
            <a:r>
              <a:rPr lang="en-AU" dirty="0">
                <a:hlinkClick r:id="rId2"/>
              </a:rPr>
              <a:t>Prof Rick Pearson</a:t>
            </a:r>
            <a:endParaRPr lang="en-AU" dirty="0"/>
          </a:p>
          <a:p>
            <a:pPr marL="342900" indent="-342900">
              <a:lnSpc>
                <a:spcPct val="100000"/>
              </a:lnSpc>
              <a:spcBef>
                <a:spcPts val="0"/>
              </a:spcBef>
              <a:spcAft>
                <a:spcPts val="1200"/>
              </a:spcAft>
              <a:buFont typeface="Arial" panose="020B0604020202020204" pitchFamily="34" charset="0"/>
              <a:buChar char="•"/>
            </a:pPr>
            <a:r>
              <a:rPr lang="en-AU" dirty="0" smtClean="0"/>
              <a:t>An RIA</a:t>
            </a:r>
          </a:p>
          <a:p>
            <a:pPr marL="342900" indent="-342900">
              <a:lnSpc>
                <a:spcPct val="100000"/>
              </a:lnSpc>
              <a:spcBef>
                <a:spcPts val="0"/>
              </a:spcBef>
              <a:spcAft>
                <a:spcPts val="1200"/>
              </a:spcAft>
              <a:buFont typeface="Arial" panose="020B0604020202020204" pitchFamily="34" charset="0"/>
              <a:buChar char="•"/>
            </a:pPr>
            <a:r>
              <a:rPr lang="en-AU" dirty="0" smtClean="0"/>
              <a:t>Research Integrity Coordinator, Maria Macheda: </a:t>
            </a:r>
            <a:r>
              <a:rPr lang="en-AU" dirty="0" smtClean="0">
                <a:hlinkClick r:id="rId3"/>
              </a:rPr>
              <a:t>maria.macheda@petermac.org</a:t>
            </a:r>
            <a:r>
              <a:rPr lang="en-AU" dirty="0" smtClean="0"/>
              <a:t>; phone x95941</a:t>
            </a:r>
          </a:p>
        </p:txBody>
      </p:sp>
    </p:spTree>
    <p:extLst>
      <p:ext uri="{BB962C8B-B14F-4D97-AF65-F5344CB8AC3E}">
        <p14:creationId xmlns:p14="http://schemas.microsoft.com/office/powerpoint/2010/main" val="1466621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Useful links not included elsewhere</a:t>
            </a:r>
            <a:endParaRPr lang="en-AU" sz="3600" b="1" dirty="0"/>
          </a:p>
        </p:txBody>
      </p:sp>
      <p:sp>
        <p:nvSpPr>
          <p:cNvPr id="7" name="Content Placeholder 6"/>
          <p:cNvSpPr>
            <a:spLocks noGrp="1"/>
          </p:cNvSpPr>
          <p:nvPr>
            <p:ph idx="11"/>
          </p:nvPr>
        </p:nvSpPr>
        <p:spPr>
          <a:xfrm>
            <a:off x="457200" y="1052736"/>
            <a:ext cx="8219256" cy="4968552"/>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smtClean="0"/>
              <a:t>Peter Mac </a:t>
            </a:r>
            <a:r>
              <a:rPr lang="en-AU" dirty="0" smtClean="0">
                <a:hlinkClick r:id="rId2"/>
              </a:rPr>
              <a:t>Conflict of Interest</a:t>
            </a:r>
            <a:r>
              <a:rPr lang="en-AU" dirty="0" smtClean="0"/>
              <a:t> procedure</a:t>
            </a:r>
          </a:p>
          <a:p>
            <a:pPr marL="342900" indent="-342900">
              <a:lnSpc>
                <a:spcPct val="100000"/>
              </a:lnSpc>
              <a:spcBef>
                <a:spcPts val="0"/>
              </a:spcBef>
              <a:spcAft>
                <a:spcPts val="1200"/>
              </a:spcAft>
              <a:buFont typeface="Arial" panose="020B0604020202020204" pitchFamily="34" charset="0"/>
              <a:buChar char="•"/>
            </a:pPr>
            <a:r>
              <a:rPr lang="en-AU" dirty="0" smtClean="0"/>
              <a:t>Peter </a:t>
            </a:r>
            <a:r>
              <a:rPr lang="en-AU" dirty="0"/>
              <a:t>Mac </a:t>
            </a:r>
            <a:r>
              <a:rPr lang="en-AU" dirty="0" smtClean="0">
                <a:hlinkClick r:id="rId3"/>
              </a:rPr>
              <a:t>Gifts, Benefits and Hospitality</a:t>
            </a:r>
            <a:r>
              <a:rPr lang="en-AU" dirty="0" smtClean="0"/>
              <a:t> procedure</a:t>
            </a:r>
          </a:p>
          <a:p>
            <a:pPr marL="342900" indent="-342900">
              <a:lnSpc>
                <a:spcPct val="100000"/>
              </a:lnSpc>
              <a:spcBef>
                <a:spcPts val="0"/>
              </a:spcBef>
              <a:spcAft>
                <a:spcPts val="1200"/>
              </a:spcAft>
              <a:buFont typeface="Arial" panose="020B0604020202020204" pitchFamily="34" charset="0"/>
              <a:buChar char="•"/>
            </a:pPr>
            <a:r>
              <a:rPr lang="en-AU" dirty="0" smtClean="0"/>
              <a:t>Peter Mac </a:t>
            </a:r>
            <a:r>
              <a:rPr lang="en-AU" dirty="0" smtClean="0">
                <a:hlinkClick r:id="rId4"/>
              </a:rPr>
              <a:t>Peer Review</a:t>
            </a:r>
            <a:r>
              <a:rPr lang="en-AU" dirty="0" smtClean="0"/>
              <a:t> SOP</a:t>
            </a:r>
          </a:p>
          <a:p>
            <a:pPr marL="342900" indent="-342900">
              <a:lnSpc>
                <a:spcPct val="100000"/>
              </a:lnSpc>
              <a:spcBef>
                <a:spcPts val="0"/>
              </a:spcBef>
              <a:spcAft>
                <a:spcPts val="1200"/>
              </a:spcAft>
              <a:buFont typeface="Arial" panose="020B0604020202020204" pitchFamily="34" charset="0"/>
              <a:buChar char="•"/>
            </a:pPr>
            <a:r>
              <a:rPr lang="en-AU" dirty="0">
                <a:hlinkClick r:id="rId5"/>
              </a:rPr>
              <a:t>Management of Data and Information in Research</a:t>
            </a:r>
            <a:r>
              <a:rPr lang="en-AU" dirty="0"/>
              <a:t> </a:t>
            </a:r>
            <a:r>
              <a:rPr lang="en-AU" dirty="0" smtClean="0"/>
              <a:t>guide</a:t>
            </a:r>
          </a:p>
          <a:p>
            <a:pPr marL="342900" indent="-342900">
              <a:lnSpc>
                <a:spcPct val="100000"/>
              </a:lnSpc>
              <a:spcBef>
                <a:spcPts val="0"/>
              </a:spcBef>
              <a:spcAft>
                <a:spcPts val="1200"/>
              </a:spcAft>
              <a:buFont typeface="Arial" panose="020B0604020202020204" pitchFamily="34" charset="0"/>
              <a:buChar char="•"/>
            </a:pPr>
            <a:r>
              <a:rPr lang="en-AU" dirty="0">
                <a:hlinkClick r:id="rId6"/>
              </a:rPr>
              <a:t>National Statement on Ethical Conduct in Human Research</a:t>
            </a:r>
            <a:endParaRPr lang="en-AU" dirty="0"/>
          </a:p>
          <a:p>
            <a:pPr marL="342900" indent="-342900">
              <a:lnSpc>
                <a:spcPct val="100000"/>
              </a:lnSpc>
              <a:spcBef>
                <a:spcPts val="0"/>
              </a:spcBef>
              <a:spcAft>
                <a:spcPts val="1200"/>
              </a:spcAft>
              <a:buFont typeface="Arial" panose="020B0604020202020204" pitchFamily="34" charset="0"/>
              <a:buChar char="•"/>
            </a:pPr>
            <a:r>
              <a:rPr lang="en-AU" dirty="0">
                <a:hlinkClick r:id="rId7"/>
              </a:rPr>
              <a:t>Australian Code for the Care and Use of Animals for Scientific </a:t>
            </a:r>
            <a:r>
              <a:rPr lang="en-AU" dirty="0" smtClean="0">
                <a:hlinkClick r:id="rId7"/>
              </a:rPr>
              <a:t>Purposes</a:t>
            </a:r>
            <a:endParaRPr lang="en-AU" dirty="0" smtClean="0"/>
          </a:p>
          <a:p>
            <a:pPr marL="342900" indent="-342900">
              <a:lnSpc>
                <a:spcPct val="100000"/>
              </a:lnSpc>
              <a:spcBef>
                <a:spcPts val="0"/>
              </a:spcBef>
              <a:spcAft>
                <a:spcPts val="1200"/>
              </a:spcAft>
              <a:buFont typeface="Arial" panose="020B0604020202020204" pitchFamily="34" charset="0"/>
              <a:buChar char="•"/>
            </a:pPr>
            <a:r>
              <a:rPr lang="en-AU" dirty="0"/>
              <a:t>UoM </a:t>
            </a:r>
            <a:r>
              <a:rPr lang="en-AU" dirty="0">
                <a:hlinkClick r:id="rId8"/>
              </a:rPr>
              <a:t>Research </a:t>
            </a:r>
            <a:r>
              <a:rPr lang="en-AU" dirty="0" smtClean="0">
                <a:hlinkClick r:id="rId8"/>
              </a:rPr>
              <a:t>Integrity</a:t>
            </a:r>
            <a:r>
              <a:rPr lang="en-AU" dirty="0" smtClean="0"/>
              <a:t> page</a:t>
            </a:r>
          </a:p>
          <a:p>
            <a:pPr marL="342900" indent="-342900">
              <a:lnSpc>
                <a:spcPct val="100000"/>
              </a:lnSpc>
              <a:spcBef>
                <a:spcPts val="0"/>
              </a:spcBef>
              <a:spcAft>
                <a:spcPts val="1200"/>
              </a:spcAft>
              <a:buFont typeface="Arial" panose="020B0604020202020204" pitchFamily="34" charset="0"/>
              <a:buChar char="•"/>
            </a:pPr>
            <a:r>
              <a:rPr lang="en-AU" dirty="0" smtClean="0"/>
              <a:t>UoM</a:t>
            </a:r>
            <a:r>
              <a:rPr lang="en-AU" dirty="0"/>
              <a:t> </a:t>
            </a:r>
            <a:r>
              <a:rPr lang="en-AU" dirty="0">
                <a:hlinkClick r:id="rId9"/>
              </a:rPr>
              <a:t>Research Integrity and Misconduct Policy</a:t>
            </a:r>
            <a:endParaRPr lang="en-AU" dirty="0"/>
          </a:p>
          <a:p>
            <a:pPr marL="342900" indent="-342900">
              <a:lnSpc>
                <a:spcPct val="100000"/>
              </a:lnSpc>
              <a:spcBef>
                <a:spcPts val="0"/>
              </a:spcBef>
              <a:spcAft>
                <a:spcPts val="1200"/>
              </a:spcAft>
              <a:buFont typeface="Arial" panose="020B0604020202020204" pitchFamily="34" charset="0"/>
              <a:buChar char="•"/>
            </a:pPr>
            <a:r>
              <a:rPr lang="en-AU" dirty="0" smtClean="0">
                <a:hlinkClick r:id="rId10"/>
              </a:rPr>
              <a:t>NHMRC Policy on Misconduct Related to NHMRC Funding</a:t>
            </a:r>
            <a:endParaRPr lang="en-AU" dirty="0" smtClean="0"/>
          </a:p>
          <a:p>
            <a:pPr marL="342900" indent="-342900">
              <a:lnSpc>
                <a:spcPct val="100000"/>
              </a:lnSpc>
              <a:spcBef>
                <a:spcPts val="0"/>
              </a:spcBef>
              <a:spcAft>
                <a:spcPts val="1200"/>
              </a:spcAft>
              <a:buFont typeface="Arial" panose="020B0604020202020204" pitchFamily="34" charset="0"/>
              <a:buChar char="•"/>
            </a:pPr>
            <a:r>
              <a:rPr lang="en-AU" dirty="0" smtClean="0"/>
              <a:t>USA </a:t>
            </a:r>
            <a:r>
              <a:rPr lang="en-AU" dirty="0"/>
              <a:t>Office of Research Integrity (ORI</a:t>
            </a:r>
            <a:r>
              <a:rPr lang="en-AU" dirty="0" smtClean="0"/>
              <a:t>) research misconduct </a:t>
            </a:r>
            <a:r>
              <a:rPr lang="en-AU" dirty="0" smtClean="0">
                <a:hlinkClick r:id="rId11"/>
              </a:rPr>
              <a:t>Case Summaries</a:t>
            </a:r>
            <a:endParaRPr lang="en-AU" dirty="0" smtClean="0"/>
          </a:p>
        </p:txBody>
      </p:sp>
    </p:spTree>
    <p:extLst>
      <p:ext uri="{BB962C8B-B14F-4D97-AF65-F5344CB8AC3E}">
        <p14:creationId xmlns:p14="http://schemas.microsoft.com/office/powerpoint/2010/main" val="1317115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Research </a:t>
            </a:r>
            <a:r>
              <a:rPr lang="en-AU" sz="3600" b="1" dirty="0"/>
              <a:t>i</a:t>
            </a:r>
            <a:r>
              <a:rPr lang="en-AU" sz="3600" b="1" dirty="0" smtClean="0"/>
              <a:t>ntegrity </a:t>
            </a:r>
            <a:r>
              <a:rPr lang="en-AU" sz="3600" b="1" dirty="0" smtClean="0">
                <a:latin typeface="Arial"/>
                <a:cs typeface="Arial"/>
              </a:rPr>
              <a:t>–</a:t>
            </a:r>
            <a:r>
              <a:rPr lang="en-AU" sz="3600" b="1" dirty="0" smtClean="0"/>
              <a:t> why is it important?</a:t>
            </a:r>
            <a:endParaRPr lang="en-AU" sz="3600" b="1" dirty="0"/>
          </a:p>
        </p:txBody>
      </p:sp>
      <p:sp>
        <p:nvSpPr>
          <p:cNvPr id="7" name="Content Placeholder 6"/>
          <p:cNvSpPr>
            <a:spLocks noGrp="1"/>
          </p:cNvSpPr>
          <p:nvPr>
            <p:ph idx="11"/>
          </p:nvPr>
        </p:nvSpPr>
        <p:spPr>
          <a:xfrm>
            <a:off x="457200" y="1052736"/>
            <a:ext cx="8219256" cy="5112568"/>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smtClean="0"/>
              <a:t>Research must be trustworthy: researchers need to </a:t>
            </a:r>
            <a:r>
              <a:rPr lang="en-AU" dirty="0"/>
              <a:t>be </a:t>
            </a:r>
            <a:r>
              <a:rPr lang="en-AU" dirty="0" smtClean="0"/>
              <a:t>seen as being trustworthy by other researchers.</a:t>
            </a:r>
          </a:p>
          <a:p>
            <a:pPr marL="342900" indent="-342900">
              <a:lnSpc>
                <a:spcPct val="100000"/>
              </a:lnSpc>
              <a:spcBef>
                <a:spcPts val="0"/>
              </a:spcBef>
              <a:spcAft>
                <a:spcPts val="1200"/>
              </a:spcAft>
              <a:buFont typeface="Arial" panose="020B0604020202020204" pitchFamily="34" charset="0"/>
              <a:buChar char="•"/>
            </a:pPr>
            <a:r>
              <a:rPr lang="en-AU" dirty="0" smtClean="0"/>
              <a:t>Research must be of high quality: use the appropriate materials and methods </a:t>
            </a:r>
            <a:r>
              <a:rPr lang="en-AU" dirty="0"/>
              <a:t>to perform experiments and </a:t>
            </a:r>
            <a:r>
              <a:rPr lang="en-AU" dirty="0" smtClean="0"/>
              <a:t>analyse results. This will lead to the research being more likely to be accepted for publication even if the results and conclusions reached may be contentious.</a:t>
            </a:r>
          </a:p>
          <a:p>
            <a:pPr marL="342900" indent="-342900">
              <a:lnSpc>
                <a:spcPct val="100000"/>
              </a:lnSpc>
              <a:spcBef>
                <a:spcPts val="0"/>
              </a:spcBef>
              <a:spcAft>
                <a:spcPts val="1200"/>
              </a:spcAft>
              <a:buFont typeface="Arial" panose="020B0604020202020204" pitchFamily="34" charset="0"/>
              <a:buChar char="•"/>
            </a:pPr>
            <a:r>
              <a:rPr lang="en-AU" dirty="0" smtClean="0"/>
              <a:t>Research should be reproducible: researchers trying to replicate inaccurately reported results will waste their time, money and resources trying to obtain the same results. This will reduce the trustworthiness of research in general.</a:t>
            </a:r>
          </a:p>
          <a:p>
            <a:pPr>
              <a:lnSpc>
                <a:spcPct val="100000"/>
              </a:lnSpc>
              <a:spcBef>
                <a:spcPts val="0"/>
              </a:spcBef>
              <a:spcAft>
                <a:spcPts val="1200"/>
              </a:spcAft>
            </a:pPr>
            <a:r>
              <a:rPr lang="en-AU" dirty="0" smtClean="0"/>
              <a:t>These points affect the trust that the community and that governments have in research overall. Governments </a:t>
            </a:r>
            <a:r>
              <a:rPr lang="en-AU" dirty="0"/>
              <a:t>determine the amount of funding available by the NHMRC and other </a:t>
            </a:r>
            <a:r>
              <a:rPr lang="en-AU" dirty="0" smtClean="0"/>
              <a:t>funding </a:t>
            </a:r>
            <a:r>
              <a:rPr lang="en-AU" dirty="0"/>
              <a:t>agencies (local, national and international</a:t>
            </a:r>
            <a:r>
              <a:rPr lang="en-AU" dirty="0" smtClean="0"/>
              <a:t>), as well as policies that affect everyone (e.g. immunisation, PBS medications).</a:t>
            </a:r>
            <a:endParaRPr lang="en-AU" dirty="0"/>
          </a:p>
        </p:txBody>
      </p:sp>
    </p:spTree>
    <p:extLst>
      <p:ext uri="{BB962C8B-B14F-4D97-AF65-F5344CB8AC3E}">
        <p14:creationId xmlns:p14="http://schemas.microsoft.com/office/powerpoint/2010/main" val="3089322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The Code</a:t>
            </a:r>
            <a:endParaRPr lang="en-AU" sz="3600" b="1" dirty="0"/>
          </a:p>
        </p:txBody>
      </p:sp>
      <p:sp>
        <p:nvSpPr>
          <p:cNvPr id="7" name="Content Placeholder 6"/>
          <p:cNvSpPr>
            <a:spLocks noGrp="1"/>
          </p:cNvSpPr>
          <p:nvPr>
            <p:ph idx="11"/>
          </p:nvPr>
        </p:nvSpPr>
        <p:spPr>
          <a:xfrm>
            <a:off x="457200" y="1052736"/>
            <a:ext cx="8219256" cy="5328592"/>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smtClean="0"/>
              <a:t>The </a:t>
            </a:r>
            <a:r>
              <a:rPr lang="en-AU" i="1" dirty="0"/>
              <a:t>Australian Code for the Responsible Conduct of </a:t>
            </a:r>
            <a:r>
              <a:rPr lang="en-AU" i="1" dirty="0" smtClean="0"/>
              <a:t>Research</a:t>
            </a:r>
            <a:r>
              <a:rPr lang="en-AU" dirty="0" smtClean="0"/>
              <a:t> (the Code): jointly developed by the NHMRC, ARC and Universities Australia.</a:t>
            </a:r>
          </a:p>
          <a:p>
            <a:pPr marL="342900" indent="-342900">
              <a:lnSpc>
                <a:spcPct val="100000"/>
              </a:lnSpc>
              <a:spcBef>
                <a:spcPts val="0"/>
              </a:spcBef>
              <a:spcAft>
                <a:spcPts val="1200"/>
              </a:spcAft>
              <a:buFont typeface="Arial" panose="020B0604020202020204" pitchFamily="34" charset="0"/>
              <a:buChar char="•"/>
            </a:pPr>
            <a:r>
              <a:rPr lang="en-AU" dirty="0" smtClean="0"/>
              <a:t>It was revised in 2018.</a:t>
            </a:r>
          </a:p>
          <a:p>
            <a:pPr marL="342900" indent="-342900">
              <a:lnSpc>
                <a:spcPct val="100000"/>
              </a:lnSpc>
              <a:spcBef>
                <a:spcPts val="0"/>
              </a:spcBef>
              <a:spcAft>
                <a:spcPts val="1200"/>
              </a:spcAft>
              <a:buFont typeface="Arial" panose="020B0604020202020204" pitchFamily="34" charset="0"/>
              <a:buChar char="•"/>
            </a:pPr>
            <a:r>
              <a:rPr lang="en-AU" dirty="0" smtClean="0"/>
              <a:t>The Code </a:t>
            </a:r>
            <a:r>
              <a:rPr lang="en-AU" dirty="0"/>
              <a:t>is a</a:t>
            </a:r>
            <a:r>
              <a:rPr lang="en-AU" dirty="0" smtClean="0"/>
              <a:t> guide to </a:t>
            </a:r>
            <a:r>
              <a:rPr lang="en-AU" dirty="0"/>
              <a:t>institutions and researchers in responsible research </a:t>
            </a:r>
            <a:r>
              <a:rPr lang="en-AU" dirty="0" smtClean="0"/>
              <a:t>practices.</a:t>
            </a:r>
          </a:p>
          <a:p>
            <a:pPr marL="342900" indent="-342900">
              <a:lnSpc>
                <a:spcPct val="100000"/>
              </a:lnSpc>
              <a:spcBef>
                <a:spcPts val="0"/>
              </a:spcBef>
              <a:spcAft>
                <a:spcPts val="1200"/>
              </a:spcAft>
              <a:buFont typeface="Arial" panose="020B0604020202020204" pitchFamily="34" charset="0"/>
              <a:buChar char="•"/>
            </a:pPr>
            <a:r>
              <a:rPr lang="en-AU" dirty="0" smtClean="0"/>
              <a:t>It promotes </a:t>
            </a:r>
            <a:r>
              <a:rPr lang="en-AU" dirty="0"/>
              <a:t>integrity in research for researchers and explains what </a:t>
            </a:r>
            <a:r>
              <a:rPr lang="en-AU" dirty="0" smtClean="0"/>
              <a:t>is expected </a:t>
            </a:r>
            <a:r>
              <a:rPr lang="en-AU" dirty="0"/>
              <a:t>of researchers by the community</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dirty="0" smtClean="0"/>
              <a:t>The Code requires that institutions develop and maintain their </a:t>
            </a:r>
            <a:r>
              <a:rPr lang="en-AU" dirty="0"/>
              <a:t>own </a:t>
            </a:r>
            <a:r>
              <a:rPr lang="en-AU" dirty="0" smtClean="0"/>
              <a:t>policies </a:t>
            </a:r>
            <a:r>
              <a:rPr lang="en-AU" dirty="0"/>
              <a:t>and procedures </a:t>
            </a:r>
            <a:r>
              <a:rPr lang="en-AU" dirty="0" smtClean="0"/>
              <a:t>that promote </a:t>
            </a:r>
            <a:r>
              <a:rPr lang="en-AU" dirty="0"/>
              <a:t>the principles and responsibilities of the </a:t>
            </a:r>
            <a:r>
              <a:rPr lang="en-AU" dirty="0" smtClean="0"/>
              <a:t>Code.</a:t>
            </a:r>
          </a:p>
          <a:p>
            <a:pPr marL="342900" indent="-342900">
              <a:lnSpc>
                <a:spcPct val="100000"/>
              </a:lnSpc>
              <a:spcBef>
                <a:spcPts val="0"/>
              </a:spcBef>
              <a:spcAft>
                <a:spcPts val="1200"/>
              </a:spcAft>
              <a:buFont typeface="Arial" panose="020B0604020202020204" pitchFamily="34" charset="0"/>
              <a:buChar char="•"/>
            </a:pPr>
            <a:r>
              <a:rPr lang="en-AU" dirty="0"/>
              <a:t>Compliance with </a:t>
            </a:r>
            <a:r>
              <a:rPr lang="en-AU" dirty="0" smtClean="0"/>
              <a:t>the </a:t>
            </a:r>
            <a:r>
              <a:rPr lang="en-AU" dirty="0"/>
              <a:t>Code </a:t>
            </a:r>
            <a:r>
              <a:rPr lang="en-AU" dirty="0" smtClean="0"/>
              <a:t>is mandatory for institutions that receive NHMRC </a:t>
            </a:r>
            <a:r>
              <a:rPr lang="en-AU" dirty="0"/>
              <a:t>and </a:t>
            </a:r>
            <a:r>
              <a:rPr lang="en-AU" dirty="0" smtClean="0"/>
              <a:t>ARC funding, though all Australian research should comply.</a:t>
            </a:r>
          </a:p>
          <a:p>
            <a:pPr marL="342900" indent="-342900">
              <a:lnSpc>
                <a:spcPct val="100000"/>
              </a:lnSpc>
              <a:spcBef>
                <a:spcPts val="0"/>
              </a:spcBef>
              <a:spcAft>
                <a:spcPts val="1200"/>
              </a:spcAft>
              <a:buFont typeface="Arial" panose="020B0604020202020204" pitchFamily="34" charset="0"/>
              <a:buChar char="•"/>
            </a:pPr>
            <a:r>
              <a:rPr lang="en-AU" dirty="0"/>
              <a:t>T</a:t>
            </a:r>
            <a:r>
              <a:rPr lang="en-AU" dirty="0" smtClean="0"/>
              <a:t>he Code can be accessed via </a:t>
            </a:r>
            <a:r>
              <a:rPr lang="en-AU" dirty="0" smtClean="0">
                <a:hlinkClick r:id="rId2"/>
              </a:rPr>
              <a:t>Peter Mac Connect</a:t>
            </a:r>
            <a:r>
              <a:rPr lang="en-AU" dirty="0" smtClean="0"/>
              <a:t> (the intranet) and from the </a:t>
            </a:r>
            <a:r>
              <a:rPr lang="en-AU" dirty="0" smtClean="0">
                <a:hlinkClick r:id="rId3"/>
              </a:rPr>
              <a:t>NHMRC website</a:t>
            </a:r>
            <a:r>
              <a:rPr lang="en-AU" dirty="0" smtClean="0"/>
              <a:t>.</a:t>
            </a:r>
          </a:p>
        </p:txBody>
      </p:sp>
    </p:spTree>
    <p:extLst>
      <p:ext uri="{BB962C8B-B14F-4D97-AF65-F5344CB8AC3E}">
        <p14:creationId xmlns:p14="http://schemas.microsoft.com/office/powerpoint/2010/main" val="4128498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1066130"/>
          </a:xfrm>
        </p:spPr>
        <p:txBody>
          <a:bodyPr>
            <a:noAutofit/>
          </a:bodyPr>
          <a:lstStyle/>
          <a:p>
            <a:r>
              <a:rPr lang="en-AU" sz="3600" b="1" dirty="0" smtClean="0"/>
              <a:t>Peter Mac Responsible Conduct of Research</a:t>
            </a:r>
            <a:endParaRPr lang="en-AU" sz="3600" b="1" dirty="0"/>
          </a:p>
        </p:txBody>
      </p:sp>
      <p:sp>
        <p:nvSpPr>
          <p:cNvPr id="7" name="Content Placeholder 6"/>
          <p:cNvSpPr>
            <a:spLocks noGrp="1"/>
          </p:cNvSpPr>
          <p:nvPr>
            <p:ph idx="11"/>
          </p:nvPr>
        </p:nvSpPr>
        <p:spPr>
          <a:xfrm>
            <a:off x="457200" y="1340768"/>
            <a:ext cx="8219256" cy="4968552"/>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smtClean="0"/>
              <a:t>Peter Mac has a </a:t>
            </a:r>
            <a:r>
              <a:rPr lang="en-AU" dirty="0" smtClean="0">
                <a:hlinkClick r:id="rId2"/>
              </a:rPr>
              <a:t>Responsible Conduct of Research policy</a:t>
            </a:r>
            <a:r>
              <a:rPr lang="en-AU" dirty="0" smtClean="0"/>
              <a:t>, which is based on the Code.</a:t>
            </a:r>
          </a:p>
        </p:txBody>
      </p:sp>
    </p:spTree>
    <p:extLst>
      <p:ext uri="{BB962C8B-B14F-4D97-AF65-F5344CB8AC3E}">
        <p14:creationId xmlns:p14="http://schemas.microsoft.com/office/powerpoint/2010/main" val="4008309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Peter Mac procedures (SOPs)</a:t>
            </a:r>
            <a:endParaRPr lang="en-AU" sz="3600" b="1" dirty="0"/>
          </a:p>
        </p:txBody>
      </p:sp>
      <p:sp>
        <p:nvSpPr>
          <p:cNvPr id="7" name="Content Placeholder 6"/>
          <p:cNvSpPr>
            <a:spLocks noGrp="1"/>
          </p:cNvSpPr>
          <p:nvPr>
            <p:ph idx="11"/>
          </p:nvPr>
        </p:nvSpPr>
        <p:spPr>
          <a:xfrm>
            <a:off x="457200" y="1052736"/>
            <a:ext cx="8219256" cy="4968552"/>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smtClean="0"/>
              <a:t>Peter Mac has a suite of procedures (SOPs) that describe in detail </a:t>
            </a:r>
            <a:r>
              <a:rPr lang="en-AU" dirty="0"/>
              <a:t>the </a:t>
            </a:r>
            <a:r>
              <a:rPr lang="en-AU" dirty="0" smtClean="0"/>
              <a:t>responsibilities </a:t>
            </a:r>
            <a:r>
              <a:rPr lang="en-AU" dirty="0"/>
              <a:t>of </a:t>
            </a:r>
            <a:r>
              <a:rPr lang="en-AU" dirty="0" smtClean="0"/>
              <a:t>researchers that are outlined in the Code.</a:t>
            </a:r>
          </a:p>
          <a:p>
            <a:pPr marL="342900" indent="-342900">
              <a:lnSpc>
                <a:spcPct val="100000"/>
              </a:lnSpc>
              <a:spcBef>
                <a:spcPts val="0"/>
              </a:spcBef>
              <a:spcAft>
                <a:spcPts val="1200"/>
              </a:spcAft>
              <a:buFont typeface="Arial" panose="020B0604020202020204" pitchFamily="34" charset="0"/>
              <a:buChar char="•"/>
            </a:pPr>
            <a:r>
              <a:rPr lang="en-AU" dirty="0" smtClean="0"/>
              <a:t>These SOPs are located in </a:t>
            </a:r>
            <a:r>
              <a:rPr lang="en-AU" dirty="0" smtClean="0">
                <a:hlinkClick r:id="rId2"/>
              </a:rPr>
              <a:t>iPolicy</a:t>
            </a:r>
            <a:r>
              <a:rPr lang="en-AU" dirty="0" smtClean="0"/>
              <a:t>, </a:t>
            </a:r>
            <a:r>
              <a:rPr lang="en-AU" dirty="0" smtClean="0">
                <a:hlinkClick r:id="rId3"/>
              </a:rPr>
              <a:t>Peter Mac Connect</a:t>
            </a:r>
            <a:r>
              <a:rPr lang="en-AU" dirty="0" smtClean="0"/>
              <a:t> and/or in the old </a:t>
            </a:r>
            <a:r>
              <a:rPr lang="en-AU" dirty="0" smtClean="0">
                <a:hlinkClick r:id="rId4"/>
              </a:rPr>
              <a:t>Research Portal</a:t>
            </a:r>
            <a:r>
              <a:rPr lang="en-AU" dirty="0" smtClean="0"/>
              <a:t> (to be transferred to Peter Mac Connect).</a:t>
            </a:r>
          </a:p>
        </p:txBody>
      </p:sp>
    </p:spTree>
    <p:extLst>
      <p:ext uri="{BB962C8B-B14F-4D97-AF65-F5344CB8AC3E}">
        <p14:creationId xmlns:p14="http://schemas.microsoft.com/office/powerpoint/2010/main" val="2063743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Recordkeeping</a:t>
            </a:r>
            <a:endParaRPr lang="en-AU" sz="3600" b="1" dirty="0"/>
          </a:p>
        </p:txBody>
      </p:sp>
      <p:sp>
        <p:nvSpPr>
          <p:cNvPr id="7" name="Content Placeholder 6"/>
          <p:cNvSpPr>
            <a:spLocks noGrp="1"/>
          </p:cNvSpPr>
          <p:nvPr>
            <p:ph idx="11"/>
          </p:nvPr>
        </p:nvSpPr>
        <p:spPr>
          <a:xfrm>
            <a:off x="457200" y="1052736"/>
            <a:ext cx="8219256" cy="5472608"/>
          </a:xfrm>
        </p:spPr>
        <p:txBody>
          <a:bodyPr>
            <a:noAutofit/>
          </a:bodyPr>
          <a:lstStyle/>
          <a:p>
            <a:pPr>
              <a:lnSpc>
                <a:spcPct val="100000"/>
              </a:lnSpc>
              <a:spcBef>
                <a:spcPts val="0"/>
              </a:spcBef>
              <a:spcAft>
                <a:spcPts val="1200"/>
              </a:spcAft>
            </a:pPr>
            <a:r>
              <a:rPr lang="en-AU" dirty="0" smtClean="0"/>
              <a:t>Good records are the cornerstone of research integrity; they should be an accurate and complete representation of research procedures, results and conclusions.</a:t>
            </a:r>
            <a:endParaRPr lang="en-AU" b="1" dirty="0" smtClean="0"/>
          </a:p>
          <a:p>
            <a:pPr>
              <a:lnSpc>
                <a:spcPct val="100000"/>
              </a:lnSpc>
              <a:spcBef>
                <a:spcPts val="0"/>
              </a:spcBef>
              <a:spcAft>
                <a:spcPts val="1200"/>
              </a:spcAft>
            </a:pPr>
            <a:r>
              <a:rPr lang="en-AU" b="1" dirty="0" smtClean="0"/>
              <a:t>Reasons for keeping good records</a:t>
            </a:r>
            <a:endParaRPr lang="en-AU" dirty="0" smtClean="0"/>
          </a:p>
          <a:p>
            <a:pPr marL="342900" indent="-342900">
              <a:lnSpc>
                <a:spcPct val="100000"/>
              </a:lnSpc>
              <a:spcBef>
                <a:spcPts val="0"/>
              </a:spcBef>
              <a:spcAft>
                <a:spcPts val="1200"/>
              </a:spcAft>
              <a:buFont typeface="Arial" panose="020B0604020202020204" pitchFamily="34" charset="0"/>
              <a:buChar char="•"/>
            </a:pPr>
            <a:r>
              <a:rPr lang="en-AU" dirty="0" smtClean="0"/>
              <a:t>To prove that </a:t>
            </a:r>
            <a:r>
              <a:rPr lang="en-AU" dirty="0"/>
              <a:t>you </a:t>
            </a:r>
            <a:r>
              <a:rPr lang="en-AU" dirty="0" smtClean="0"/>
              <a:t>conducted the </a:t>
            </a:r>
            <a:r>
              <a:rPr lang="en-AU" dirty="0"/>
              <a:t>research.</a:t>
            </a:r>
            <a:endParaRPr lang="en-AU" dirty="0" smtClean="0"/>
          </a:p>
          <a:p>
            <a:pPr marL="342900" indent="-342900">
              <a:lnSpc>
                <a:spcPct val="100000"/>
              </a:lnSpc>
              <a:spcBef>
                <a:spcPts val="0"/>
              </a:spcBef>
              <a:spcAft>
                <a:spcPts val="1200"/>
              </a:spcAft>
              <a:buFont typeface="Arial" panose="020B0604020202020204" pitchFamily="34" charset="0"/>
              <a:buChar char="•"/>
            </a:pPr>
            <a:r>
              <a:rPr lang="en-AU" dirty="0" smtClean="0"/>
              <a:t>To help you keep track of the research and results.</a:t>
            </a:r>
          </a:p>
          <a:p>
            <a:pPr marL="342900" indent="-342900">
              <a:lnSpc>
                <a:spcPct val="100000"/>
              </a:lnSpc>
              <a:spcBef>
                <a:spcPts val="0"/>
              </a:spcBef>
              <a:spcAft>
                <a:spcPts val="1200"/>
              </a:spcAft>
              <a:buFont typeface="Arial" panose="020B0604020202020204" pitchFamily="34" charset="0"/>
              <a:buChar char="•"/>
            </a:pPr>
            <a:r>
              <a:rPr lang="en-AU" dirty="0" smtClean="0"/>
              <a:t>To allow others to follow </a:t>
            </a:r>
            <a:r>
              <a:rPr lang="en-AU" dirty="0" smtClean="0"/>
              <a:t>your </a:t>
            </a:r>
            <a:r>
              <a:rPr lang="en-AU" dirty="0" smtClean="0"/>
              <a:t>research, e.g. if they are writing up your research for publication.</a:t>
            </a:r>
          </a:p>
          <a:p>
            <a:pPr marL="342900" indent="-342900">
              <a:lnSpc>
                <a:spcPct val="100000"/>
              </a:lnSpc>
              <a:spcBef>
                <a:spcPts val="0"/>
              </a:spcBef>
              <a:spcAft>
                <a:spcPts val="1200"/>
              </a:spcAft>
              <a:buFont typeface="Arial" panose="020B0604020202020204" pitchFamily="34" charset="0"/>
              <a:buChar char="•"/>
            </a:pPr>
            <a:r>
              <a:rPr lang="en-AU" dirty="0"/>
              <a:t>For intellectual property/patenting reasons: to provide proof of the date of invention</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dirty="0" smtClean="0"/>
              <a:t>To </a:t>
            </a:r>
            <a:r>
              <a:rPr lang="en-AU" dirty="0"/>
              <a:t>help comply with the requirement of some peer-reviewed journals for all the raw data used to produce a research article to be submitted with the accepted article</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dirty="0" smtClean="0"/>
              <a:t>To provide evidence of your actions if there is an audit or investigation.</a:t>
            </a:r>
          </a:p>
        </p:txBody>
      </p:sp>
    </p:spTree>
    <p:extLst>
      <p:ext uri="{BB962C8B-B14F-4D97-AF65-F5344CB8AC3E}">
        <p14:creationId xmlns:p14="http://schemas.microsoft.com/office/powerpoint/2010/main" val="2730344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62372" y="274638"/>
            <a:ext cx="8219256" cy="706090"/>
          </a:xfrm>
        </p:spPr>
        <p:txBody>
          <a:bodyPr>
            <a:normAutofit/>
          </a:bodyPr>
          <a:lstStyle/>
          <a:p>
            <a:r>
              <a:rPr lang="en-AU" sz="3600" b="1" dirty="0" smtClean="0"/>
              <a:t>Data management</a:t>
            </a:r>
            <a:endParaRPr lang="en-AU" sz="3600" b="1" dirty="0"/>
          </a:p>
        </p:txBody>
      </p:sp>
      <p:sp>
        <p:nvSpPr>
          <p:cNvPr id="7" name="Content Placeholder 6"/>
          <p:cNvSpPr>
            <a:spLocks noGrp="1"/>
          </p:cNvSpPr>
          <p:nvPr>
            <p:ph idx="11"/>
          </p:nvPr>
        </p:nvSpPr>
        <p:spPr>
          <a:xfrm>
            <a:off x="462372" y="1052736"/>
            <a:ext cx="8219256" cy="5040560"/>
          </a:xfrm>
        </p:spPr>
        <p:txBody>
          <a:bodyPr>
            <a:noAutofit/>
          </a:bodyPr>
          <a:lstStyle/>
          <a:p>
            <a:pPr marL="342900" indent="-342900">
              <a:lnSpc>
                <a:spcPct val="100000"/>
              </a:lnSpc>
              <a:spcBef>
                <a:spcPts val="0"/>
              </a:spcBef>
              <a:spcAft>
                <a:spcPts val="1200"/>
              </a:spcAft>
              <a:buFont typeface="Arial" panose="020B0604020202020204" pitchFamily="34" charset="0"/>
              <a:buChar char="•"/>
            </a:pPr>
            <a:r>
              <a:rPr lang="en-AU" dirty="0" smtClean="0"/>
              <a:t>Research </a:t>
            </a:r>
            <a:r>
              <a:rPr lang="en-AU" dirty="0"/>
              <a:t>data, records and materials must be retained and accessible </a:t>
            </a:r>
            <a:r>
              <a:rPr lang="en-AU" dirty="0" smtClean="0"/>
              <a:t>for </a:t>
            </a:r>
            <a:r>
              <a:rPr lang="en-AU" dirty="0"/>
              <a:t>the verification of research results</a:t>
            </a:r>
            <a:r>
              <a:rPr lang="en-AU" dirty="0" smtClean="0"/>
              <a:t>.</a:t>
            </a:r>
          </a:p>
          <a:p>
            <a:pPr marL="342900" indent="-342900">
              <a:lnSpc>
                <a:spcPct val="100000"/>
              </a:lnSpc>
              <a:spcBef>
                <a:spcPts val="0"/>
              </a:spcBef>
              <a:spcAft>
                <a:spcPts val="1200"/>
              </a:spcAft>
              <a:buFont typeface="Arial" panose="020B0604020202020204" pitchFamily="34" charset="0"/>
              <a:buChar char="•"/>
            </a:pPr>
            <a:r>
              <a:rPr lang="en-AU" dirty="0" smtClean="0"/>
              <a:t>Peter Mac has a </a:t>
            </a:r>
            <a:r>
              <a:rPr lang="en-AU" dirty="0" smtClean="0">
                <a:hlinkClick r:id="rId2"/>
              </a:rPr>
              <a:t>Data Management, Storage and Retention</a:t>
            </a:r>
            <a:r>
              <a:rPr lang="en-AU" i="1" dirty="0" smtClean="0">
                <a:hlinkClick r:id="rId2"/>
              </a:rPr>
              <a:t> </a:t>
            </a:r>
            <a:r>
              <a:rPr lang="en-AU" dirty="0" smtClean="0">
                <a:hlinkClick r:id="rId2"/>
              </a:rPr>
              <a:t>SOP</a:t>
            </a:r>
            <a:r>
              <a:rPr lang="en-AU" dirty="0" smtClean="0"/>
              <a:t>, located in iPolicy.</a:t>
            </a:r>
          </a:p>
          <a:p>
            <a:pPr marL="342900" indent="-342900">
              <a:lnSpc>
                <a:spcPct val="100000"/>
              </a:lnSpc>
              <a:spcBef>
                <a:spcPts val="0"/>
              </a:spcBef>
              <a:spcAft>
                <a:spcPts val="1200"/>
              </a:spcAft>
              <a:buFont typeface="Arial" panose="020B0604020202020204" pitchFamily="34" charset="0"/>
              <a:buChar char="•"/>
            </a:pPr>
            <a:r>
              <a:rPr lang="en-AU" dirty="0" smtClean="0"/>
              <a:t>A </a:t>
            </a:r>
            <a:r>
              <a:rPr lang="en-AU" dirty="0"/>
              <a:t>data management plan is a document that describes the research data for a project, and what policies and procedures (security measures, legal, storage) apply to the data.</a:t>
            </a:r>
            <a:endParaRPr lang="en-AU" dirty="0" smtClean="0"/>
          </a:p>
          <a:p>
            <a:pPr marL="342900" indent="-342900">
              <a:lnSpc>
                <a:spcPct val="100000"/>
              </a:lnSpc>
              <a:spcBef>
                <a:spcPts val="0"/>
              </a:spcBef>
              <a:spcAft>
                <a:spcPts val="1200"/>
              </a:spcAft>
              <a:buFont typeface="Arial" panose="020B0604020202020204" pitchFamily="34" charset="0"/>
              <a:buChar char="•"/>
            </a:pPr>
            <a:r>
              <a:rPr lang="en-AU" dirty="0"/>
              <a:t>Data management plans </a:t>
            </a:r>
            <a:r>
              <a:rPr lang="en-AU" dirty="0" smtClean="0"/>
              <a:t>should </a:t>
            </a:r>
            <a:r>
              <a:rPr lang="en-AU" dirty="0"/>
              <a:t>be developed at the beginning of the research project and refined throughout the </a:t>
            </a:r>
            <a:r>
              <a:rPr lang="en-AU" dirty="0" smtClean="0"/>
              <a:t>project. A data management plan template is available (Appendix 1).</a:t>
            </a:r>
          </a:p>
          <a:p>
            <a:pPr marL="342900" indent="-342900">
              <a:lnSpc>
                <a:spcPct val="100000"/>
              </a:lnSpc>
              <a:spcBef>
                <a:spcPts val="0"/>
              </a:spcBef>
              <a:spcAft>
                <a:spcPts val="1200"/>
              </a:spcAft>
              <a:buFont typeface="Arial" panose="020B0604020202020204" pitchFamily="34" charset="0"/>
              <a:buChar char="•"/>
            </a:pPr>
            <a:r>
              <a:rPr lang="en-AU" dirty="0" smtClean="0"/>
              <a:t>Research data, records and materials need to be retained for specific periods of time. See the Record Retention and Disposal Schedule (Appendix 2) for details. This is </a:t>
            </a:r>
            <a:r>
              <a:rPr lang="en-AU" dirty="0"/>
              <a:t>a</a:t>
            </a:r>
            <a:r>
              <a:rPr lang="en-AU" dirty="0" smtClean="0"/>
              <a:t>t least five years from the date of publication, and 15 years for clinical trial data.</a:t>
            </a:r>
          </a:p>
        </p:txBody>
      </p:sp>
    </p:spTree>
    <p:extLst>
      <p:ext uri="{BB962C8B-B14F-4D97-AF65-F5344CB8AC3E}">
        <p14:creationId xmlns:p14="http://schemas.microsoft.com/office/powerpoint/2010/main" val="594476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19256" cy="706090"/>
          </a:xfrm>
        </p:spPr>
        <p:txBody>
          <a:bodyPr>
            <a:normAutofit/>
          </a:bodyPr>
          <a:lstStyle/>
          <a:p>
            <a:r>
              <a:rPr lang="en-AU" sz="3600" b="1" dirty="0" smtClean="0"/>
              <a:t>Data management</a:t>
            </a:r>
            <a:endParaRPr lang="en-AU" sz="3600" b="1" dirty="0"/>
          </a:p>
        </p:txBody>
      </p:sp>
      <p:sp>
        <p:nvSpPr>
          <p:cNvPr id="7" name="Content Placeholder 6"/>
          <p:cNvSpPr>
            <a:spLocks noGrp="1"/>
          </p:cNvSpPr>
          <p:nvPr>
            <p:ph idx="11"/>
          </p:nvPr>
        </p:nvSpPr>
        <p:spPr>
          <a:xfrm>
            <a:off x="457200" y="1052736"/>
            <a:ext cx="8219256" cy="4968552"/>
          </a:xfrm>
        </p:spPr>
        <p:txBody>
          <a:bodyPr>
            <a:noAutofit/>
          </a:bodyPr>
          <a:lstStyle/>
          <a:p>
            <a:pPr marL="342900" indent="-342900">
              <a:lnSpc>
                <a:spcPct val="100000"/>
              </a:lnSpc>
              <a:spcBef>
                <a:spcPts val="0"/>
              </a:spcBef>
              <a:buFont typeface="Arial" panose="020B0604020202020204" pitchFamily="34" charset="0"/>
              <a:buChar char="•"/>
            </a:pPr>
            <a:r>
              <a:rPr lang="en-AU" dirty="0" smtClean="0"/>
              <a:t>The other main sections of the </a:t>
            </a:r>
            <a:r>
              <a:rPr lang="en-AU" dirty="0" smtClean="0">
                <a:hlinkClick r:id="rId2"/>
              </a:rPr>
              <a:t>data management SOP</a:t>
            </a:r>
            <a:r>
              <a:rPr lang="en-AU" dirty="0" smtClean="0"/>
              <a:t> are:</a:t>
            </a:r>
          </a:p>
          <a:p>
            <a:pPr marL="684000" indent="-342000">
              <a:lnSpc>
                <a:spcPct val="100000"/>
              </a:lnSpc>
              <a:spcBef>
                <a:spcPts val="0"/>
              </a:spcBef>
              <a:buFont typeface="Courier New" panose="02070309020205020404" pitchFamily="49" charset="0"/>
              <a:buChar char="o"/>
            </a:pPr>
            <a:r>
              <a:rPr lang="en-AU" dirty="0" smtClean="0"/>
              <a:t>Security and protection of confidential research data and records.</a:t>
            </a:r>
          </a:p>
          <a:p>
            <a:pPr marL="684000" indent="-342000">
              <a:lnSpc>
                <a:spcPct val="100000"/>
              </a:lnSpc>
              <a:spcBef>
                <a:spcPts val="0"/>
              </a:spcBef>
              <a:buFont typeface="Courier New" panose="02070309020205020404" pitchFamily="49" charset="0"/>
              <a:buChar char="o"/>
            </a:pPr>
            <a:r>
              <a:rPr lang="en-AU" dirty="0" smtClean="0"/>
              <a:t>Archiving of data, records and materials.</a:t>
            </a:r>
          </a:p>
          <a:p>
            <a:pPr marL="684000" indent="-342000">
              <a:lnSpc>
                <a:spcPct val="100000"/>
              </a:lnSpc>
              <a:spcBef>
                <a:spcPts val="0"/>
              </a:spcBef>
              <a:buFont typeface="Courier New" panose="02070309020205020404" pitchFamily="49" charset="0"/>
              <a:buChar char="o"/>
            </a:pPr>
            <a:r>
              <a:rPr lang="en-AU" dirty="0" smtClean="0"/>
              <a:t>Access to research data, records and materials: current researchers, after </a:t>
            </a:r>
            <a:r>
              <a:rPr lang="en-AU" dirty="0"/>
              <a:t>a researcher leaves Peter Mac, and </a:t>
            </a:r>
            <a:r>
              <a:rPr lang="en-AU" dirty="0" smtClean="0"/>
              <a:t>public access.</a:t>
            </a:r>
          </a:p>
          <a:p>
            <a:pPr marL="684000" indent="-342000">
              <a:lnSpc>
                <a:spcPct val="100000"/>
              </a:lnSpc>
              <a:spcBef>
                <a:spcPts val="0"/>
              </a:spcBef>
              <a:spcAft>
                <a:spcPts val="1200"/>
              </a:spcAft>
              <a:buFont typeface="Courier New" panose="02070309020205020404" pitchFamily="49" charset="0"/>
              <a:buChar char="o"/>
            </a:pPr>
            <a:r>
              <a:rPr lang="en-AU" dirty="0"/>
              <a:t>Destruction of r</a:t>
            </a:r>
            <a:r>
              <a:rPr lang="en-AU" dirty="0" smtClean="0"/>
              <a:t>esearch data, records and materials.</a:t>
            </a:r>
            <a:endParaRPr lang="en-AU" dirty="0"/>
          </a:p>
        </p:txBody>
      </p:sp>
    </p:spTree>
    <p:extLst>
      <p:ext uri="{BB962C8B-B14F-4D97-AF65-F5344CB8AC3E}">
        <p14:creationId xmlns:p14="http://schemas.microsoft.com/office/powerpoint/2010/main" val="3404115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2585</TotalTime>
  <Words>3185</Words>
  <Application>Microsoft Office PowerPoint</Application>
  <PresentationFormat>On-screen Show (4:3)</PresentationFormat>
  <Paragraphs>187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Courier New</vt:lpstr>
      <vt:lpstr>Office Theme</vt:lpstr>
      <vt:lpstr>PowerPoint Presentation</vt:lpstr>
      <vt:lpstr>Research integrity – what is it?</vt:lpstr>
      <vt:lpstr>Research integrity – why is it important?</vt:lpstr>
      <vt:lpstr>The Code</vt:lpstr>
      <vt:lpstr>Peter Mac Responsible Conduct of Research</vt:lpstr>
      <vt:lpstr>Peter Mac procedures (SOPs)</vt:lpstr>
      <vt:lpstr>Recordkeeping</vt:lpstr>
      <vt:lpstr>Data management</vt:lpstr>
      <vt:lpstr>Data management</vt:lpstr>
      <vt:lpstr>Authorship</vt:lpstr>
      <vt:lpstr>Authorship criteria</vt:lpstr>
      <vt:lpstr>Authorship – order and responsibilities</vt:lpstr>
      <vt:lpstr>Authorship and publication</vt:lpstr>
      <vt:lpstr>Author affiliations</vt:lpstr>
      <vt:lpstr>Publication</vt:lpstr>
      <vt:lpstr>Conflict of interest</vt:lpstr>
      <vt:lpstr>Conflict of interest management</vt:lpstr>
      <vt:lpstr>Nine factors that lead to bad decisions</vt:lpstr>
      <vt:lpstr>Nine factors that lead to bad decisions</vt:lpstr>
      <vt:lpstr>Research integrity advisors (RIAs)</vt:lpstr>
      <vt:lpstr>RIAs at Peter Mac</vt:lpstr>
      <vt:lpstr>Breaches and research misconduct</vt:lpstr>
      <vt:lpstr>Breaches of the Code – case study 1</vt:lpstr>
      <vt:lpstr>Breaches of the Code – case study 2</vt:lpstr>
      <vt:lpstr>PowerPoint Presentation</vt:lpstr>
      <vt:lpstr>PowerPoint Presentation</vt:lpstr>
      <vt:lpstr>Research integrity contacts</vt:lpstr>
      <vt:lpstr>Useful links not included elsewhere</vt:lpstr>
    </vt:vector>
  </TitlesOfParts>
  <Company>Peter MacCallum Cancer Centre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Macheda Maria</dc:creator>
  <cp:lastModifiedBy>Macheda Maria</cp:lastModifiedBy>
  <cp:revision>592</cp:revision>
  <dcterms:created xsi:type="dcterms:W3CDTF">2018-04-20T05:22:29Z</dcterms:created>
  <dcterms:modified xsi:type="dcterms:W3CDTF">2019-08-27T01:56:29Z</dcterms:modified>
</cp:coreProperties>
</file>