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41D3-38E6-4437-89A9-4301EDD7B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9582F-1235-4B0C-96B4-42AD21F7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466C-409D-4271-A1E1-FA19044D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34AE-CB4B-40CD-B884-2C2F8472DF8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08F9-6B08-4374-8CD6-4AF4690A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32ACE-D57F-435B-B7D0-2AFB5AD5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2561-3B1F-4DAA-AB3C-C5D5D633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6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132A-6DF0-4219-8DB2-FE773BD3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59D60-F6CB-4FBC-863A-B1BFA28D2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21A6-9DC2-4DD4-A804-606A3B37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34AE-CB4B-40CD-B884-2C2F8472DF8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941A-8767-40D2-A447-F1EDDBC6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E9AF9-65BF-48FE-AE18-CCC41552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2561-3B1F-4DAA-AB3C-C5D5D633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44E56-C9C6-4A71-AB0C-66B6370F1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B2AA9-FAFA-4AA1-8F79-782559462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77B8E-8484-4964-928C-CAA67DA1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34AE-CB4B-40CD-B884-2C2F8472DF8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76DF-CF6E-4A3A-8EF5-FB7320F0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96D83-7170-416D-BA88-2D1FA5DD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2561-3B1F-4DAA-AB3C-C5D5D633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8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2A6E-E07F-4CCA-AA2C-D5DD0A3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E4E6-7237-413D-9A54-AC13E77B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6052-3DFA-4B54-B65F-B77339AF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34AE-CB4B-40CD-B884-2C2F8472DF8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D114-1AD7-4C68-83FC-FD2E29E8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B955-3D8E-49BC-9FA0-32F4CB91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2561-3B1F-4DAA-AB3C-C5D5D633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9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E441-DC80-44BD-B7FF-287601BB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E2359-F8D2-42C5-8B84-352A39C0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C0A13-EB69-451C-8416-3E35AC1B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34AE-CB4B-40CD-B884-2C2F8472DF8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7CC5-4335-419F-AB07-51545B79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80B4A-A589-4AC3-B4C0-F5AEDD89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2561-3B1F-4DAA-AB3C-C5D5D633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D796-824E-4865-96D7-9BAE5BA7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31AC-78B1-4CD8-9BBE-11D8E0D70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2A764-4608-4707-8756-7BF2A9868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A4F31-804A-4E78-91ED-FA6AFC51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34AE-CB4B-40CD-B884-2C2F8472DF8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C8884-A3B5-46C8-B72E-EF1C3CE8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423FF-9CAB-4EE2-9319-F9F9306C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2561-3B1F-4DAA-AB3C-C5D5D633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1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7CB0-6483-4EEF-BC63-27EA3A38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DF906-23F7-476C-9E44-75306158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54AFC-9AFC-451A-B219-C4E67BC69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7AA05-A685-430E-B4B2-55B2438F3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C096D-AEAA-43EA-ACCD-791881CB6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78C3A-EA64-4A09-AF32-CAC939A2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34AE-CB4B-40CD-B884-2C2F8472DF8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65D04-72A0-4AB4-8889-2BA51C64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6148D-B452-4395-AADB-C3FA1108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2561-3B1F-4DAA-AB3C-C5D5D633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4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28F6-9473-4315-B93F-01E8B45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BE367-D21B-4012-B944-17F3DD7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34AE-CB4B-40CD-B884-2C2F8472DF8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2C78C-B188-4EFC-B28F-F075B639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613C9-C8DB-4DF9-AB23-87A55B44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2561-3B1F-4DAA-AB3C-C5D5D633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63534-6FF8-4385-B887-15B724A8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34AE-CB4B-40CD-B884-2C2F8472DF8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F737F-957B-48F9-847C-F5D58FFA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446F0-925A-44A2-840A-CBD553B6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2561-3B1F-4DAA-AB3C-C5D5D633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038E-0124-45A0-8284-C44B4018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F3D25-9C53-4D13-B3D8-303C84FB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4D55-F8AB-45C7-9399-01FD91F3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92A60-6539-48D9-A9C5-400BD22A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34AE-CB4B-40CD-B884-2C2F8472DF8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EB9A6-9FAB-442D-911B-1523F086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96851-2BD1-45FD-BEAE-485BAF58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2561-3B1F-4DAA-AB3C-C5D5D633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675D-0D03-450E-9BFD-EA002115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A19B6-35D9-40F4-B598-F2BDBAF58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DCB1B-8A64-4FF1-B8FA-29034210E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B15FD-C08B-4829-9823-E16C903C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34AE-CB4B-40CD-B884-2C2F8472DF8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A0302-C86B-4EB2-A0CF-B5ACC3D8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9A14E-6B55-4655-B557-98E1061D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2561-3B1F-4DAA-AB3C-C5D5D633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B7114-50DA-4550-886F-ABE6CFF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00E8E-F6CF-498E-A368-161CB0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FB5B-C8A3-42BD-B4AF-1F225EE45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34AE-CB4B-40CD-B884-2C2F8472DF8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49A40-7E35-40B8-BF9D-C95478D0A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F6853-83D0-489E-A209-940671A4B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F2561-3B1F-4DAA-AB3C-C5D5D633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7ECEA0-E45E-4153-9C3C-3DEB54AB496F}"/>
              </a:ext>
            </a:extLst>
          </p:cNvPr>
          <p:cNvSpPr/>
          <p:nvPr/>
        </p:nvSpPr>
        <p:spPr>
          <a:xfrm>
            <a:off x="259163" y="1516567"/>
            <a:ext cx="3660558" cy="4832004"/>
          </a:xfrm>
          <a:prstGeom prst="roundRect">
            <a:avLst>
              <a:gd name="adj" fmla="val 2521"/>
            </a:avLst>
          </a:prstGeom>
          <a:solidFill>
            <a:srgbClr val="44BC9F">
              <a:lumMod val="20000"/>
              <a:lumOff val="80000"/>
            </a:srgbClr>
          </a:solidFill>
          <a:ln w="19050" cap="flat" cmpd="sng" algn="ctr">
            <a:solidFill>
              <a:srgbClr val="00202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44BC9F">
                    <a:lumMod val="50000"/>
                  </a:srgbClr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Objective Function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Minimize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4BC9F">
                    <a:lumMod val="50000"/>
                  </a:srgbClr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 transport energy per passenger-kilometer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26F364A-CC67-489C-9107-AAF83A806822}"/>
                  </a:ext>
                </a:extLst>
              </p:cNvPr>
              <p:cNvSpPr/>
              <p:nvPr/>
            </p:nvSpPr>
            <p:spPr>
              <a:xfrm>
                <a:off x="4235784" y="1524346"/>
                <a:ext cx="3660558" cy="4832004"/>
              </a:xfrm>
              <a:prstGeom prst="roundRect">
                <a:avLst>
                  <a:gd name="adj" fmla="val 2521"/>
                </a:avLst>
              </a:prstGeom>
              <a:solidFill>
                <a:srgbClr val="ADBF41">
                  <a:lumMod val="20000"/>
                  <a:lumOff val="80000"/>
                </a:srgbClr>
              </a:solidFill>
              <a:ln w="19050" cap="flat" cmpd="sng" algn="ctr">
                <a:solidFill>
                  <a:srgbClr val="00202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ADBF41">
                        <a:lumMod val="50000"/>
                      </a:srgbClr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Variables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ADBF41">
                        <a:lumMod val="50000"/>
                      </a:srgbClr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Aircraft Design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Wing, fuselage, and tail OML geometry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Fuel tank sizing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Engine sizing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Sizing of primary structure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Weights of dozens of secondary components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Initialized to B777-300ER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ADBF41">
                        <a:lumMod val="50000"/>
                      </a:srgbClr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</a:br>
                <a:r>
                  <a:rPr kumimoji="0" lang="en-US" sz="20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ADBF41">
                        <a:lumMod val="50000"/>
                      </a:srgbClr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Mission Design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Cruise Mach, altitude,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sub>
                    </m:sSub>
                  </m:oMath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  <a:ea typeface="+mn-ea"/>
                  <a:cs typeface="+mn-cs"/>
                </a:endParaRPr>
              </a:p>
              <a:p>
                <a:pPr marL="742950" marR="0" lvl="1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Step climb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26F364A-CC67-489C-9107-AAF83A806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84" y="1524346"/>
                <a:ext cx="3660558" cy="4832004"/>
              </a:xfrm>
              <a:prstGeom prst="roundRect">
                <a:avLst>
                  <a:gd name="adj" fmla="val 2521"/>
                </a:avLst>
              </a:prstGeom>
              <a:blipFill>
                <a:blip r:embed="rId2"/>
                <a:stretch>
                  <a:fillRect l="-663" t="-377" b="-251"/>
                </a:stretch>
              </a:blipFill>
              <a:ln w="19050" cap="flat" cmpd="sng" algn="ctr">
                <a:solidFill>
                  <a:srgbClr val="00202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57846-3780-4917-8852-4C21A8CD2821}"/>
              </a:ext>
            </a:extLst>
          </p:cNvPr>
          <p:cNvSpPr/>
          <p:nvPr/>
        </p:nvSpPr>
        <p:spPr>
          <a:xfrm>
            <a:off x="8233145" y="1516567"/>
            <a:ext cx="3660558" cy="4832004"/>
          </a:xfrm>
          <a:prstGeom prst="roundRect">
            <a:avLst>
              <a:gd name="adj" fmla="val 2521"/>
            </a:avLst>
          </a:prstGeom>
          <a:solidFill>
            <a:srgbClr val="D5802B">
              <a:lumMod val="20000"/>
              <a:lumOff val="80000"/>
            </a:srgbClr>
          </a:solidFill>
          <a:ln w="19050" cap="flat" cmpd="sng" algn="ctr">
            <a:solidFill>
              <a:srgbClr val="00202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D5802B">
                    <a:lumMod val="50000"/>
                  </a:srgbClr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Constraints &amp; Models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D5802B">
                  <a:lumMod val="50000"/>
                </a:srgbClr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D5802B">
                    <a:lumMod val="50000"/>
                  </a:srgbClr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Requirements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Payload and range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Previously-stated reqs.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Various FAR 25 regulations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</a:b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D5802B">
                    <a:lumMod val="50000"/>
                  </a:srgbClr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Key Models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Aero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: DATCOM-like buildup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Propulsion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: GE9X w/ physics-based scaling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Structures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Sans Light"/>
                <a:ea typeface="+mn-ea"/>
                <a:cs typeface="+mn-cs"/>
              </a:rPr>
              <a:t>: Empirical where possible, physics-based for LH2 systems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28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401811-9B7F-4FFE-BC8D-49186E89C070}"/>
              </a:ext>
            </a:extLst>
          </p:cNvPr>
          <p:cNvSpPr/>
          <p:nvPr/>
        </p:nvSpPr>
        <p:spPr>
          <a:xfrm>
            <a:off x="3689852" y="2290233"/>
            <a:ext cx="4542720" cy="2277533"/>
          </a:xfrm>
          <a:custGeom>
            <a:avLst/>
            <a:gdLst>
              <a:gd name="connsiteX0" fmla="*/ 313342 w 4542720"/>
              <a:gd name="connsiteY0" fmla="*/ 423742 h 2487112"/>
              <a:gd name="connsiteX1" fmla="*/ 1219275 w 4542720"/>
              <a:gd name="connsiteY1" fmla="*/ 102009 h 2487112"/>
              <a:gd name="connsiteX2" fmla="*/ 3344408 w 4542720"/>
              <a:gd name="connsiteY2" fmla="*/ 8875 h 2487112"/>
              <a:gd name="connsiteX3" fmla="*/ 4529742 w 4542720"/>
              <a:gd name="connsiteY3" fmla="*/ 288275 h 2487112"/>
              <a:gd name="connsiteX4" fmla="*/ 3954008 w 4542720"/>
              <a:gd name="connsiteY4" fmla="*/ 1532875 h 2487112"/>
              <a:gd name="connsiteX5" fmla="*/ 3606875 w 4542720"/>
              <a:gd name="connsiteY5" fmla="*/ 2244075 h 2487112"/>
              <a:gd name="connsiteX6" fmla="*/ 3158142 w 4542720"/>
              <a:gd name="connsiteY6" fmla="*/ 2438809 h 2487112"/>
              <a:gd name="connsiteX7" fmla="*/ 1270075 w 4542720"/>
              <a:gd name="connsiteY7" fmla="*/ 2464209 h 2487112"/>
              <a:gd name="connsiteX8" fmla="*/ 76275 w 4542720"/>
              <a:gd name="connsiteY8" fmla="*/ 2150942 h 2487112"/>
              <a:gd name="connsiteX9" fmla="*/ 220208 w 4542720"/>
              <a:gd name="connsiteY9" fmla="*/ 677742 h 248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2720" h="2487112">
                <a:moveTo>
                  <a:pt x="313342" y="423742"/>
                </a:moveTo>
                <a:cubicBezTo>
                  <a:pt x="513719" y="297447"/>
                  <a:pt x="714097" y="171153"/>
                  <a:pt x="1219275" y="102009"/>
                </a:cubicBezTo>
                <a:cubicBezTo>
                  <a:pt x="1724453" y="32865"/>
                  <a:pt x="2792664" y="-22169"/>
                  <a:pt x="3344408" y="8875"/>
                </a:cubicBezTo>
                <a:cubicBezTo>
                  <a:pt x="3896153" y="39919"/>
                  <a:pt x="4428142" y="34275"/>
                  <a:pt x="4529742" y="288275"/>
                </a:cubicBezTo>
                <a:cubicBezTo>
                  <a:pt x="4631342" y="542275"/>
                  <a:pt x="4107819" y="1206908"/>
                  <a:pt x="3954008" y="1532875"/>
                </a:cubicBezTo>
                <a:cubicBezTo>
                  <a:pt x="3800197" y="1858842"/>
                  <a:pt x="3739519" y="2093086"/>
                  <a:pt x="3606875" y="2244075"/>
                </a:cubicBezTo>
                <a:cubicBezTo>
                  <a:pt x="3474231" y="2395064"/>
                  <a:pt x="3547609" y="2402120"/>
                  <a:pt x="3158142" y="2438809"/>
                </a:cubicBezTo>
                <a:cubicBezTo>
                  <a:pt x="2768675" y="2475498"/>
                  <a:pt x="1783720" y="2512187"/>
                  <a:pt x="1270075" y="2464209"/>
                </a:cubicBezTo>
                <a:cubicBezTo>
                  <a:pt x="756431" y="2416231"/>
                  <a:pt x="251253" y="2448687"/>
                  <a:pt x="76275" y="2150942"/>
                </a:cubicBezTo>
                <a:cubicBezTo>
                  <a:pt x="-98703" y="1853198"/>
                  <a:pt x="60752" y="1265470"/>
                  <a:pt x="220208" y="677742"/>
                </a:cubicBezTo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Sans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D2BFA-0CE0-43D0-B336-1BDF04F2F8D3}"/>
              </a:ext>
            </a:extLst>
          </p:cNvPr>
          <p:cNvSpPr txBox="1"/>
          <p:nvPr/>
        </p:nvSpPr>
        <p:spPr>
          <a:xfrm>
            <a:off x="4858327" y="2479013"/>
            <a:ext cx="337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prstClr val="black"/>
                </a:solidFill>
                <a:latin typeface="Fira Sans" panose="020B0503050000020004" pitchFamily="34" charset="0"/>
              </a:rPr>
              <a:t>LH2 major weight changes:</a:t>
            </a:r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660B9B73-BF6A-43C6-8AFF-9BA27572D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51102"/>
              </p:ext>
            </p:extLst>
          </p:nvPr>
        </p:nvGraphicFramePr>
        <p:xfrm>
          <a:off x="5340463" y="2934090"/>
          <a:ext cx="1969795" cy="1463040"/>
        </p:xfrm>
        <a:graphic>
          <a:graphicData uri="http://schemas.openxmlformats.org/drawingml/2006/table">
            <a:tbl>
              <a:tblPr/>
              <a:tblGrid>
                <a:gridCol w="1282315">
                  <a:extLst>
                    <a:ext uri="{9D8B030D-6E8A-4147-A177-3AD203B41FA5}">
                      <a16:colId xmlns:a16="http://schemas.microsoft.com/office/drawing/2014/main" val="3279826297"/>
                    </a:ext>
                  </a:extLst>
                </a:gridCol>
                <a:gridCol w="687480">
                  <a:extLst>
                    <a:ext uri="{9D8B030D-6E8A-4147-A177-3AD203B41FA5}">
                      <a16:colId xmlns:a16="http://schemas.microsoft.com/office/drawing/2014/main" val="1923787721"/>
                    </a:ext>
                  </a:extLst>
                </a:gridCol>
              </a:tblGrid>
              <a:tr h="138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9pPr>
                    </a:lstStyle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Fira Sans" panose="020B0503050000020004" pitchFamily="34" charset="0"/>
                        </a:rPr>
                        <a:t>↓↓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15467"/>
                  </a:ext>
                </a:extLst>
              </a:tr>
              <a:tr h="2430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9pPr>
                    </a:lstStyle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Fuel tanks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Fira Sans" panose="020B0503050000020004" pitchFamily="34" charset="0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322918"/>
                  </a:ext>
                </a:extLst>
              </a:tr>
              <a:tr h="2430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9pPr>
                    </a:lstStyle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Fuselage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Fira Sans" panose="020B0503050000020004" pitchFamily="34" charset="0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96347"/>
                  </a:ext>
                </a:extLst>
              </a:tr>
              <a:tr h="2430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9pPr>
                    </a:lstStyle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ira Sans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Fira Sans" panose="020B0503050000020004" pitchFamily="34" charset="0"/>
                        </a:rPr>
                        <a:t>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155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0DFE01-7456-45A7-BCC1-B6ADB2E5D570}"/>
              </a:ext>
            </a:extLst>
          </p:cNvPr>
          <p:cNvSpPr txBox="1"/>
          <p:nvPr/>
        </p:nvSpPr>
        <p:spPr>
          <a:xfrm>
            <a:off x="5124335" y="4639006"/>
            <a:ext cx="2086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Fira Sans Light"/>
              </a:rPr>
              <a:t>Loss of spanloading efficiency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A6ADA9-2A27-4673-8829-817E3068CB82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254865" y="4397130"/>
            <a:ext cx="70495" cy="55295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8808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Fira Sans</vt:lpstr>
      <vt:lpstr>Fira Sans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Sharpe</dc:creator>
  <cp:lastModifiedBy>Peter Sharpe</cp:lastModifiedBy>
  <cp:revision>1</cp:revision>
  <dcterms:created xsi:type="dcterms:W3CDTF">2024-06-06T22:08:07Z</dcterms:created>
  <dcterms:modified xsi:type="dcterms:W3CDTF">2024-06-06T22:08:15Z</dcterms:modified>
</cp:coreProperties>
</file>