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86" r:id="rId2"/>
    <p:sldId id="382" r:id="rId3"/>
    <p:sldId id="384" r:id="rId4"/>
    <p:sldId id="388" r:id="rId5"/>
    <p:sldId id="390" r:id="rId6"/>
    <p:sldId id="391" r:id="rId7"/>
    <p:sldId id="392" r:id="rId8"/>
    <p:sldId id="387" r:id="rId9"/>
    <p:sldId id="389" r:id="rId10"/>
    <p:sldId id="383" r:id="rId11"/>
    <p:sldId id="394" r:id="rId12"/>
    <p:sldId id="393" r:id="rId13"/>
    <p:sldId id="3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CAC"/>
    <a:srgbClr val="4472C4"/>
    <a:srgbClr val="FF0066"/>
    <a:srgbClr val="4EB9D2"/>
    <a:srgbClr val="E7E7E7"/>
    <a:srgbClr val="FFC5C5"/>
    <a:srgbClr val="D2DEEF"/>
    <a:srgbClr val="EAEFF7"/>
    <a:srgbClr val="D1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7" autoAdjust="0"/>
    <p:restoredTop sz="75467" autoAdjust="0"/>
  </p:normalViewPr>
  <p:slideViewPr>
    <p:cSldViewPr snapToGrid="0">
      <p:cViewPr varScale="1">
        <p:scale>
          <a:sx n="86" d="100"/>
          <a:sy n="86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02185-7010-4F36-823C-666D54057EC2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8BFDB-CAC4-4C89-9256-0F950CC00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2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 far, mostly applied to internal BAE vehicles that are very similar to Firefly (size, weight, endurance, rocket propulsion)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Have begun applying them to Firefly too this month, so this is a first-cut at what’s in the pipeline for Firefly optimization this summer.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8BFDB-CAC4-4C89-9256-0F950CC006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8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8129-D9B2-4EAC-8410-4BAAA03CE1E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DBF4-3F59-426C-AA55-70E84C65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7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8129-D9B2-4EAC-8410-4BAAA03CE1E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DBF4-3F59-426C-AA55-70E84C65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8129-D9B2-4EAC-8410-4BAAA03CE1E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DBF4-3F59-426C-AA55-70E84C65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8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8465598" cy="75966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291"/>
            <a:ext cx="10515600" cy="4744673"/>
          </a:xfrm>
        </p:spPr>
        <p:txBody>
          <a:bodyPr/>
          <a:lstStyle>
            <a:lvl1pPr marL="1714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1pPr>
            <a:lvl2pPr marL="5143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2pPr>
            <a:lvl3pPr marL="8572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3pPr>
            <a:lvl4pPr marL="12001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4pPr>
            <a:lvl5pPr marL="15430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9509"/>
            <a:ext cx="2743200" cy="311968"/>
          </a:xfr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6447B1C5-369C-4919-B399-6646CD3D5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6409509"/>
            <a:ext cx="6487789" cy="311968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[#. Section]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107" y="119397"/>
            <a:ext cx="2692893" cy="52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2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8129-D9B2-4EAC-8410-4BAAA03CE1E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DBF4-3F59-426C-AA55-70E84C65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0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8129-D9B2-4EAC-8410-4BAAA03CE1E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DBF4-3F59-426C-AA55-70E84C65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6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8129-D9B2-4EAC-8410-4BAAA03CE1E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DBF4-3F59-426C-AA55-70E84C65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6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8129-D9B2-4EAC-8410-4BAAA03CE1E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DBF4-3F59-426C-AA55-70E84C65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5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8129-D9B2-4EAC-8410-4BAAA03CE1E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DBF4-3F59-426C-AA55-70E84C65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2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8129-D9B2-4EAC-8410-4BAAA03CE1E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DBF4-3F59-426C-AA55-70E84C65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3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8129-D9B2-4EAC-8410-4BAAA03CE1E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DBF4-3F59-426C-AA55-70E84C65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8129-D9B2-4EAC-8410-4BAAA03CE1E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DBF4-3F59-426C-AA55-70E84C65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7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08129-D9B2-4EAC-8410-4BAAA03CE1E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4DBF4-3F59-426C-AA55-70E84C65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7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282D6-4B22-4EBB-8672-0627F95A2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and Design Optimization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05661-B247-4B11-A9E8-62D22643BA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Peter Sharpe</a:t>
            </a:r>
          </a:p>
        </p:txBody>
      </p:sp>
    </p:spTree>
    <p:extLst>
      <p:ext uri="{BB962C8B-B14F-4D97-AF65-F5344CB8AC3E}">
        <p14:creationId xmlns:p14="http://schemas.microsoft.com/office/powerpoint/2010/main" val="2403904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80AE-8929-4C46-80F7-3CA47BBF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 and Volume Accounting (Boost-Glide)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E9CBA-FC9C-4B5E-8327-6BEF6E39E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86E311F7-D745-4B42-8C7F-B11B0D37F3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5438168"/>
                  </p:ext>
                </p:extLst>
              </p:nvPr>
            </p:nvGraphicFramePr>
            <p:xfrm>
              <a:off x="4358936" y="1154414"/>
              <a:ext cx="7692009" cy="509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3187">
                      <a:extLst>
                        <a:ext uri="{9D8B030D-6E8A-4147-A177-3AD203B41FA5}">
                          <a16:colId xmlns:a16="http://schemas.microsoft.com/office/drawing/2014/main" val="2555598187"/>
                        </a:ext>
                      </a:extLst>
                    </a:gridCol>
                    <a:gridCol w="2336277">
                      <a:extLst>
                        <a:ext uri="{9D8B030D-6E8A-4147-A177-3AD203B41FA5}">
                          <a16:colId xmlns:a16="http://schemas.microsoft.com/office/drawing/2014/main" val="2377302373"/>
                        </a:ext>
                      </a:extLst>
                    </a:gridCol>
                    <a:gridCol w="2272890">
                      <a:extLst>
                        <a:ext uri="{9D8B030D-6E8A-4147-A177-3AD203B41FA5}">
                          <a16:colId xmlns:a16="http://schemas.microsoft.com/office/drawing/2014/main" val="2236566934"/>
                        </a:ext>
                      </a:extLst>
                    </a:gridCol>
                    <a:gridCol w="1579655">
                      <a:extLst>
                        <a:ext uri="{9D8B030D-6E8A-4147-A177-3AD203B41FA5}">
                          <a16:colId xmlns:a16="http://schemas.microsoft.com/office/drawing/2014/main" val="3592320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Component</a:t>
                          </a: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Internal Volume [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] </a:t>
                          </a:r>
                          <a:br>
                            <a:rPr lang="en-US" dirty="0"/>
                          </a:br>
                          <a:r>
                            <a:rPr lang="en-US" dirty="0"/>
                            <a:t>(Percentage)</a:t>
                          </a: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Mass [g] </a:t>
                          </a:r>
                          <a:br>
                            <a:rPr lang="en-US" dirty="0"/>
                          </a:br>
                          <a:r>
                            <a:rPr lang="en-US" dirty="0"/>
                            <a:t>(Percentage of all-up)</a:t>
                          </a: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of CG [mm]</a:t>
                          </a: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6809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Fuel (all-up)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38.8 (54.2%)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1019 (42.7%)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3960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Battery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9.8 (13.7%)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322 (13.5%)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09065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7.9 (11.0%)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579 (24.2%)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95383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5.7 (7.9%)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136 (5.7%)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27709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Mechanisms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4.1 (5.8%)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 (0.8%)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447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71946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Payload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2.5 (3.5%)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 (4.2%)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6848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Avionics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2.1 (2.9%)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75 (3.1%)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2904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Nozzle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 (1.0%)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 (0.6%)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447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32787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53 (2.2%)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96752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Tails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70 (2.9%)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3195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Total (all-up)</a:t>
                          </a: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71.5 (100%)</a:t>
                          </a: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2389 (100%)</a:t>
                          </a: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248</a:t>
                          </a: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4861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Total (empty)</a:t>
                          </a: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71.5 (100%)</a:t>
                          </a: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1370 (57.3%)</a:t>
                          </a: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195</a:t>
                          </a: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227908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86E311F7-D745-4B42-8C7F-B11B0D37F3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5438168"/>
                  </p:ext>
                </p:extLst>
              </p:nvPr>
            </p:nvGraphicFramePr>
            <p:xfrm>
              <a:off x="4358936" y="1154414"/>
              <a:ext cx="7692009" cy="509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3187">
                      <a:extLst>
                        <a:ext uri="{9D8B030D-6E8A-4147-A177-3AD203B41FA5}">
                          <a16:colId xmlns:a16="http://schemas.microsoft.com/office/drawing/2014/main" val="2555598187"/>
                        </a:ext>
                      </a:extLst>
                    </a:gridCol>
                    <a:gridCol w="2336277">
                      <a:extLst>
                        <a:ext uri="{9D8B030D-6E8A-4147-A177-3AD203B41FA5}">
                          <a16:colId xmlns:a16="http://schemas.microsoft.com/office/drawing/2014/main" val="2377302373"/>
                        </a:ext>
                      </a:extLst>
                    </a:gridCol>
                    <a:gridCol w="2272890">
                      <a:extLst>
                        <a:ext uri="{9D8B030D-6E8A-4147-A177-3AD203B41FA5}">
                          <a16:colId xmlns:a16="http://schemas.microsoft.com/office/drawing/2014/main" val="2236566934"/>
                        </a:ext>
                      </a:extLst>
                    </a:gridCol>
                    <a:gridCol w="1579655">
                      <a:extLst>
                        <a:ext uri="{9D8B030D-6E8A-4147-A177-3AD203B41FA5}">
                          <a16:colId xmlns:a16="http://schemas.microsoft.com/office/drawing/2014/main" val="359232068"/>
                        </a:ext>
                      </a:extLst>
                    </a:gridCol>
                  </a:tblGrid>
                  <a:tr h="6462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Component</a:t>
                          </a: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752" t="-4717" r="-166319" b="-7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Mass [g] </a:t>
                          </a:r>
                          <a:br>
                            <a:rPr lang="en-US" dirty="0"/>
                          </a:br>
                          <a:r>
                            <a:rPr lang="en-US" dirty="0"/>
                            <a:t>(Percentage of all-up)</a:t>
                          </a: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7645" t="-4717" r="-1931" b="-703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6809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Fuel (all-up)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38.8 (54.2%)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1019 (42.7%)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3960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Battery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9.8 (13.7%)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322 (13.5%)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09065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7.9 (11.0%)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579 (24.2%)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95383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5.7 (7.9%)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136 (5.7%)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27709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Mechanisms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4.1 (5.8%)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 (0.8%)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447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71946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Payload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2.5 (3.5%)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 (4.2%)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6848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Avionics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2.1 (2.9%)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75 (3.1%)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2904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Nozzle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 (1.0%)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 (0.6%)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447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32787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53 (2.2%)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96752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Tails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70 (2.9%)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3195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Total (all-up)</a:t>
                          </a: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71.5 (100%)</a:t>
                          </a: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2389 (100%)</a:t>
                          </a: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248</a:t>
                          </a: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4861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Total (empty)</a:t>
                          </a: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71.5 (100%)</a:t>
                          </a: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1370 (57.3%)</a:t>
                          </a: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195</a:t>
                          </a: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227908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FC81B5-F655-4C0D-AA57-72CD41883BBB}"/>
              </a:ext>
            </a:extLst>
          </p:cNvPr>
          <p:cNvSpPr txBox="1">
            <a:spLocks/>
          </p:cNvSpPr>
          <p:nvPr/>
        </p:nvSpPr>
        <p:spPr>
          <a:xfrm>
            <a:off x="838201" y="1432292"/>
            <a:ext cx="1905000" cy="4604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79C8217-9748-4C50-8E74-326F8264D788}"/>
              </a:ext>
            </a:extLst>
          </p:cNvPr>
          <p:cNvSpPr txBox="1">
            <a:spLocks/>
          </p:cNvSpPr>
          <p:nvPr/>
        </p:nvSpPr>
        <p:spPr>
          <a:xfrm>
            <a:off x="838200" y="1432292"/>
            <a:ext cx="3325427" cy="4604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Detailed, time-dependent mass properties that feeds into stability during optimization</a:t>
            </a:r>
          </a:p>
          <a:p>
            <a:r>
              <a:rPr lang="en-US" dirty="0"/>
              <a:t>Volume accounting with internal geometry logic to ensure fit</a:t>
            </a:r>
          </a:p>
        </p:txBody>
      </p:sp>
    </p:spTree>
    <p:extLst>
      <p:ext uri="{BB962C8B-B14F-4D97-AF65-F5344CB8AC3E}">
        <p14:creationId xmlns:p14="http://schemas.microsoft.com/office/powerpoint/2010/main" val="3851036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80AE-8929-4C46-80F7-3CA47BBF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Re-Optimized Firefly (No Boost)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E9CBA-FC9C-4B5E-8327-6BEF6E39E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B03380A-504E-4F93-8976-283E949533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432291"/>
                <a:ext cx="3964619" cy="46861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Assumptions</a:t>
                </a:r>
              </a:p>
              <a:p>
                <a:pPr lvl="1"/>
                <a:r>
                  <a:rPr lang="en-US" dirty="0"/>
                  <a:t>Same, but no boost-glide allowed</a:t>
                </a:r>
              </a:p>
              <a:p>
                <a:r>
                  <a:rPr lang="en-US" dirty="0"/>
                  <a:t>Boost-glide trajectory yields a range of 136 km</a:t>
                </a:r>
              </a:p>
              <a:p>
                <a:r>
                  <a:rPr lang="en-US" dirty="0"/>
                  <a:t>Modest oxamide (9.5%)</a:t>
                </a:r>
              </a:p>
              <a:p>
                <a:r>
                  <a:rPr lang="en-US" dirty="0"/>
                  <a:t>Glide L/D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≈13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Trimmed with tail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B03380A-504E-4F93-8976-283E94953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32291"/>
                <a:ext cx="3964619" cy="4686131"/>
              </a:xfrm>
              <a:prstGeom prst="rect">
                <a:avLst/>
              </a:prstGeom>
              <a:blipFill>
                <a:blip r:embed="rId2"/>
                <a:stretch>
                  <a:fillRect l="-2769" t="-2211" r="-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7FB8088-3565-4C38-A9BF-6DF2A5D44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021" y="1038294"/>
            <a:ext cx="7548979" cy="530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60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80AE-8929-4C46-80F7-3CA47BBF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Re-Optimized Firefly (No Boost)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E9CBA-FC9C-4B5E-8327-6BEF6E39E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B03380A-504E-4F93-8976-283E949533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432292"/>
                <a:ext cx="3964619" cy="46045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Assumptions</a:t>
                </a:r>
              </a:p>
              <a:p>
                <a:pPr lvl="1"/>
                <a:r>
                  <a:rPr lang="en-US" dirty="0"/>
                  <a:t>Same, but no boost-glide allowed</a:t>
                </a:r>
              </a:p>
              <a:p>
                <a:r>
                  <a:rPr lang="en-US" dirty="0"/>
                  <a:t>Boost-glide trajectory yields a range of 136 km</a:t>
                </a:r>
              </a:p>
              <a:p>
                <a:r>
                  <a:rPr lang="en-US" dirty="0"/>
                  <a:t>Modest oxamide (9.5%)</a:t>
                </a:r>
              </a:p>
              <a:p>
                <a:r>
                  <a:rPr lang="en-US" dirty="0"/>
                  <a:t>Glide L/D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≈13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Trimmed with tail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B03380A-504E-4F93-8976-283E94953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32292"/>
                <a:ext cx="3964619" cy="4604524"/>
              </a:xfrm>
              <a:prstGeom prst="rect">
                <a:avLst/>
              </a:prstGeom>
              <a:blipFill>
                <a:blip r:embed="rId2"/>
                <a:stretch>
                  <a:fillRect l="-2769" t="-2252" r="-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DF48108-EAF9-4C1C-A944-30432BEA53C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57816" y="877824"/>
            <a:ext cx="7973568" cy="598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03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80AE-8929-4C46-80F7-3CA47BBF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Battery Sizing and Payload Power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E9CBA-FC9C-4B5E-8327-6BEF6E39E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B03380A-504E-4F93-8976-283E949533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432291"/>
                <a:ext cx="8598763" cy="43914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Battery sizing is larger than in previous baseline CAD:</a:t>
                </a:r>
              </a:p>
              <a:p>
                <a:pPr lvl="1"/>
                <a:r>
                  <a:rPr lang="en-US" dirty="0"/>
                  <a:t>322g (13.5% of AUW)</a:t>
                </a:r>
              </a:p>
              <a:p>
                <a:pPr lvl="1"/>
                <a:r>
                  <a:rPr lang="en-US" dirty="0"/>
                  <a:t>9.8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(13.7% of total volume)</a:t>
                </a:r>
              </a:p>
              <a:p>
                <a:r>
                  <a:rPr lang="en-US" dirty="0"/>
                  <a:t>Power assumptions:</a:t>
                </a:r>
              </a:p>
              <a:p>
                <a:pPr lvl="1"/>
                <a:r>
                  <a:rPr lang="en-US" dirty="0"/>
                  <a:t>30 W avionics power</a:t>
                </a:r>
              </a:p>
              <a:p>
                <a:pPr lvl="1"/>
                <a:r>
                  <a:rPr lang="en-US" dirty="0"/>
                  <a:t>25 W payload power</a:t>
                </a:r>
              </a:p>
              <a:p>
                <a:pPr lvl="1"/>
                <a:r>
                  <a:rPr lang="en-US" dirty="0"/>
                  <a:t>Mission + 15 min battery lifespan</a:t>
                </a:r>
              </a:p>
              <a:p>
                <a:pPr lvl="1"/>
                <a:r>
                  <a:rPr lang="en-US" dirty="0"/>
                  <a:t>180 </a:t>
                </a:r>
                <a:r>
                  <a:rPr lang="en-US" dirty="0" err="1"/>
                  <a:t>Wh</a:t>
                </a:r>
                <a:r>
                  <a:rPr lang="en-US" dirty="0"/>
                  <a:t>/kg, battery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(from data)</a:t>
                </a:r>
              </a:p>
              <a:p>
                <a:r>
                  <a:rPr lang="en-US" dirty="0"/>
                  <a:t>Payload power needs will significantly affect total range.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B03380A-504E-4F93-8976-283E94953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432291"/>
                <a:ext cx="8598763" cy="4391459"/>
              </a:xfrm>
              <a:prstGeom prst="rect">
                <a:avLst/>
              </a:prstGeom>
              <a:blipFill>
                <a:blip r:embed="rId2"/>
                <a:stretch>
                  <a:fillRect l="-1205" t="-2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69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80AE-8929-4C46-80F7-3CA47BBF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Design Tool Capabilities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E9CBA-FC9C-4B5E-8327-6BEF6E39E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03380A-504E-4F93-8976-283E9495338F}"/>
              </a:ext>
            </a:extLst>
          </p:cNvPr>
          <p:cNvSpPr txBox="1">
            <a:spLocks/>
          </p:cNvSpPr>
          <p:nvPr/>
        </p:nvSpPr>
        <p:spPr>
          <a:xfrm>
            <a:off x="838199" y="1432291"/>
            <a:ext cx="7311501" cy="4613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Over past several months, have worked with BAE FAST Labs to develop new design capabilities for Firefly-class aircraft.</a:t>
            </a:r>
          </a:p>
          <a:p>
            <a:pPr lvl="1"/>
            <a:r>
              <a:rPr lang="en-US" dirty="0"/>
              <a:t>Significantly improved rapid aerodynamics capabilities, particularly with </a:t>
            </a:r>
            <a:r>
              <a:rPr lang="en-US" dirty="0" err="1"/>
              <a:t>transonics</a:t>
            </a:r>
            <a:endParaRPr lang="en-US" dirty="0"/>
          </a:p>
          <a:p>
            <a:pPr lvl="1"/>
            <a:r>
              <a:rPr lang="en-US" dirty="0"/>
              <a:t>Ability to consider stability, control, and trim with moving CG at the conceptual design level</a:t>
            </a:r>
          </a:p>
          <a:p>
            <a:pPr lvl="1"/>
            <a:r>
              <a:rPr lang="en-US" dirty="0"/>
              <a:t>First-principles accounting of mass properties and volume for all internal geometry (previously: linearized about initial CAD estimates)</a:t>
            </a:r>
          </a:p>
          <a:p>
            <a:pPr lvl="2"/>
            <a:r>
              <a:rPr lang="en-US" dirty="0"/>
              <a:t>Allows much more detailed internal geometry optimization, which is key since Firefly is strongly volume-constrained.</a:t>
            </a:r>
          </a:p>
          <a:p>
            <a:pPr lvl="1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323818-A219-4B8E-A55B-2FA67064E4E5}"/>
              </a:ext>
            </a:extLst>
          </p:cNvPr>
          <p:cNvCxnSpPr>
            <a:cxnSpLocks/>
          </p:cNvCxnSpPr>
          <p:nvPr/>
        </p:nvCxnSpPr>
        <p:spPr>
          <a:xfrm>
            <a:off x="2363972" y="5706896"/>
            <a:ext cx="45676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3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80AE-8929-4C46-80F7-3CA47BBF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AeroBuildup</a:t>
            </a:r>
            <a:r>
              <a:rPr lang="en-US" dirty="0"/>
              <a:t>: Aerodynamics and Flight Dynamics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E9CBA-FC9C-4B5E-8327-6BEF6E39E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03380A-504E-4F93-8976-283E9495338F}"/>
              </a:ext>
            </a:extLst>
          </p:cNvPr>
          <p:cNvSpPr txBox="1">
            <a:spLocks/>
          </p:cNvSpPr>
          <p:nvPr/>
        </p:nvSpPr>
        <p:spPr>
          <a:xfrm>
            <a:off x="838200" y="1432292"/>
            <a:ext cx="8367944" cy="464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Scratch-written aerodynamics engine</a:t>
            </a:r>
          </a:p>
          <a:p>
            <a:pPr lvl="1"/>
            <a:r>
              <a:rPr lang="en-US" dirty="0"/>
              <a:t>Same methodology as Digital DATCOM / Missile DATCOM</a:t>
            </a:r>
          </a:p>
          <a:p>
            <a:pPr lvl="2"/>
            <a:r>
              <a:rPr lang="en-US" dirty="0"/>
              <a:t>Combination of hundreds of best-practices theoretical models and experimental datasets across a wide flight envelope</a:t>
            </a:r>
          </a:p>
          <a:p>
            <a:pPr lvl="2"/>
            <a:r>
              <a:rPr lang="en-US" dirty="0"/>
              <a:t>Viscous, compressible</a:t>
            </a:r>
          </a:p>
          <a:p>
            <a:pPr lvl="1"/>
            <a:r>
              <a:rPr lang="en-US" dirty="0"/>
              <a:t>Optimizer-friendly (differentiable and smooth)</a:t>
            </a:r>
          </a:p>
          <a:p>
            <a:pPr lvl="1"/>
            <a:r>
              <a:rPr lang="en-US" dirty="0"/>
              <a:t>Generalizes many of DATCOM’s models to arbitrary vehicle configurations</a:t>
            </a:r>
          </a:p>
          <a:p>
            <a:pPr lvl="1"/>
            <a:r>
              <a:rPr lang="en-US" dirty="0"/>
              <a:t>End-to-end vectorized across multiple operating points</a:t>
            </a:r>
          </a:p>
          <a:p>
            <a:pPr lvl="2"/>
            <a:r>
              <a:rPr lang="en-US" dirty="0"/>
              <a:t>4 operating points in 0.28 sec</a:t>
            </a:r>
          </a:p>
          <a:p>
            <a:pPr lvl="3"/>
            <a:r>
              <a:rPr lang="en-US" dirty="0"/>
              <a:t>~14 operating points / sec</a:t>
            </a:r>
          </a:p>
          <a:p>
            <a:pPr lvl="2"/>
            <a:r>
              <a:rPr lang="en-US" dirty="0"/>
              <a:t>90,000 operating points in 17.6 sec</a:t>
            </a:r>
          </a:p>
          <a:p>
            <a:pPr lvl="3"/>
            <a:r>
              <a:rPr lang="en-US" dirty="0"/>
              <a:t>~5000 operating points / sec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323818-A219-4B8E-A55B-2FA67064E4E5}"/>
              </a:ext>
            </a:extLst>
          </p:cNvPr>
          <p:cNvCxnSpPr>
            <a:cxnSpLocks/>
          </p:cNvCxnSpPr>
          <p:nvPr/>
        </p:nvCxnSpPr>
        <p:spPr>
          <a:xfrm>
            <a:off x="2363972" y="5706896"/>
            <a:ext cx="45676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675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80AE-8929-4C46-80F7-3CA47BBF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AeroBuildup</a:t>
            </a:r>
            <a:r>
              <a:rPr lang="en-US" dirty="0"/>
              <a:t>: Aerodynamics and Flight Dynamics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E9CBA-FC9C-4B5E-8327-6BEF6E39E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03380A-504E-4F93-8976-283E9495338F}"/>
              </a:ext>
            </a:extLst>
          </p:cNvPr>
          <p:cNvSpPr txBox="1">
            <a:spLocks/>
          </p:cNvSpPr>
          <p:nvPr/>
        </p:nvSpPr>
        <p:spPr>
          <a:xfrm>
            <a:off x="838200" y="1432292"/>
            <a:ext cx="4807997" cy="47110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Validates very well against existing flight dynamics analysis tools such as AVL:</a:t>
            </a:r>
          </a:p>
          <a:p>
            <a:pPr lvl="1"/>
            <a:r>
              <a:rPr lang="en-US" dirty="0"/>
              <a:t>Orders of magnitude faster</a:t>
            </a:r>
          </a:p>
          <a:p>
            <a:pPr lvl="1"/>
            <a:r>
              <a:rPr lang="en-US" dirty="0"/>
              <a:t>Considers nonlinear aerodynamics</a:t>
            </a:r>
          </a:p>
          <a:p>
            <a:pPr lvl="2"/>
            <a:r>
              <a:rPr lang="en-US" dirty="0"/>
              <a:t>Viscous effects </a:t>
            </a:r>
            <a:br>
              <a:rPr lang="en-US" dirty="0"/>
            </a:br>
            <a:r>
              <a:rPr lang="en-US" dirty="0"/>
              <a:t>(e.g., post-separation)</a:t>
            </a:r>
          </a:p>
          <a:p>
            <a:pPr lvl="2"/>
            <a:r>
              <a:rPr lang="en-US" dirty="0"/>
              <a:t>Transonic effects</a:t>
            </a:r>
          </a:p>
          <a:p>
            <a:pPr lvl="1"/>
            <a:r>
              <a:rPr lang="en-US" dirty="0"/>
              <a:t>Systematic deviations (&gt;25%) are rare and confined to detailed rate derivatives</a:t>
            </a:r>
          </a:p>
          <a:p>
            <a:pPr lvl="2"/>
            <a:r>
              <a:rPr lang="en-US" dirty="0"/>
              <a:t>Signs are right</a:t>
            </a:r>
          </a:p>
          <a:p>
            <a:pPr lvl="2"/>
            <a:r>
              <a:rPr lang="en-US" dirty="0"/>
              <a:t>AVL may not be accurate here either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D9FF42C-440E-4B83-8EE8-201F8EA03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136085"/>
              </p:ext>
            </p:extLst>
          </p:nvPr>
        </p:nvGraphicFramePr>
        <p:xfrm>
          <a:off x="5856672" y="1516249"/>
          <a:ext cx="6039405" cy="4472120"/>
        </p:xfrm>
        <a:graphic>
          <a:graphicData uri="http://schemas.openxmlformats.org/drawingml/2006/table">
            <a:tbl>
              <a:tblPr firstRow="1" firstCol="1" lastCol="1">
                <a:tableStyleId>{5C22544A-7EE6-4342-B048-85BDC9FD1C3A}</a:tableStyleId>
              </a:tblPr>
              <a:tblGrid>
                <a:gridCol w="758797">
                  <a:extLst>
                    <a:ext uri="{9D8B030D-6E8A-4147-A177-3AD203B41FA5}">
                      <a16:colId xmlns:a16="http://schemas.microsoft.com/office/drawing/2014/main" val="2249786636"/>
                    </a:ext>
                  </a:extLst>
                </a:gridCol>
                <a:gridCol w="1145938">
                  <a:extLst>
                    <a:ext uri="{9D8B030D-6E8A-4147-A177-3AD203B41FA5}">
                      <a16:colId xmlns:a16="http://schemas.microsoft.com/office/drawing/2014/main" val="1830031237"/>
                    </a:ext>
                  </a:extLst>
                </a:gridCol>
                <a:gridCol w="805254">
                  <a:extLst>
                    <a:ext uri="{9D8B030D-6E8A-4147-A177-3AD203B41FA5}">
                      <a16:colId xmlns:a16="http://schemas.microsoft.com/office/drawing/2014/main" val="169515420"/>
                    </a:ext>
                  </a:extLst>
                </a:gridCol>
                <a:gridCol w="851711">
                  <a:extLst>
                    <a:ext uri="{9D8B030D-6E8A-4147-A177-3AD203B41FA5}">
                      <a16:colId xmlns:a16="http://schemas.microsoft.com/office/drawing/2014/main" val="3839674315"/>
                    </a:ext>
                  </a:extLst>
                </a:gridCol>
                <a:gridCol w="2477705">
                  <a:extLst>
                    <a:ext uri="{9D8B030D-6E8A-4147-A177-3AD203B41FA5}">
                      <a16:colId xmlns:a16="http://schemas.microsoft.com/office/drawing/2014/main" val="1019624059"/>
                    </a:ext>
                  </a:extLst>
                </a:gridCol>
              </a:tblGrid>
              <a:tr h="2236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Output </a:t>
                      </a:r>
                      <a:endParaRPr lang="en-US" sz="14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AeroBuildup </a:t>
                      </a:r>
                      <a:endParaRPr lang="en-US" sz="14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AVL       </a:t>
                      </a:r>
                      <a:endParaRPr lang="en-US" sz="14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VLM       </a:t>
                      </a:r>
                      <a:endParaRPr lang="en-US" sz="14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AB &amp; AVL Significantly Different?</a:t>
                      </a:r>
                      <a:endParaRPr lang="en-US" sz="14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3147911"/>
                  </a:ext>
                </a:extLst>
              </a:tr>
              <a:tr h="2236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CD     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0.02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0.01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0.01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Expected</a:t>
                      </a:r>
                      <a:endParaRPr lang="en-US" sz="14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1401737"/>
                  </a:ext>
                </a:extLst>
              </a:tr>
              <a:tr h="2236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CL     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0.45</a:t>
                      </a:r>
                      <a:endParaRPr lang="en-US" sz="14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0.46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0.41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                       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0408855"/>
                  </a:ext>
                </a:extLst>
              </a:tr>
              <a:tr h="2236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CLa    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6.30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6.07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5.61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                       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18238690"/>
                  </a:ext>
                </a:extLst>
              </a:tr>
              <a:tr h="2236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CLq    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2.72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9.42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13.10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*                                </a:t>
                      </a:r>
                      <a:endParaRPr lang="en-US" sz="14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9686769"/>
                  </a:ext>
                </a:extLst>
              </a:tr>
              <a:tr h="2236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CYb    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-0.17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-0.17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0.20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                       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7053050"/>
                  </a:ext>
                </a:extLst>
              </a:tr>
              <a:tr h="2236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CYp    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-0.36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-0.22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-0.23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*                                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9608977"/>
                  </a:ext>
                </a:extLst>
              </a:tr>
              <a:tr h="2236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CYr    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0.10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0.12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0.12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                       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7127685"/>
                  </a:ext>
                </a:extLst>
              </a:tr>
              <a:tr h="2236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Clb    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-0.18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-0.17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0.15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                       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6249804"/>
                  </a:ext>
                </a:extLst>
              </a:tr>
              <a:tr h="2236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Clp    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-0.72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-0.64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-0.61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                       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96715853"/>
                  </a:ext>
                </a:extLst>
              </a:tr>
              <a:tr h="2236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Clr    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0.07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0.13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0.08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*                                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54342195"/>
                  </a:ext>
                </a:extLst>
              </a:tr>
              <a:tr h="2236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Cm     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0.13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0.19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0.17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                         </a:t>
                      </a:r>
                      <a:endParaRPr lang="en-US" sz="14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17785704"/>
                  </a:ext>
                </a:extLst>
              </a:tr>
              <a:tr h="2236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Cma    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-1.69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-0.95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-1.21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*                                </a:t>
                      </a:r>
                      <a:endParaRPr lang="en-US" sz="14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2734731"/>
                  </a:ext>
                </a:extLst>
              </a:tr>
              <a:tr h="2236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Cmq    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-11.00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-12.80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-14.40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                       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56218344"/>
                  </a:ext>
                </a:extLst>
              </a:tr>
              <a:tr h="2236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Cnb    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0.01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0.02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-0.02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                       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9395139"/>
                  </a:ext>
                </a:extLst>
              </a:tr>
              <a:tr h="2236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Cnp    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-0.09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-0.04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-0.09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                       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5917941"/>
                  </a:ext>
                </a:extLst>
              </a:tr>
              <a:tr h="2236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Cnr    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-0.02</a:t>
                      </a:r>
                      <a:endParaRPr lang="en-US" sz="14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-0.02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-0.02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                       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15893131"/>
                  </a:ext>
                </a:extLst>
              </a:tr>
              <a:tr h="2236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      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29.50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11.70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9.95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Expected                         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10043413"/>
                  </a:ext>
                </a:extLst>
              </a:tr>
              <a:tr h="2236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      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805.00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815.00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739.00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                       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73615931"/>
                  </a:ext>
                </a:extLst>
              </a:tr>
              <a:tr h="2236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m_b    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35.80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50.60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47.00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                         </a:t>
                      </a:r>
                      <a:endParaRPr lang="en-US" sz="14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613284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BCEF5EE-457F-43EB-B8A0-929287AF05C7}"/>
              </a:ext>
            </a:extLst>
          </p:cNvPr>
          <p:cNvSpPr txBox="1"/>
          <p:nvPr/>
        </p:nvSpPr>
        <p:spPr>
          <a:xfrm>
            <a:off x="5856672" y="1124794"/>
            <a:ext cx="4370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Data from Validation Study</a:t>
            </a:r>
          </a:p>
        </p:txBody>
      </p:sp>
    </p:spTree>
    <p:extLst>
      <p:ext uri="{BB962C8B-B14F-4D97-AF65-F5344CB8AC3E}">
        <p14:creationId xmlns:p14="http://schemas.microsoft.com/office/powerpoint/2010/main" val="2264816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80AE-8929-4C46-80F7-3CA47BBF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AeroBuildup</a:t>
            </a:r>
            <a:r>
              <a:rPr lang="en-US" dirty="0"/>
              <a:t>: Aerodynamics and Flight Dynamics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E9CBA-FC9C-4B5E-8327-6BEF6E39E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323818-A219-4B8E-A55B-2FA67064E4E5}"/>
              </a:ext>
            </a:extLst>
          </p:cNvPr>
          <p:cNvCxnSpPr>
            <a:cxnSpLocks/>
          </p:cNvCxnSpPr>
          <p:nvPr/>
        </p:nvCxnSpPr>
        <p:spPr>
          <a:xfrm>
            <a:off x="2363972" y="5706896"/>
            <a:ext cx="45676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850D796-5A7C-4857-B76C-F0D3F17B6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914400"/>
            <a:ext cx="79248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0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80AE-8929-4C46-80F7-3CA47BBF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AeroBuildup</a:t>
            </a:r>
            <a:r>
              <a:rPr lang="en-US" dirty="0"/>
              <a:t>: Aerodynamics and Flight Dynamics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E9CBA-FC9C-4B5E-8327-6BEF6E39E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323818-A219-4B8E-A55B-2FA67064E4E5}"/>
              </a:ext>
            </a:extLst>
          </p:cNvPr>
          <p:cNvCxnSpPr>
            <a:cxnSpLocks/>
          </p:cNvCxnSpPr>
          <p:nvPr/>
        </p:nvCxnSpPr>
        <p:spPr>
          <a:xfrm>
            <a:off x="2363972" y="5706896"/>
            <a:ext cx="45676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DA7CE4D-DB5C-4BF3-A043-9428974E8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914400"/>
            <a:ext cx="79248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17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80AE-8929-4C46-80F7-3CA47BBF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AeroBuildup</a:t>
            </a:r>
            <a:r>
              <a:rPr lang="en-US" dirty="0"/>
              <a:t>: Aerodynamics and Flight Dynamics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E9CBA-FC9C-4B5E-8327-6BEF6E39E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323818-A219-4B8E-A55B-2FA67064E4E5}"/>
              </a:ext>
            </a:extLst>
          </p:cNvPr>
          <p:cNvCxnSpPr>
            <a:cxnSpLocks/>
          </p:cNvCxnSpPr>
          <p:nvPr/>
        </p:nvCxnSpPr>
        <p:spPr>
          <a:xfrm>
            <a:off x="2363972" y="5706896"/>
            <a:ext cx="45676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074DA08-F405-4F26-AA37-32BB44B87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914400"/>
            <a:ext cx="79248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89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80AE-8929-4C46-80F7-3CA47BBF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Re-Optimized Firefly (Boost-Glide)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E9CBA-FC9C-4B5E-8327-6BEF6E39E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03380A-504E-4F93-8976-283E9495338F}"/>
              </a:ext>
            </a:extLst>
          </p:cNvPr>
          <p:cNvSpPr txBox="1">
            <a:spLocks/>
          </p:cNvSpPr>
          <p:nvPr/>
        </p:nvSpPr>
        <p:spPr>
          <a:xfrm>
            <a:off x="838200" y="1432291"/>
            <a:ext cx="3964619" cy="4686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Optimizing for maximum total range</a:t>
            </a:r>
          </a:p>
          <a:p>
            <a:pPr lvl="1"/>
            <a:r>
              <a:rPr lang="en-US" dirty="0"/>
              <a:t>Boost-glide allowed</a:t>
            </a:r>
          </a:p>
          <a:p>
            <a:r>
              <a:rPr lang="en-US" dirty="0"/>
              <a:t>Optimizer is converging to similar point in the design space as model fidelity improves</a:t>
            </a:r>
          </a:p>
          <a:p>
            <a:pPr lvl="1"/>
            <a:r>
              <a:rPr lang="en-US" dirty="0"/>
              <a:t>Suggests all relevant low-order effects have been captured</a:t>
            </a:r>
          </a:p>
          <a:p>
            <a:pPr lvl="1"/>
            <a:r>
              <a:rPr lang="en-US" dirty="0"/>
              <a:t>Ready for flight testing of a detailed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D2408-9566-4092-9E00-67211A507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617" y="1124794"/>
            <a:ext cx="7157081" cy="499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81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80AE-8929-4C46-80F7-3CA47BBF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Re-Optimized Firefly (Boost-Glide)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E9CBA-FC9C-4B5E-8327-6BEF6E39E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B03380A-504E-4F93-8976-283E949533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432292"/>
                <a:ext cx="3964619" cy="46045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171450" indent="-17145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Boost-glide trajectory yields a range of 234 km</a:t>
                </a:r>
              </a:p>
              <a:p>
                <a:r>
                  <a:rPr lang="en-US" dirty="0"/>
                  <a:t>Modest oxamide (7.5%)</a:t>
                </a:r>
              </a:p>
              <a:p>
                <a:r>
                  <a:rPr lang="en-US" dirty="0"/>
                  <a:t>Optimal trajectory goes supersonic (M1.07) during peak</a:t>
                </a:r>
              </a:p>
              <a:p>
                <a:pPr lvl="1"/>
                <a:r>
                  <a:rPr lang="en-US" dirty="0"/>
                  <a:t>Low dynamic pressure means minimal wave drag penalty</a:t>
                </a:r>
              </a:p>
              <a:p>
                <a:pPr lvl="1"/>
                <a:r>
                  <a:rPr lang="en-US" dirty="0"/>
                  <a:t>Decreases oxamide needed, improving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Glide L/D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≈9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Trimmed with tail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B03380A-504E-4F93-8976-283E94953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32292"/>
                <a:ext cx="3964619" cy="4604524"/>
              </a:xfrm>
              <a:prstGeom prst="rect">
                <a:avLst/>
              </a:prstGeom>
              <a:blipFill>
                <a:blip r:embed="rId2"/>
                <a:stretch>
                  <a:fillRect l="-2462" t="-2649" r="-2308" b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43B2E64-75CE-473B-9A6F-76FB54F6BC2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69655" y="742365"/>
            <a:ext cx="7972147" cy="597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8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48122</TotalTime>
  <Words>868</Words>
  <Application>Microsoft Office PowerPoint</Application>
  <PresentationFormat>Widescreen</PresentationFormat>
  <Paragraphs>230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Office Theme</vt:lpstr>
      <vt:lpstr>Configuration and Design Optimization</vt:lpstr>
      <vt:lpstr>New Design Tool Capabilities</vt:lpstr>
      <vt:lpstr>AeroBuildup: Aerodynamics and Flight Dynamics</vt:lpstr>
      <vt:lpstr>AeroBuildup: Aerodynamics and Flight Dynamics</vt:lpstr>
      <vt:lpstr>AeroBuildup: Aerodynamics and Flight Dynamics</vt:lpstr>
      <vt:lpstr>AeroBuildup: Aerodynamics and Flight Dynamics</vt:lpstr>
      <vt:lpstr>AeroBuildup: Aerodynamics and Flight Dynamics</vt:lpstr>
      <vt:lpstr>A Re-Optimized Firefly (Boost-Glide)</vt:lpstr>
      <vt:lpstr>A Re-Optimized Firefly (Boost-Glide)</vt:lpstr>
      <vt:lpstr>Mass and Volume Accounting (Boost-Glide)</vt:lpstr>
      <vt:lpstr>A Re-Optimized Firefly (No Boost)</vt:lpstr>
      <vt:lpstr>A Re-Optimized Firefly (No Boost)</vt:lpstr>
      <vt:lpstr>Battery Sizing and Payload Power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Julia</dc:creator>
  <cp:lastModifiedBy>Peter Sharpe</cp:lastModifiedBy>
  <cp:revision>624</cp:revision>
  <dcterms:created xsi:type="dcterms:W3CDTF">2021-06-28T16:35:40Z</dcterms:created>
  <dcterms:modified xsi:type="dcterms:W3CDTF">2022-06-17T18:51:34Z</dcterms:modified>
</cp:coreProperties>
</file>