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4F81-DE66-480E-832E-9861E4CBB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C9B76-1872-423C-BE19-2A545333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8541-7F3A-4011-B838-E4F0EEE5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C3FD-E524-4525-B731-E80F928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EABB-25C9-4447-8920-4762488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31FD-B3F7-4C4B-9531-85C13533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3DD7-D5AD-422F-BCC2-CA5115E5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A649-D608-44A8-80A8-FBCED9B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13F6-8D84-4410-8C71-CF4B56D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3309-398D-4DB3-987F-366A91CD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FAE9F-4D79-478A-BAF9-2B38DD7C5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5ADAB-EA93-4440-A1CD-BD2BF5B4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E40B-D988-4587-8B9A-1790724B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1A8F-6CEF-4544-9471-5A12AAC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DD39-17D5-4623-9420-561513F4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66F0-E54E-4FE4-8E60-9BD2CE94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2D2-03D1-4D57-9176-4BF3A935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30A2-B858-4BBE-95B1-F1214E8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C53E-C354-4FA6-832C-18A43FC3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12FB-AD4D-4F78-B060-2D3922DD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346-77FC-4A4C-A72B-FB47912C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0EC6E-6AE4-4005-834F-01CB0689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D847-D9E0-43A8-86FB-682BB0E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6844-A628-40CA-9632-2490E479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7862-331D-4FA6-8254-862D793D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0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CEB-D561-400F-A5DC-918DC693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6D5A-8B85-4BA4-B7D0-748DDD5C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0DB01-FE89-4CF9-BAE7-442A375A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B0D4E-FACF-410B-8A2B-2A7B0505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0E00-4FE8-45B6-8399-EA5FE526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6EEC-71F6-4240-88F4-C28FCD44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8500-BB9B-4059-AFCA-80E6C842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4339-1C4F-4271-8EC8-63174E4D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3881-B559-435D-9269-53C9AAA1A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3E9FE-4B8B-480D-8EA7-1A0C7A9A6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7B16A-7D36-490E-800C-EED538FBE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2B37C-345D-4E73-AB96-B9C319C5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B787D-B4FC-4AE7-A31D-774DD9F5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D7AF4-8F3A-44D1-88A8-10A9D81D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2C18-F98C-4279-B140-7D7A1E8E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AA6A9-B117-445F-82DA-EDD17354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FC2C-BCEC-4015-8093-4AE04946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064A-FA19-4EC0-913C-1BC0F8C2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27A4D-0BA6-4A30-938B-1C8AD662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569A7-D936-4D18-B90E-A74BC92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BBBBF-10B3-498E-8BD6-F3E1C901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915F-1F24-43D3-9753-677E67F1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E872-33C9-4C38-91C2-90024DE9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2AD7B-3CFF-4B37-ABD2-EEF46744E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5B284-7B90-47A0-BCD9-10EE8F07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B005-055C-4B96-B8CE-6559047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02246-AA61-43BD-9AD0-51A18CF2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1C8D-ECDB-46CB-B677-DAAA34FB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BAD34-F7E1-4492-B40D-7AE1F1D4D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E2A3-601A-41D7-9356-5B1E5A47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ABC3-34BB-4464-B72C-DD7CEA4F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E1F7-D66D-4F36-9830-0B5EB457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FCEA-7690-42F2-BDC7-7D1F1040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C456A-67C3-406C-8F75-BF173723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CA55-E8F2-4A74-AE4A-11F4D31EA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870-480B-4408-A424-6AD49EB6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E37-5392-43F1-B100-BDA68648186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FE3E-A4B3-4DF8-89A2-6B1DE904E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2C59-8FE5-4EFD-A523-1826805E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030A-5818-4A90-8E66-942245EC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88D27842-BC5A-4B4F-BF47-7A52F0E443AE}"/>
              </a:ext>
            </a:extLst>
          </p:cNvPr>
          <p:cNvSpPr txBox="1"/>
          <p:nvPr/>
        </p:nvSpPr>
        <p:spPr>
          <a:xfrm>
            <a:off x="4493886" y="2803202"/>
            <a:ext cx="3201676" cy="12003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Design Optimization Problem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Objective function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Design variables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Constraints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2FD925-6B57-4995-BAFF-DD2017AA520F}"/>
              </a:ext>
            </a:extLst>
          </p:cNvPr>
          <p:cNvSpPr txBox="1"/>
          <p:nvPr/>
        </p:nvSpPr>
        <p:spPr>
          <a:xfrm>
            <a:off x="368883" y="2856308"/>
            <a:ext cx="2407920" cy="6463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“Whiteboard Sketch”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A new concept idea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616F2C-399C-4EEF-B43B-AD2A63BA91D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776803" y="3179474"/>
            <a:ext cx="173484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4C47703-39D7-4A5B-A068-163E4E516B94}"/>
              </a:ext>
            </a:extLst>
          </p:cNvPr>
          <p:cNvSpPr txBox="1"/>
          <p:nvPr/>
        </p:nvSpPr>
        <p:spPr>
          <a:xfrm>
            <a:off x="2670407" y="2878984"/>
            <a:ext cx="194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B5045"/>
                </a:solidFill>
                <a:latin typeface="Fira Sans Light"/>
              </a:rPr>
              <a:t>Implementation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42FC48-127E-4E68-9A50-97D2E3B1634B}"/>
              </a:ext>
            </a:extLst>
          </p:cNvPr>
          <p:cNvSpPr txBox="1"/>
          <p:nvPr/>
        </p:nvSpPr>
        <p:spPr>
          <a:xfrm>
            <a:off x="3097880" y="1948580"/>
            <a:ext cx="806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B5045"/>
                </a:solidFill>
                <a:latin typeface="Fira Sans Light"/>
              </a:rPr>
              <a:t>Re-formulation Effort</a:t>
            </a:r>
            <a:r>
              <a:rPr lang="en-US" sz="1600" dirty="0">
                <a:solidFill>
                  <a:srgbClr val="BB5045"/>
                </a:solidFill>
                <a:latin typeface="Fira Sans Light"/>
              </a:rPr>
              <a:t> (“What’s the right way to pose this design problem?”)</a:t>
            </a:r>
          </a:p>
          <a:p>
            <a:r>
              <a:rPr lang="en-US" sz="1600" b="1" dirty="0">
                <a:solidFill>
                  <a:srgbClr val="BB5045"/>
                </a:solidFill>
                <a:latin typeface="Fira Sans Light"/>
              </a:rPr>
              <a:t>Trade Study Effort </a:t>
            </a:r>
            <a:r>
              <a:rPr lang="en-US" sz="1600" dirty="0">
                <a:solidFill>
                  <a:srgbClr val="BB5045"/>
                </a:solidFill>
                <a:latin typeface="Fira Sans Light"/>
              </a:rPr>
              <a:t>(switching between “optimization” and “analysis”)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F12ECA-D630-4F34-8963-2ADD8EB55D91}"/>
              </a:ext>
            </a:extLst>
          </p:cNvPr>
          <p:cNvSpPr txBox="1"/>
          <p:nvPr/>
        </p:nvSpPr>
        <p:spPr>
          <a:xfrm>
            <a:off x="5336348" y="5234903"/>
            <a:ext cx="3201676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Prototype Build + Flight Test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D915A2-0236-4FDC-AD5A-3EDFE02ABEC9}"/>
              </a:ext>
            </a:extLst>
          </p:cNvPr>
          <p:cNvCxnSpPr>
            <a:cxnSpLocks/>
            <a:stCxn id="49" idx="3"/>
            <a:endCxn id="57" idx="1"/>
          </p:cNvCxnSpPr>
          <p:nvPr/>
        </p:nvCxnSpPr>
        <p:spPr>
          <a:xfrm flipV="1">
            <a:off x="7695562" y="3403366"/>
            <a:ext cx="1823479" cy="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CC808D-ED3A-4064-B101-5AC023DA0763}"/>
              </a:ext>
            </a:extLst>
          </p:cNvPr>
          <p:cNvSpPr txBox="1"/>
          <p:nvPr/>
        </p:nvSpPr>
        <p:spPr>
          <a:xfrm>
            <a:off x="7701272" y="3411061"/>
            <a:ext cx="159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B5045"/>
                </a:solidFill>
                <a:latin typeface="Fira Sans Light"/>
              </a:rPr>
              <a:t>Computational Cost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E939AE-CB9F-4EA2-93BF-B8E306E2CAD5}"/>
              </a:ext>
            </a:extLst>
          </p:cNvPr>
          <p:cNvSpPr txBox="1"/>
          <p:nvPr/>
        </p:nvSpPr>
        <p:spPr>
          <a:xfrm>
            <a:off x="9519041" y="2941701"/>
            <a:ext cx="2414092" cy="923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Result (Point Design)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B5045"/>
                </a:solidFill>
                <a:effectLst/>
                <a:uLnTx/>
                <a:uFillTx/>
                <a:latin typeface="Fira Sans Light"/>
              </a:rPr>
              <a:t>Objective function value (“cost”)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4CCFCD-11F6-4C83-919B-BEDD456EDB51}"/>
              </a:ext>
            </a:extLst>
          </p:cNvPr>
          <p:cNvSpPr txBox="1"/>
          <p:nvPr/>
        </p:nvSpPr>
        <p:spPr>
          <a:xfrm>
            <a:off x="376946" y="3673230"/>
            <a:ext cx="2407920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Physics Models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B1293F-B6AB-4DD4-8563-19AF5957305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784866" y="3857896"/>
            <a:ext cx="172678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D41FE5-2969-4F74-B23B-E8016A942308}"/>
              </a:ext>
            </a:extLst>
          </p:cNvPr>
          <p:cNvSpPr txBox="1"/>
          <p:nvPr/>
        </p:nvSpPr>
        <p:spPr>
          <a:xfrm>
            <a:off x="3438143" y="5234903"/>
            <a:ext cx="1378721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Production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5B0F40-C6BF-47F4-843B-E82D82297DF1}"/>
              </a:ext>
            </a:extLst>
          </p:cNvPr>
          <p:cNvCxnSpPr>
            <a:cxnSpLocks/>
          </p:cNvCxnSpPr>
          <p:nvPr/>
        </p:nvCxnSpPr>
        <p:spPr>
          <a:xfrm>
            <a:off x="10726088" y="3865031"/>
            <a:ext cx="0" cy="12285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6B1E0E-B531-4BB8-9700-B9AA6EE3ED48}"/>
              </a:ext>
            </a:extLst>
          </p:cNvPr>
          <p:cNvCxnSpPr>
            <a:cxnSpLocks/>
            <a:stCxn id="54" idx="1"/>
            <a:endCxn id="60" idx="3"/>
          </p:cNvCxnSpPr>
          <p:nvPr/>
        </p:nvCxnSpPr>
        <p:spPr>
          <a:xfrm flipH="1">
            <a:off x="4816864" y="5419569"/>
            <a:ext cx="51948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6C452E-DBB2-4DB6-B3F2-145769433208}"/>
              </a:ext>
            </a:extLst>
          </p:cNvPr>
          <p:cNvSpPr txBox="1"/>
          <p:nvPr/>
        </p:nvSpPr>
        <p:spPr>
          <a:xfrm>
            <a:off x="3311440" y="4326697"/>
            <a:ext cx="48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B5045"/>
                </a:solidFill>
                <a:latin typeface="Fira Sans Light"/>
              </a:rPr>
              <a:t>Feedback Cost</a:t>
            </a:r>
            <a:r>
              <a:rPr lang="en-US" sz="1600" dirty="0">
                <a:solidFill>
                  <a:srgbClr val="BB5045"/>
                </a:solidFill>
                <a:latin typeface="Fira Sans Light"/>
              </a:rPr>
              <a:t> (supporting hardware build, digital-twin tracking, redesign for changing requirements)</a:t>
            </a:r>
            <a:endParaRPr lang="en-US" sz="1600" b="1" dirty="0">
              <a:solidFill>
                <a:srgbClr val="BB5045"/>
              </a:solidFill>
              <a:latin typeface="Fira Sans Ligh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F926C3-F148-4FC1-8FEC-7AEFE978B866}"/>
              </a:ext>
            </a:extLst>
          </p:cNvPr>
          <p:cNvSpPr txBox="1"/>
          <p:nvPr/>
        </p:nvSpPr>
        <p:spPr>
          <a:xfrm>
            <a:off x="2670407" y="3560502"/>
            <a:ext cx="194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B5045"/>
                </a:solidFill>
                <a:latin typeface="Fira Sans Light"/>
              </a:rPr>
              <a:t>Modeling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D86B12-6BBF-4FCB-869B-940B280B3889}"/>
              </a:ext>
            </a:extLst>
          </p:cNvPr>
          <p:cNvCxnSpPr>
            <a:cxnSpLocks/>
          </p:cNvCxnSpPr>
          <p:nvPr/>
        </p:nvCxnSpPr>
        <p:spPr>
          <a:xfrm flipH="1">
            <a:off x="2205553" y="5416784"/>
            <a:ext cx="123259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  <a:miter lim="800000"/>
            <a:tailEnd type="triangle"/>
          </a:ln>
          <a:effectLst/>
        </p:spPr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EF1C6194-A7DD-4291-AF5C-17A82F4B51B2}"/>
              </a:ext>
            </a:extLst>
          </p:cNvPr>
          <p:cNvSpPr/>
          <p:nvPr/>
        </p:nvSpPr>
        <p:spPr>
          <a:xfrm rot="5400000">
            <a:off x="5628476" y="2285802"/>
            <a:ext cx="253069" cy="5543940"/>
          </a:xfrm>
          <a:prstGeom prst="leftBrace">
            <a:avLst>
              <a:gd name="adj1" fmla="val 64567"/>
              <a:gd name="adj2" fmla="val 50000"/>
            </a:avLst>
          </a:prstGeom>
          <a:noFill/>
          <a:ln w="6350" cap="flat" cmpd="sng" algn="ctr">
            <a:solidFill>
              <a:srgbClr val="BB504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301071-0ED6-426B-B132-7D09BDDE6C25}"/>
              </a:ext>
            </a:extLst>
          </p:cNvPr>
          <p:cNvSpPr txBox="1"/>
          <p:nvPr/>
        </p:nvSpPr>
        <p:spPr>
          <a:xfrm>
            <a:off x="7695562" y="3655204"/>
            <a:ext cx="207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B5045"/>
                </a:solidFill>
                <a:latin typeface="Fira Sans Light"/>
              </a:rPr>
              <a:t>         (hardware + algorithms)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F12F34-CC0E-4543-990E-1CCD638BC156}"/>
              </a:ext>
            </a:extLst>
          </p:cNvPr>
          <p:cNvSpPr txBox="1"/>
          <p:nvPr/>
        </p:nvSpPr>
        <p:spPr>
          <a:xfrm>
            <a:off x="9057508" y="5093618"/>
            <a:ext cx="2708218" cy="6463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Design Review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B5045"/>
                </a:solidFill>
                <a:effectLst/>
                <a:uLnTx/>
                <a:uFillTx/>
                <a:latin typeface="Fira Sans Light"/>
              </a:rPr>
              <a:t>Interpretation Cost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4C32EB-9BCC-4B05-A4A4-3E4BF6285C54}"/>
              </a:ext>
            </a:extLst>
          </p:cNvPr>
          <p:cNvCxnSpPr>
            <a:cxnSpLocks/>
            <a:stCxn id="68" idx="1"/>
            <a:endCxn id="54" idx="3"/>
          </p:cNvCxnSpPr>
          <p:nvPr/>
        </p:nvCxnSpPr>
        <p:spPr>
          <a:xfrm flipH="1">
            <a:off x="8538024" y="5416784"/>
            <a:ext cx="519484" cy="278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2A6648D-1479-4904-97B0-209C73E5307F}"/>
              </a:ext>
            </a:extLst>
          </p:cNvPr>
          <p:cNvSpPr txBox="1"/>
          <p:nvPr/>
        </p:nvSpPr>
        <p:spPr>
          <a:xfrm>
            <a:off x="368883" y="1865650"/>
            <a:ext cx="2407920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Requirements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D2F5752-AAC5-43E4-9BD4-F9B95830AC4D}"/>
              </a:ext>
            </a:extLst>
          </p:cNvPr>
          <p:cNvCxnSpPr>
            <a:cxnSpLocks/>
            <a:stCxn id="57" idx="0"/>
            <a:endCxn id="50" idx="0"/>
          </p:cNvCxnSpPr>
          <p:nvPr/>
        </p:nvCxnSpPr>
        <p:spPr>
          <a:xfrm rot="16200000" flipV="1">
            <a:off x="6106769" y="-1677617"/>
            <a:ext cx="85393" cy="9153244"/>
          </a:xfrm>
          <a:prstGeom prst="bentConnector3">
            <a:avLst>
              <a:gd name="adj1" fmla="val 506907"/>
            </a:avLst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498E13-4215-4026-B2A2-7E4C5FB02326}"/>
              </a:ext>
            </a:extLst>
          </p:cNvPr>
          <p:cNvCxnSpPr>
            <a:cxnSpLocks/>
          </p:cNvCxnSpPr>
          <p:nvPr/>
        </p:nvCxnSpPr>
        <p:spPr>
          <a:xfrm>
            <a:off x="1389963" y="2234982"/>
            <a:ext cx="0" cy="62132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B1D82E5-206A-4E8E-AAAE-D30459251F38}"/>
              </a:ext>
            </a:extLst>
          </p:cNvPr>
          <p:cNvCxnSpPr>
            <a:cxnSpLocks/>
            <a:endCxn id="70" idx="2"/>
          </p:cNvCxnSpPr>
          <p:nvPr/>
        </p:nvCxnSpPr>
        <p:spPr>
          <a:xfrm rot="16200000" flipV="1">
            <a:off x="1433266" y="2374559"/>
            <a:ext cx="279156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76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/>
      <p:bldP spid="53" grpId="0" uiExpand="1" build="p"/>
      <p:bldP spid="54" grpId="0" animBg="1"/>
      <p:bldP spid="56" grpId="0"/>
      <p:bldP spid="57" grpId="0" animBg="1"/>
      <p:bldP spid="58" grpId="0" animBg="1"/>
      <p:bldP spid="60" grpId="0" animBg="1"/>
      <p:bldP spid="63" grpId="0"/>
      <p:bldP spid="64" grpId="0"/>
      <p:bldP spid="66" grpId="0" animBg="1"/>
      <p:bldP spid="67" grpId="0"/>
      <p:bldP spid="68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91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4</cp:revision>
  <dcterms:created xsi:type="dcterms:W3CDTF">2023-11-06T22:58:28Z</dcterms:created>
  <dcterms:modified xsi:type="dcterms:W3CDTF">2023-11-07T15:10:12Z</dcterms:modified>
</cp:coreProperties>
</file>