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7C89-2C6E-4CAB-A1A1-11784E384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0AE42-E199-41DE-869E-2D88AF210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AE4C-B5FF-4A9C-B3F6-E206DB29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4A41-9B9A-4AB2-A142-98B9F4A9D4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4216-D59D-4D0A-A2A4-90AF8F2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5929-23D5-48D5-9D37-B3326B28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F4E5-7ADF-419C-88DD-B8736B49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4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9EBE-09FA-4D34-BEB2-04FABDD4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EF803-1106-4D9D-8F6B-AC7CEA3AA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3A3EB-19F0-4C30-8801-1B758ECB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4A41-9B9A-4AB2-A142-98B9F4A9D4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A573-D44B-44FC-93FC-F214D05D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4828-C51C-4CAA-9913-6A957F8D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F4E5-7ADF-419C-88DD-B8736B49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4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DFB4A-59E2-44D6-BDB1-FBCAFC650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82ACA-D8D2-44A1-ABAF-6CFA3CD3A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6833-5A99-4215-B9C8-3BB9FB24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4A41-9B9A-4AB2-A142-98B9F4A9D4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4D12B-867B-473D-A105-09FCC936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EF75-8F8E-4CB2-9763-18A73F29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F4E5-7ADF-419C-88DD-B8736B49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6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9475-672B-432D-AF2E-7284CB90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4242-DE32-4C49-8636-2A09B0CB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876F-E317-4045-BDC9-E7789431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4A41-9B9A-4AB2-A142-98B9F4A9D4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56E14-EFFD-4262-8221-17E3D898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3E98-0EB0-40EA-AA4F-F076C62C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F4E5-7ADF-419C-88DD-B8736B49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EB18-98E0-41FA-9CBD-5B1227A9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7FE40-58D1-4FEB-8DEE-C1DA9C920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54F0-0F3D-4609-91C9-9469ED63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4A41-9B9A-4AB2-A142-98B9F4A9D4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E7FF3-9976-4E32-B158-E46631B9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1FAA2-21F5-4E1F-B7F9-E0C5386E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F4E5-7ADF-419C-88DD-B8736B49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387F-8C44-4C16-844D-54C60B76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C91C-CCEB-46DD-A25F-97B713FB5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B927F-7B59-45A9-86E9-EED7FF81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AB4DA-85A1-4F6A-8AC6-B8E80C48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4A41-9B9A-4AB2-A142-98B9F4A9D4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F932A-A1DE-4988-A1FE-F9DD05CC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40D79-970F-4FA8-9E0F-BE482CAB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F4E5-7ADF-419C-88DD-B8736B49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3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7C3A-A87E-4E48-8505-210BA304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D9902-4AC5-4024-AE77-2B7DE55D7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F5219-8974-49FD-B4B2-3D98667CF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09106-EEB3-4D90-8C43-F8603CB82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49556-5240-4D3B-BC56-CF5C65780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BE7D6-85F6-4F4C-AB30-591B7265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4A41-9B9A-4AB2-A142-98B9F4A9D4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A5B00-40C1-480E-8F1E-5B357E3C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61783-81C5-4914-B338-7D0B331E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F4E5-7ADF-419C-88DD-B8736B49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2FB0-EE91-4B91-9C59-E6EF4B6E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6AA90-AC43-4D88-9ABE-7300FF0F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4A41-9B9A-4AB2-A142-98B9F4A9D4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57D83-59CA-4F75-961D-7FCBCAFD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074F7-AC35-4A80-9B8B-51CFFB6C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F4E5-7ADF-419C-88DD-B8736B49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9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93718-23EA-4AFE-8502-3E9C9D4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4A41-9B9A-4AB2-A142-98B9F4A9D4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1E99E-4591-4A49-8ACC-C6BAE7D8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24E90-7A2D-4C8D-AB13-C674B7AF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F4E5-7ADF-419C-88DD-B8736B49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C0A7-E8DB-414B-AB59-5A821A40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35D0-6EEF-4F91-BD0D-38FA9C9F0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5EEEB-6891-4720-88D1-374126AD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8AFAF-038F-4D12-B41D-A91B8D55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4A41-9B9A-4AB2-A142-98B9F4A9D4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D9C4-68C3-49F8-BE9E-BB5691F6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24443-E1EF-4E94-BBF4-34FC8846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F4E5-7ADF-419C-88DD-B8736B49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57AA-F9B5-4C07-B472-A650D609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EAB38-48C5-4B74-A3B2-4E78399C9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F9A41-C988-495A-BA0D-A7F7E0075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59AB8-D12B-4911-A260-6F9907DA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4A41-9B9A-4AB2-A142-98B9F4A9D4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E6DA7-9967-4FE3-9639-74B51CE0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BC8B0-E919-409A-9288-42968B01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F4E5-7ADF-419C-88DD-B8736B49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E43EE-B3BC-41EF-BA32-5E31DFF3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8ACC9-F022-49DB-8743-6E5CB532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56938-5A12-4064-BC00-45C0A3829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4A41-9B9A-4AB2-A142-98B9F4A9D4E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0C199-DA89-48B5-BE9F-D140FA9B9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EAC7-F22A-4844-89DF-CBAF318BD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F4E5-7ADF-419C-88DD-B8736B49E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94760F-0E00-4A17-A79C-B02476F90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759" y="1607453"/>
            <a:ext cx="3810969" cy="47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31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6">
            <a:extLst>
              <a:ext uri="{FF2B5EF4-FFF2-40B4-BE49-F238E27FC236}">
                <a16:creationId xmlns:a16="http://schemas.microsoft.com/office/drawing/2014/main" id="{13C7C78C-5F06-4C78-B727-23E7CCC4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1" y="1675086"/>
            <a:ext cx="512064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5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8">
            <a:extLst>
              <a:ext uri="{FF2B5EF4-FFF2-40B4-BE49-F238E27FC236}">
                <a16:creationId xmlns:a16="http://schemas.microsoft.com/office/drawing/2014/main" id="{5F384FD2-F68D-4B28-93ED-5CA63BBD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730" y="1675086"/>
            <a:ext cx="5120640" cy="5120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61CBC5-F1D5-4F22-A3B5-4579555EE8A6}"/>
              </a:ext>
            </a:extLst>
          </p:cNvPr>
          <p:cNvSpPr txBox="1"/>
          <p:nvPr/>
        </p:nvSpPr>
        <p:spPr>
          <a:xfrm>
            <a:off x="9717742" y="1449388"/>
            <a:ext cx="216381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/>
              <a:t> = false negatives!</a:t>
            </a:r>
          </a:p>
        </p:txBody>
      </p:sp>
    </p:spTree>
    <p:extLst>
      <p:ext uri="{BB962C8B-B14F-4D97-AF65-F5344CB8AC3E}">
        <p14:creationId xmlns:p14="http://schemas.microsoft.com/office/powerpoint/2010/main" val="405599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DA337B-AB8D-4AF3-A6B0-94B72818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40" y="1897690"/>
            <a:ext cx="2028119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GJ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*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Fira Code" panose="020B0809050000020004" pitchFamily="49" charset="0"/>
                <a:cs typeface="Fira Code" panose="020B0809050000020004" pitchFamily="49" charset="0"/>
              </a:rPr>
              <a:t>J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C5E3C-9BDD-48BE-AC5C-A6BC0CDC6AA8}"/>
              </a:ext>
            </a:extLst>
          </p:cNvPr>
          <p:cNvSpPr txBox="1"/>
          <p:nvPr/>
        </p:nvSpPr>
        <p:spPr>
          <a:xfrm>
            <a:off x="5871201" y="2751574"/>
            <a:ext cx="17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BB1DE0-5755-48AF-A84B-6864F791563A}"/>
              </a:ext>
            </a:extLst>
          </p:cNvPr>
          <p:cNvCxnSpPr/>
          <p:nvPr/>
        </p:nvCxnSpPr>
        <p:spPr>
          <a:xfrm flipV="1">
            <a:off x="4733940" y="2438400"/>
            <a:ext cx="193660" cy="313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6A038B-0BFB-460C-B1C8-18E90C616240}"/>
              </a:ext>
            </a:extLst>
          </p:cNvPr>
          <p:cNvCxnSpPr/>
          <p:nvPr/>
        </p:nvCxnSpPr>
        <p:spPr>
          <a:xfrm flipH="1" flipV="1">
            <a:off x="5984240" y="2405948"/>
            <a:ext cx="416560" cy="34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557928-7ACA-4122-B52B-2E2B6349C2B1}"/>
              </a:ext>
            </a:extLst>
          </p:cNvPr>
          <p:cNvCxnSpPr>
            <a:cxnSpLocks/>
          </p:cNvCxnSpPr>
          <p:nvPr/>
        </p:nvCxnSpPr>
        <p:spPr>
          <a:xfrm flipV="1">
            <a:off x="6604000" y="2405948"/>
            <a:ext cx="0" cy="345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EA9098-A3CC-4643-B159-C388439652A7}"/>
              </a:ext>
            </a:extLst>
          </p:cNvPr>
          <p:cNvSpPr txBox="1"/>
          <p:nvPr/>
        </p:nvSpPr>
        <p:spPr>
          <a:xfrm>
            <a:off x="3695679" y="2751574"/>
            <a:ext cx="17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9284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A5A3E28-2F2A-4BAA-80BC-6C49BB541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280" y="2273612"/>
            <a:ext cx="613501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input_vector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= [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114115.099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37.533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10.697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...,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2700.0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817.0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]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7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0B1A27F-FCC8-46E5-BEF9-8E2FC55D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279" y="3231177"/>
            <a:ext cx="613501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contaminated_input_vectors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=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80808"/>
                </a:solidFill>
                <a:latin typeface="Fira Code" panose="020B0809050000020004" pitchFamily="49" charset="0"/>
              </a:rPr>
              <a:t>	     [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      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37.533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10.697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...,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2700.0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817.0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80808"/>
                </a:solidFill>
                <a:latin typeface="Fira Code" panose="020B0809050000020004" pitchFamily="49" charset="0"/>
              </a:rPr>
              <a:t>	     [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114115.099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  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10.697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...,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2700.0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817.0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80808"/>
                </a:solidFill>
                <a:latin typeface="Fira Code" panose="020B0809050000020004" pitchFamily="49" charset="0"/>
              </a:rPr>
              <a:t>	     [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114115.099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37.533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  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...,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2700.0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817.0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80808"/>
                </a:solidFill>
                <a:latin typeface="Fira Code" panose="020B0809050000020004" pitchFamily="49" charset="0"/>
              </a:rPr>
              <a:t>	     ...,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Fira Code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80808"/>
                </a:solidFill>
                <a:latin typeface="Fira Code" panose="020B0809050000020004" pitchFamily="49" charset="0"/>
              </a:rPr>
              <a:t>	     [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114115.099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37.533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10.697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...,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  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817.0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80808"/>
                </a:solidFill>
                <a:latin typeface="Fira Code" panose="020B0809050000020004" pitchFamily="49" charset="0"/>
              </a:rPr>
              <a:t>	     [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114115.099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37.533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10.697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...,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2700.0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80808"/>
                </a:solidFill>
                <a:latin typeface="Fira Code" panose="020B0809050000020004" pitchFamily="49" charset="0"/>
              </a:rPr>
              <a:t>]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7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3694BEC-CF7C-43F5-BE7D-C09841592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280" y="5930428"/>
            <a:ext cx="650690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solidFill>
                  <a:srgbClr val="080808"/>
                </a:solidFill>
                <a:latin typeface="Fira Code" panose="020B0809050000020004" pitchFamily="49" charset="0"/>
              </a:rPr>
              <a:t>c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ontaminated_outputs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[18] = [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en-US" sz="1200" i="1" dirty="0">
                <a:solidFill>
                  <a:srgbClr val="1750EB"/>
                </a:solidFill>
                <a:latin typeface="Fira Code" panose="020B0809050000020004" pitchFamily="49" charset="0"/>
              </a:rPr>
              <a:t>3475012.2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...,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170545.5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]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ECFD19-CCE2-4E21-92BB-24DF6862A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" t="15265" r="15537" b="9831"/>
          <a:stretch/>
        </p:blipFill>
        <p:spPr>
          <a:xfrm>
            <a:off x="6083808" y="1255776"/>
            <a:ext cx="6041136" cy="55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8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725BA7-30B9-40D7-A625-334C71ADC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8" t="8961" r="18922" b="9830"/>
          <a:stretch/>
        </p:blipFill>
        <p:spPr>
          <a:xfrm>
            <a:off x="6071509" y="792480"/>
            <a:ext cx="5041392" cy="596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9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7">
            <a:extLst>
              <a:ext uri="{FF2B5EF4-FFF2-40B4-BE49-F238E27FC236}">
                <a16:creationId xmlns:a16="http://schemas.microsoft.com/office/drawing/2014/main" id="{46119542-2281-4809-8AA1-3F95254A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8581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2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7">
            <a:extLst>
              <a:ext uri="{FF2B5EF4-FFF2-40B4-BE49-F238E27FC236}">
                <a16:creationId xmlns:a16="http://schemas.microsoft.com/office/drawing/2014/main" id="{EAB921A2-227C-4FAF-8981-2187BC2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78581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944830-B9F6-4FA4-9943-A13E776D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36576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25621A-996E-4D49-B05C-24722860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924" y="3200400"/>
            <a:ext cx="36576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046514-DF7D-47C5-965F-09D4DB21B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848" y="3200400"/>
            <a:ext cx="36576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D5F494-D7B8-4639-A2CD-E8E2CFFE8F8A}"/>
              </a:ext>
            </a:extLst>
          </p:cNvPr>
          <p:cNvSpPr txBox="1"/>
          <p:nvPr/>
        </p:nvSpPr>
        <p:spPr>
          <a:xfrm>
            <a:off x="3657600" y="4709173"/>
            <a:ext cx="695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5FE0A-E9CD-4312-9170-A30426268A5A}"/>
              </a:ext>
            </a:extLst>
          </p:cNvPr>
          <p:cNvSpPr txBox="1"/>
          <p:nvPr/>
        </p:nvSpPr>
        <p:spPr>
          <a:xfrm>
            <a:off x="8010610" y="4709173"/>
            <a:ext cx="695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/>
              <a:t>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A5CEB6-0D10-4A47-94C8-8014648279B8}"/>
              </a:ext>
            </a:extLst>
          </p:cNvPr>
          <p:cNvGrpSpPr/>
          <p:nvPr/>
        </p:nvGrpSpPr>
        <p:grpSpPr>
          <a:xfrm>
            <a:off x="791413" y="1473645"/>
            <a:ext cx="11036305" cy="1955355"/>
            <a:chOff x="791413" y="1500468"/>
            <a:chExt cx="11036305" cy="172495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C3EFB6B-F97F-4B99-AD98-306457297653}"/>
                </a:ext>
              </a:extLst>
            </p:cNvPr>
            <p:cNvSpPr/>
            <p:nvPr/>
          </p:nvSpPr>
          <p:spPr>
            <a:xfrm>
              <a:off x="791413" y="1500468"/>
              <a:ext cx="2904290" cy="1724954"/>
            </a:xfrm>
            <a:custGeom>
              <a:avLst/>
              <a:gdLst>
                <a:gd name="connsiteX0" fmla="*/ 0 w 2904290"/>
                <a:gd name="connsiteY0" fmla="*/ 172495 h 1724954"/>
                <a:gd name="connsiteX1" fmla="*/ 172495 w 2904290"/>
                <a:gd name="connsiteY1" fmla="*/ 0 h 1724954"/>
                <a:gd name="connsiteX2" fmla="*/ 2731795 w 2904290"/>
                <a:gd name="connsiteY2" fmla="*/ 0 h 1724954"/>
                <a:gd name="connsiteX3" fmla="*/ 2904290 w 2904290"/>
                <a:gd name="connsiteY3" fmla="*/ 172495 h 1724954"/>
                <a:gd name="connsiteX4" fmla="*/ 2904290 w 2904290"/>
                <a:gd name="connsiteY4" fmla="*/ 1552459 h 1724954"/>
                <a:gd name="connsiteX5" fmla="*/ 2731795 w 2904290"/>
                <a:gd name="connsiteY5" fmla="*/ 1724954 h 1724954"/>
                <a:gd name="connsiteX6" fmla="*/ 172495 w 2904290"/>
                <a:gd name="connsiteY6" fmla="*/ 1724954 h 1724954"/>
                <a:gd name="connsiteX7" fmla="*/ 0 w 2904290"/>
                <a:gd name="connsiteY7" fmla="*/ 1552459 h 1724954"/>
                <a:gd name="connsiteX8" fmla="*/ 0 w 2904290"/>
                <a:gd name="connsiteY8" fmla="*/ 172495 h 172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04290" h="1724954">
                  <a:moveTo>
                    <a:pt x="0" y="172495"/>
                  </a:moveTo>
                  <a:cubicBezTo>
                    <a:pt x="0" y="77229"/>
                    <a:pt x="77229" y="0"/>
                    <a:pt x="172495" y="0"/>
                  </a:cubicBezTo>
                  <a:lnTo>
                    <a:pt x="2731795" y="0"/>
                  </a:lnTo>
                  <a:cubicBezTo>
                    <a:pt x="2827061" y="0"/>
                    <a:pt x="2904290" y="77229"/>
                    <a:pt x="2904290" y="172495"/>
                  </a:cubicBezTo>
                  <a:lnTo>
                    <a:pt x="2904290" y="1552459"/>
                  </a:lnTo>
                  <a:cubicBezTo>
                    <a:pt x="2904290" y="1647725"/>
                    <a:pt x="2827061" y="1724954"/>
                    <a:pt x="2731795" y="1724954"/>
                  </a:cubicBezTo>
                  <a:lnTo>
                    <a:pt x="172495" y="1724954"/>
                  </a:lnTo>
                  <a:cubicBezTo>
                    <a:pt x="77229" y="1724954"/>
                    <a:pt x="0" y="1647725"/>
                    <a:pt x="0" y="1552459"/>
                  </a:cubicBezTo>
                  <a:lnTo>
                    <a:pt x="0" y="172495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172" tIns="298172" rIns="298172" bIns="298172" numCol="1" spcCol="1270" anchor="t" anchorCtr="0">
              <a:noAutofit/>
            </a:bodyPr>
            <a:lstStyle/>
            <a:p>
              <a:pPr marL="0" lvl="0" indent="0" defTabSz="288925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kern="1200" dirty="0"/>
                <a:t>Step 1:</a:t>
              </a:r>
            </a:p>
            <a:p>
              <a:pPr marL="342900" lvl="0" indent="-342900" defTabSz="288925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Trace sparsity with </a:t>
              </a:r>
              <a:r>
                <a:rPr lang="en-US" dirty="0" err="1"/>
                <a:t>NaN</a:t>
              </a:r>
              <a:r>
                <a:rPr lang="en-US" dirty="0"/>
                <a:t>-propagation</a:t>
              </a:r>
            </a:p>
            <a:p>
              <a:pPr marL="342900" lvl="0" indent="-342900" defTabSz="288925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Compute gradient, take optimization step, etc.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06E278-ADA6-45B3-B47D-0DEE2548B3C9}"/>
                </a:ext>
              </a:extLst>
            </p:cNvPr>
            <p:cNvSpPr/>
            <p:nvPr/>
          </p:nvSpPr>
          <p:spPr>
            <a:xfrm>
              <a:off x="3986133" y="2002812"/>
              <a:ext cx="615709" cy="720264"/>
            </a:xfrm>
            <a:custGeom>
              <a:avLst/>
              <a:gdLst>
                <a:gd name="connsiteX0" fmla="*/ 0 w 615709"/>
                <a:gd name="connsiteY0" fmla="*/ 144053 h 720264"/>
                <a:gd name="connsiteX1" fmla="*/ 307855 w 615709"/>
                <a:gd name="connsiteY1" fmla="*/ 144053 h 720264"/>
                <a:gd name="connsiteX2" fmla="*/ 307855 w 615709"/>
                <a:gd name="connsiteY2" fmla="*/ 0 h 720264"/>
                <a:gd name="connsiteX3" fmla="*/ 615709 w 615709"/>
                <a:gd name="connsiteY3" fmla="*/ 360132 h 720264"/>
                <a:gd name="connsiteX4" fmla="*/ 307855 w 615709"/>
                <a:gd name="connsiteY4" fmla="*/ 720264 h 720264"/>
                <a:gd name="connsiteX5" fmla="*/ 307855 w 615709"/>
                <a:gd name="connsiteY5" fmla="*/ 576211 h 720264"/>
                <a:gd name="connsiteX6" fmla="*/ 0 w 615709"/>
                <a:gd name="connsiteY6" fmla="*/ 576211 h 720264"/>
                <a:gd name="connsiteX7" fmla="*/ 0 w 615709"/>
                <a:gd name="connsiteY7" fmla="*/ 144053 h 72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5709" h="720264">
                  <a:moveTo>
                    <a:pt x="0" y="144053"/>
                  </a:moveTo>
                  <a:lnTo>
                    <a:pt x="307855" y="144053"/>
                  </a:lnTo>
                  <a:lnTo>
                    <a:pt x="307855" y="0"/>
                  </a:lnTo>
                  <a:lnTo>
                    <a:pt x="615709" y="360132"/>
                  </a:lnTo>
                  <a:lnTo>
                    <a:pt x="307855" y="720264"/>
                  </a:lnTo>
                  <a:lnTo>
                    <a:pt x="307855" y="576211"/>
                  </a:lnTo>
                  <a:lnTo>
                    <a:pt x="0" y="576211"/>
                  </a:lnTo>
                  <a:lnTo>
                    <a:pt x="0" y="144053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44053" rIns="184713" bIns="144053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en-US" sz="31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F9E811-FA7F-4F0D-AFA9-EC0E61B4ABDF}"/>
                </a:ext>
              </a:extLst>
            </p:cNvPr>
            <p:cNvSpPr/>
            <p:nvPr/>
          </p:nvSpPr>
          <p:spPr>
            <a:xfrm>
              <a:off x="4857421" y="1500468"/>
              <a:ext cx="2904290" cy="1724954"/>
            </a:xfrm>
            <a:custGeom>
              <a:avLst/>
              <a:gdLst>
                <a:gd name="connsiteX0" fmla="*/ 0 w 2904290"/>
                <a:gd name="connsiteY0" fmla="*/ 172495 h 1724954"/>
                <a:gd name="connsiteX1" fmla="*/ 172495 w 2904290"/>
                <a:gd name="connsiteY1" fmla="*/ 0 h 1724954"/>
                <a:gd name="connsiteX2" fmla="*/ 2731795 w 2904290"/>
                <a:gd name="connsiteY2" fmla="*/ 0 h 1724954"/>
                <a:gd name="connsiteX3" fmla="*/ 2904290 w 2904290"/>
                <a:gd name="connsiteY3" fmla="*/ 172495 h 1724954"/>
                <a:gd name="connsiteX4" fmla="*/ 2904290 w 2904290"/>
                <a:gd name="connsiteY4" fmla="*/ 1552459 h 1724954"/>
                <a:gd name="connsiteX5" fmla="*/ 2731795 w 2904290"/>
                <a:gd name="connsiteY5" fmla="*/ 1724954 h 1724954"/>
                <a:gd name="connsiteX6" fmla="*/ 172495 w 2904290"/>
                <a:gd name="connsiteY6" fmla="*/ 1724954 h 1724954"/>
                <a:gd name="connsiteX7" fmla="*/ 0 w 2904290"/>
                <a:gd name="connsiteY7" fmla="*/ 1552459 h 1724954"/>
                <a:gd name="connsiteX8" fmla="*/ 0 w 2904290"/>
                <a:gd name="connsiteY8" fmla="*/ 172495 h 172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04290" h="1724954">
                  <a:moveTo>
                    <a:pt x="0" y="172495"/>
                  </a:moveTo>
                  <a:cubicBezTo>
                    <a:pt x="0" y="77229"/>
                    <a:pt x="77229" y="0"/>
                    <a:pt x="172495" y="0"/>
                  </a:cubicBezTo>
                  <a:lnTo>
                    <a:pt x="2731795" y="0"/>
                  </a:lnTo>
                  <a:cubicBezTo>
                    <a:pt x="2827061" y="0"/>
                    <a:pt x="2904290" y="77229"/>
                    <a:pt x="2904290" y="172495"/>
                  </a:cubicBezTo>
                  <a:lnTo>
                    <a:pt x="2904290" y="1552459"/>
                  </a:lnTo>
                  <a:cubicBezTo>
                    <a:pt x="2904290" y="1647725"/>
                    <a:pt x="2827061" y="1724954"/>
                    <a:pt x="2731795" y="1724954"/>
                  </a:cubicBezTo>
                  <a:lnTo>
                    <a:pt x="172495" y="1724954"/>
                  </a:lnTo>
                  <a:cubicBezTo>
                    <a:pt x="77229" y="1724954"/>
                    <a:pt x="0" y="1647725"/>
                    <a:pt x="0" y="1552459"/>
                  </a:cubicBezTo>
                  <a:lnTo>
                    <a:pt x="0" y="172495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172" tIns="298172" rIns="298172" bIns="298172" numCol="1" spcCol="1270" anchor="t" anchorCtr="0">
              <a:noAutofit/>
            </a:bodyPr>
            <a:lstStyle/>
            <a:p>
              <a:pPr marL="0" lvl="0" indent="0" defTabSz="288925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kern="1200" dirty="0"/>
                <a:t>Step 2:</a:t>
              </a:r>
            </a:p>
            <a:p>
              <a:pPr marL="285750" lvl="0" indent="-285750" defTabSz="288925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At next iteration, if any new values for discrete variables are seen, redo the sparsity trace</a:t>
              </a:r>
              <a:endParaRPr lang="en-US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B792A1-F831-4770-8D28-2FBFC70B30BE}"/>
                </a:ext>
              </a:extLst>
            </p:cNvPr>
            <p:cNvSpPr/>
            <p:nvPr/>
          </p:nvSpPr>
          <p:spPr>
            <a:xfrm>
              <a:off x="8052140" y="2002812"/>
              <a:ext cx="615709" cy="720264"/>
            </a:xfrm>
            <a:custGeom>
              <a:avLst/>
              <a:gdLst>
                <a:gd name="connsiteX0" fmla="*/ 0 w 615709"/>
                <a:gd name="connsiteY0" fmla="*/ 144053 h 720264"/>
                <a:gd name="connsiteX1" fmla="*/ 307855 w 615709"/>
                <a:gd name="connsiteY1" fmla="*/ 144053 h 720264"/>
                <a:gd name="connsiteX2" fmla="*/ 307855 w 615709"/>
                <a:gd name="connsiteY2" fmla="*/ 0 h 720264"/>
                <a:gd name="connsiteX3" fmla="*/ 615709 w 615709"/>
                <a:gd name="connsiteY3" fmla="*/ 360132 h 720264"/>
                <a:gd name="connsiteX4" fmla="*/ 307855 w 615709"/>
                <a:gd name="connsiteY4" fmla="*/ 720264 h 720264"/>
                <a:gd name="connsiteX5" fmla="*/ 307855 w 615709"/>
                <a:gd name="connsiteY5" fmla="*/ 576211 h 720264"/>
                <a:gd name="connsiteX6" fmla="*/ 0 w 615709"/>
                <a:gd name="connsiteY6" fmla="*/ 576211 h 720264"/>
                <a:gd name="connsiteX7" fmla="*/ 0 w 615709"/>
                <a:gd name="connsiteY7" fmla="*/ 144053 h 72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5709" h="720264">
                  <a:moveTo>
                    <a:pt x="0" y="144053"/>
                  </a:moveTo>
                  <a:lnTo>
                    <a:pt x="307855" y="144053"/>
                  </a:lnTo>
                  <a:lnTo>
                    <a:pt x="307855" y="0"/>
                  </a:lnTo>
                  <a:lnTo>
                    <a:pt x="615709" y="360132"/>
                  </a:lnTo>
                  <a:lnTo>
                    <a:pt x="307855" y="720264"/>
                  </a:lnTo>
                  <a:lnTo>
                    <a:pt x="307855" y="576211"/>
                  </a:lnTo>
                  <a:lnTo>
                    <a:pt x="0" y="576211"/>
                  </a:lnTo>
                  <a:lnTo>
                    <a:pt x="0" y="144053"/>
                  </a:lnTo>
                  <a:close/>
                </a:path>
              </a:pathLst>
            </a:cu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44053" rIns="184713" bIns="144053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en-US" sz="31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344A1A-BD39-4099-BFB0-7211824EB148}"/>
                </a:ext>
              </a:extLst>
            </p:cNvPr>
            <p:cNvSpPr/>
            <p:nvPr/>
          </p:nvSpPr>
          <p:spPr>
            <a:xfrm>
              <a:off x="8923428" y="1500468"/>
              <a:ext cx="2904290" cy="1724954"/>
            </a:xfrm>
            <a:custGeom>
              <a:avLst/>
              <a:gdLst>
                <a:gd name="connsiteX0" fmla="*/ 0 w 2904290"/>
                <a:gd name="connsiteY0" fmla="*/ 172495 h 1724954"/>
                <a:gd name="connsiteX1" fmla="*/ 172495 w 2904290"/>
                <a:gd name="connsiteY1" fmla="*/ 0 h 1724954"/>
                <a:gd name="connsiteX2" fmla="*/ 2731795 w 2904290"/>
                <a:gd name="connsiteY2" fmla="*/ 0 h 1724954"/>
                <a:gd name="connsiteX3" fmla="*/ 2904290 w 2904290"/>
                <a:gd name="connsiteY3" fmla="*/ 172495 h 1724954"/>
                <a:gd name="connsiteX4" fmla="*/ 2904290 w 2904290"/>
                <a:gd name="connsiteY4" fmla="*/ 1552459 h 1724954"/>
                <a:gd name="connsiteX5" fmla="*/ 2731795 w 2904290"/>
                <a:gd name="connsiteY5" fmla="*/ 1724954 h 1724954"/>
                <a:gd name="connsiteX6" fmla="*/ 172495 w 2904290"/>
                <a:gd name="connsiteY6" fmla="*/ 1724954 h 1724954"/>
                <a:gd name="connsiteX7" fmla="*/ 0 w 2904290"/>
                <a:gd name="connsiteY7" fmla="*/ 1552459 h 1724954"/>
                <a:gd name="connsiteX8" fmla="*/ 0 w 2904290"/>
                <a:gd name="connsiteY8" fmla="*/ 172495 h 172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04290" h="1724954">
                  <a:moveTo>
                    <a:pt x="0" y="172495"/>
                  </a:moveTo>
                  <a:cubicBezTo>
                    <a:pt x="0" y="77229"/>
                    <a:pt x="77229" y="0"/>
                    <a:pt x="172495" y="0"/>
                  </a:cubicBezTo>
                  <a:lnTo>
                    <a:pt x="2731795" y="0"/>
                  </a:lnTo>
                  <a:cubicBezTo>
                    <a:pt x="2827061" y="0"/>
                    <a:pt x="2904290" y="77229"/>
                    <a:pt x="2904290" y="172495"/>
                  </a:cubicBezTo>
                  <a:lnTo>
                    <a:pt x="2904290" y="1552459"/>
                  </a:lnTo>
                  <a:cubicBezTo>
                    <a:pt x="2904290" y="1647725"/>
                    <a:pt x="2827061" y="1724954"/>
                    <a:pt x="2731795" y="1724954"/>
                  </a:cubicBezTo>
                  <a:lnTo>
                    <a:pt x="172495" y="1724954"/>
                  </a:lnTo>
                  <a:cubicBezTo>
                    <a:pt x="77229" y="1724954"/>
                    <a:pt x="0" y="1647725"/>
                    <a:pt x="0" y="1552459"/>
                  </a:cubicBezTo>
                  <a:lnTo>
                    <a:pt x="0" y="172495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172" tIns="298172" rIns="298172" bIns="298172" numCol="1" spcCol="1270" anchor="t" anchorCtr="0">
              <a:noAutofit/>
            </a:bodyPr>
            <a:lstStyle/>
            <a:p>
              <a:pPr marL="0" lvl="0" indent="0" defTabSz="288925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kern="1200" dirty="0"/>
                <a:t>Step 3:</a:t>
              </a:r>
            </a:p>
            <a:p>
              <a:pPr marL="285750" lvl="0" indent="-285750" defTabSz="288925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Take the union of the new sparsity and the previous one, and use that going forward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63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187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Sharpe</dc:creator>
  <cp:lastModifiedBy>Peter Sharpe</cp:lastModifiedBy>
  <cp:revision>2</cp:revision>
  <dcterms:created xsi:type="dcterms:W3CDTF">2024-05-15T16:11:09Z</dcterms:created>
  <dcterms:modified xsi:type="dcterms:W3CDTF">2024-05-15T16:15:54Z</dcterms:modified>
</cp:coreProperties>
</file>