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6" r:id="rId6"/>
    <p:sldId id="260" r:id="rId7"/>
    <p:sldId id="261" r:id="rId8"/>
    <p:sldId id="262" r:id="rId9"/>
    <p:sldId id="267" r:id="rId10"/>
    <p:sldId id="263" r:id="rId11"/>
    <p:sldId id="264"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37284" autoAdjust="0"/>
  </p:normalViewPr>
  <p:slideViewPr>
    <p:cSldViewPr snapToGrid="0">
      <p:cViewPr varScale="1">
        <p:scale>
          <a:sx n="43" d="100"/>
          <a:sy n="43" d="100"/>
        </p:scale>
        <p:origin x="241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3BE05-696C-4B25-BA91-D3CF7363F13A}" type="datetimeFigureOut">
              <a:rPr lang="en-GB" smtClean="0"/>
              <a:t>13/06/2019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CE3D5-320F-4663-B25B-162BB9CCC4A9}" type="slidenum">
              <a:rPr lang="en-GB" smtClean="0"/>
              <a:t>‹#›</a:t>
            </a:fld>
            <a:endParaRPr lang="en-GB"/>
          </a:p>
        </p:txBody>
      </p:sp>
    </p:spTree>
    <p:extLst>
      <p:ext uri="{BB962C8B-B14F-4D97-AF65-F5344CB8AC3E}">
        <p14:creationId xmlns:p14="http://schemas.microsoft.com/office/powerpoint/2010/main" val="278900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Hi, I've been working at the University of Leeds since 2009 as an Application Developer, first in two of the Faculties at the University, and later as part of a central team. My background is in Libraries and the Arts Sector, and I've been a developer now for over 20 years.</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1</a:t>
            </a:fld>
            <a:endParaRPr lang="en-GB"/>
          </a:p>
        </p:txBody>
      </p:sp>
    </p:spTree>
    <p:extLst>
      <p:ext uri="{BB962C8B-B14F-4D97-AF65-F5344CB8AC3E}">
        <p14:creationId xmlns:p14="http://schemas.microsoft.com/office/powerpoint/2010/main" val="1416770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WP Engine provides caching and optimisation on their platform, but this can be set up quite easily using caching plugins and a little bit of server configuration.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WordPress is not an optimal system for websites, and all pages should ideally be cached as HTML files by an appropriate plugin. WP Engine go a few steps further than this, including loading databases into RAM, which has caused problems for us with the multisite installations.</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10</a:t>
            </a:fld>
            <a:endParaRPr lang="en-GB"/>
          </a:p>
        </p:txBody>
      </p:sp>
    </p:spTree>
    <p:extLst>
      <p:ext uri="{BB962C8B-B14F-4D97-AF65-F5344CB8AC3E}">
        <p14:creationId xmlns:p14="http://schemas.microsoft.com/office/powerpoint/2010/main" val="2820855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The disadvantages in using WordPress like this can also be turned around to be advantages (as you will see on the next slide).</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The main disadvantage is that having a service which aids the proliferation of websites requires governance and monitoring, and contribution from Communications and Marketing to ensure that information is not being unnecessarily duplicated and maintains a high level of quality.</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11</a:t>
            </a:fld>
            <a:endParaRPr lang="en-GB"/>
          </a:p>
        </p:txBody>
      </p:sp>
    </p:spTree>
    <p:extLst>
      <p:ext uri="{BB962C8B-B14F-4D97-AF65-F5344CB8AC3E}">
        <p14:creationId xmlns:p14="http://schemas.microsoft.com/office/powerpoint/2010/main" val="205794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ability to create sites in a standard design</a:t>
            </a:r>
            <a:r>
              <a:rPr lang="en-GB" baseline="0" dirty="0" smtClean="0"/>
              <a:t> which follows the University brand is something which was sorely needed at the University of Leeds. There are still examples of websites hosted on campus which use the University logo from the 1980s and distinctly mid-1990s designs. Any new sites which utilise the leeds.ac.uk domain are now forced to apply the University branding.</a:t>
            </a:r>
          </a:p>
          <a:p>
            <a:endParaRPr lang="en-GB" baseline="0" dirty="0" smtClean="0"/>
          </a:p>
          <a:p>
            <a:r>
              <a:rPr lang="en-GB" baseline="0" dirty="0" smtClean="0"/>
              <a:t>The tools WP Engine provide on their platform to update code we produce are very powerful, and I can update the themes and plugins created by the Development team on multiple installations in a matter of minutes. We are hoping to automate this process further using Azure DevOps.</a:t>
            </a:r>
          </a:p>
          <a:p>
            <a:endParaRPr lang="en-GB" baseline="0" dirty="0" smtClean="0"/>
          </a:p>
          <a:p>
            <a:r>
              <a:rPr lang="en-GB" baseline="0" dirty="0" smtClean="0"/>
              <a:t>As all sites are within the same system, we also have access to data for them such as last updated dates, page and post counts, and the combined size of any uploaded files. We also use google analytics on all sites to monitor traffic and inform archiving strategies. </a:t>
            </a:r>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12</a:t>
            </a:fld>
            <a:endParaRPr lang="en-GB"/>
          </a:p>
        </p:txBody>
      </p:sp>
    </p:spTree>
    <p:extLst>
      <p:ext uri="{BB962C8B-B14F-4D97-AF65-F5344CB8AC3E}">
        <p14:creationId xmlns:p14="http://schemas.microsoft.com/office/powerpoint/2010/main" val="64403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This talk is about the impracticality of diversification when it comes to choosing a content management platform, and the benefits you can gain when you settle on one solution and use it for everything. Although focusing on a single solution isn't such a good idea when you are running a portfolio of investments and you need to spread risk, in this case putting all your eggs in one basket serves to mitigate risk.</a:t>
            </a: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I spent a good hour looking up this phrase - apparently it is from a "Franco-Cockney" translation which infused the original text with flippancy and facetiousness, and has been described as "worse than worthless" by other translators of the text.</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2</a:t>
            </a:fld>
            <a:endParaRPr lang="en-GB"/>
          </a:p>
        </p:txBody>
      </p:sp>
    </p:spTree>
    <p:extLst>
      <p:ext uri="{BB962C8B-B14F-4D97-AF65-F5344CB8AC3E}">
        <p14:creationId xmlns:p14="http://schemas.microsoft.com/office/powerpoint/2010/main" val="293632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When I first came to the University of Leeds, the CMS landscape was very diverse. The University operated a UNIX web hosting service much like a commercial hosting service, where staff could request web space and do whatever they wished with it once they got it. This resulted in a profusion of different CMS systems, static sites and custom applications.</a:t>
            </a: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The systems depicted on this slide were all represented there, along with some I couldn't find logos for any more.</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3</a:t>
            </a:fld>
            <a:endParaRPr lang="en-GB"/>
          </a:p>
        </p:txBody>
      </p:sp>
    </p:spTree>
    <p:extLst>
      <p:ext uri="{BB962C8B-B14F-4D97-AF65-F5344CB8AC3E}">
        <p14:creationId xmlns:p14="http://schemas.microsoft.com/office/powerpoint/2010/main" val="156965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In December 2016, all the sites in the UNIX hosting service were compromised and malicious code was inserted into each site. Any files which were writable by the webserver user were targets, and malicious JavaScript and PHP code was inserted into many of the files. Specific systems had their own attack vectors, such as the theme files in WordPress, the site cache in </a:t>
            </a:r>
            <a:r>
              <a:rPr lang="en-GB" sz="1200" b="0" kern="1200" dirty="0" err="1" smtClean="0">
                <a:solidFill>
                  <a:schemeClr val="tx1"/>
                </a:solidFill>
                <a:effectLst/>
                <a:latin typeface="+mn-lt"/>
                <a:ea typeface="+mn-ea"/>
                <a:cs typeface="+mn-cs"/>
              </a:rPr>
              <a:t>MODx</a:t>
            </a:r>
            <a:r>
              <a:rPr lang="en-GB" sz="1200" b="0" kern="1200" dirty="0" smtClean="0">
                <a:solidFill>
                  <a:schemeClr val="tx1"/>
                </a:solidFill>
                <a:effectLst/>
                <a:latin typeface="+mn-lt"/>
                <a:ea typeface="+mn-ea"/>
                <a:cs typeface="+mn-cs"/>
              </a:rPr>
              <a:t>, or the database in </a:t>
            </a:r>
            <a:r>
              <a:rPr lang="en-GB" sz="1200" b="0" kern="1200" dirty="0" err="1" smtClean="0">
                <a:solidFill>
                  <a:schemeClr val="tx1"/>
                </a:solidFill>
                <a:effectLst/>
                <a:latin typeface="+mn-lt"/>
                <a:ea typeface="+mn-ea"/>
                <a:cs typeface="+mn-cs"/>
              </a:rPr>
              <a:t>drupal</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mediawiki</a:t>
            </a:r>
            <a:r>
              <a:rPr lang="en-GB" sz="1200" b="0" kern="1200" dirty="0" smtClean="0">
                <a:solidFill>
                  <a:schemeClr val="tx1"/>
                </a:solidFill>
                <a:effectLst/>
                <a:latin typeface="+mn-lt"/>
                <a:ea typeface="+mn-ea"/>
                <a:cs typeface="+mn-cs"/>
              </a:rPr>
              <a:t> and others.</a:t>
            </a: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All</a:t>
            </a:r>
            <a:r>
              <a:rPr lang="en-GB" sz="1200" b="0" kern="1200" baseline="0" dirty="0" smtClean="0">
                <a:solidFill>
                  <a:schemeClr val="tx1"/>
                </a:solidFill>
                <a:effectLst/>
                <a:latin typeface="+mn-lt"/>
                <a:ea typeface="+mn-ea"/>
                <a:cs typeface="+mn-cs"/>
              </a:rPr>
              <a:t> s</a:t>
            </a:r>
            <a:r>
              <a:rPr lang="en-GB" sz="1200" b="0" kern="1200" dirty="0" smtClean="0">
                <a:solidFill>
                  <a:schemeClr val="tx1"/>
                </a:solidFill>
                <a:effectLst/>
                <a:latin typeface="+mn-lt"/>
                <a:ea typeface="+mn-ea"/>
                <a:cs typeface="+mn-cs"/>
              </a:rPr>
              <a:t>ites needed to be examined for signs of the compromise, and it quickly became apparent that the initial attack vector would have been impossible to determine, as there were so many possibilities to choose from.</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4</a:t>
            </a:fld>
            <a:endParaRPr lang="en-GB"/>
          </a:p>
        </p:txBody>
      </p:sp>
    </p:spTree>
    <p:extLst>
      <p:ext uri="{BB962C8B-B14F-4D97-AF65-F5344CB8AC3E}">
        <p14:creationId xmlns:p14="http://schemas.microsoft.com/office/powerpoint/2010/main" val="112180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Initially, the service consisted of a single WordPress multisite installation containing 160+ sites which had been created in 2011 for the two Faculties in which I had been working. This installation had outgrown its hosting (in a Virtual Machine on campus) and the service needed to be formalised and expanded to include other Faculties.</a:t>
            </a: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The purpose of the service was to provide hosting for small to medium sized websites for research projects, conferences and research groups in a managed environment. However, half way through the pilot, the service was almost filled to capacity with sites moving from the compromised UNIX hosting service</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5</a:t>
            </a:fld>
            <a:endParaRPr lang="en-GB"/>
          </a:p>
        </p:txBody>
      </p:sp>
    </p:spTree>
    <p:extLst>
      <p:ext uri="{BB962C8B-B14F-4D97-AF65-F5344CB8AC3E}">
        <p14:creationId xmlns:p14="http://schemas.microsoft.com/office/powerpoint/2010/main" val="363222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About half of WordPress sites were moved using an automated tool written by developers at WP Engine, but they had to be cleared of any infected files beforehand. Most of the remaining WordPress sites could be migrated using built-in import/export tools in WordPress.</a:t>
            </a: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Sites in other systems needed to be migrated to WordPress, so some migrations were carried out using the source system to generate a WordPress import file or CSV/JSON data which could then be imported into WordPress using custom</a:t>
            </a:r>
            <a:r>
              <a:rPr lang="en-GB" sz="1200" b="0" kern="1200" baseline="0" dirty="0" smtClean="0">
                <a:solidFill>
                  <a:schemeClr val="tx1"/>
                </a:solidFill>
                <a:effectLst/>
                <a:latin typeface="+mn-lt"/>
                <a:ea typeface="+mn-ea"/>
                <a:cs typeface="+mn-cs"/>
              </a:rPr>
              <a:t> scripts or plugins</a:t>
            </a:r>
            <a:r>
              <a:rPr lang="en-GB" sz="1200" b="0" kern="1200" dirty="0" smtClean="0">
                <a:solidFill>
                  <a:schemeClr val="tx1"/>
                </a:solidFill>
                <a:effectLst/>
                <a:latin typeface="+mn-lt"/>
                <a:ea typeface="+mn-ea"/>
                <a:cs typeface="+mn-cs"/>
              </a:rPr>
              <a:t> - this was only carried out for larger sites. The majority were migrated manually by copying and pasting content.</a:t>
            </a: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Since 2017, a large number of sites have been migrated to WordPress from Faculties whose when the main site was moved to the corporate CMS (</a:t>
            </a:r>
            <a:r>
              <a:rPr lang="en-GB" sz="1200" b="0" kern="1200" dirty="0" err="1" smtClean="0">
                <a:solidFill>
                  <a:schemeClr val="tx1"/>
                </a:solidFill>
                <a:effectLst/>
                <a:latin typeface="+mn-lt"/>
                <a:ea typeface="+mn-ea"/>
                <a:cs typeface="+mn-cs"/>
              </a:rPr>
              <a:t>Jadu</a:t>
            </a:r>
            <a:r>
              <a:rPr lang="en-GB" sz="1200" b="0" kern="1200" dirty="0" smtClean="0">
                <a:solidFill>
                  <a:schemeClr val="tx1"/>
                </a:solidFill>
                <a:effectLst/>
                <a:latin typeface="+mn-lt"/>
                <a:ea typeface="+mn-ea"/>
                <a:cs typeface="+mn-cs"/>
              </a:rPr>
              <a:t>). In 2018, over 120 sites were created in the service.</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6</a:t>
            </a:fld>
            <a:endParaRPr lang="en-GB"/>
          </a:p>
        </p:txBody>
      </p:sp>
    </p:spTree>
    <p:extLst>
      <p:ext uri="{BB962C8B-B14F-4D97-AF65-F5344CB8AC3E}">
        <p14:creationId xmlns:p14="http://schemas.microsoft.com/office/powerpoint/2010/main" val="1426523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disadvantage in using WordPress for multiple sites is the frequency this system, and its supporting plugins and themes, are updated. When you reach over 20 sites in separate installations, the need for</a:t>
            </a:r>
            <a:r>
              <a:rPr lang="en-GB" baseline="0" dirty="0" smtClean="0"/>
              <a:t> an automated updating system becomes important. </a:t>
            </a:r>
            <a:r>
              <a:rPr lang="en-GB" baseline="0" dirty="0" err="1" smtClean="0"/>
              <a:t>ManageWP</a:t>
            </a:r>
            <a:r>
              <a:rPr lang="en-GB" baseline="0" dirty="0" smtClean="0"/>
              <a:t> is probably the best of these (which remains free of charge) at present, but there are alternatives.</a:t>
            </a:r>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7</a:t>
            </a:fld>
            <a:endParaRPr lang="en-GB"/>
          </a:p>
        </p:txBody>
      </p:sp>
    </p:spTree>
    <p:extLst>
      <p:ext uri="{BB962C8B-B14F-4D97-AF65-F5344CB8AC3E}">
        <p14:creationId xmlns:p14="http://schemas.microsoft.com/office/powerpoint/2010/main" val="405332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For those of you not familiar with WordPress multisite, it enables you to set up multiple WordPress sites which utilise the same codebase and database. Users, Plugins and Themes are managed at a "Network" level, which makes it easy to control what software is available to users on sites within the Network.</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We currently use WordPress multisite to host over 600 websites at the University of Leeds. These are spread across a few separate WordPress installations, so sites utilising the University's branded theme are all grouped together in an installation which only has this theme installed and the plugins which are known to work with it. Non-branded sites are placed in a different installation with a single theme (GeneratePress) installed along the plugins which are known to work with that</a:t>
            </a:r>
            <a:r>
              <a:rPr lang="en-GB" sz="1200" b="0" kern="1200" baseline="0" dirty="0" smtClean="0">
                <a:solidFill>
                  <a:schemeClr val="tx1"/>
                </a:solidFill>
                <a:effectLst/>
                <a:latin typeface="+mn-lt"/>
                <a:ea typeface="+mn-ea"/>
                <a:cs typeface="+mn-cs"/>
              </a:rPr>
              <a:t> theme</a:t>
            </a:r>
            <a:r>
              <a:rPr lang="en-GB" sz="1200" b="0" kern="1200" dirty="0" smtClean="0">
                <a:solidFill>
                  <a:schemeClr val="tx1"/>
                </a:solidFill>
                <a:effectLst/>
                <a:latin typeface="+mn-lt"/>
                <a:ea typeface="+mn-ea"/>
                <a:cs typeface="+mn-cs"/>
              </a:rPr>
              <a:t>. One installation is used to dump older WordPress sites developed by third parties and sites which require esoteric plugins, in order to separate them from the more simple sites.</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8</a:t>
            </a:fld>
            <a:endParaRPr lang="en-GB"/>
          </a:p>
        </p:txBody>
      </p:sp>
    </p:spTree>
    <p:extLst>
      <p:ext uri="{BB962C8B-B14F-4D97-AF65-F5344CB8AC3E}">
        <p14:creationId xmlns:p14="http://schemas.microsoft.com/office/powerpoint/2010/main" val="239612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Domain mapping allows you to assign different domain names to each of the sites in a multisite Network. All websites in the service at Leeds use their own domain names, and administrators and editors of these sites have the same experience as they would on a standalone installation of WordPress, with the exception that they cannot change the Theme,</a:t>
            </a:r>
            <a:r>
              <a:rPr lang="en-GB" sz="1200" b="0" kern="1200" baseline="0" dirty="0" smtClean="0">
                <a:solidFill>
                  <a:schemeClr val="tx1"/>
                </a:solidFill>
                <a:effectLst/>
                <a:latin typeface="+mn-lt"/>
                <a:ea typeface="+mn-ea"/>
                <a:cs typeface="+mn-cs"/>
              </a:rPr>
              <a:t> </a:t>
            </a:r>
            <a:r>
              <a:rPr lang="en-GB" sz="1200" b="0" kern="1200" dirty="0" smtClean="0">
                <a:solidFill>
                  <a:schemeClr val="tx1"/>
                </a:solidFill>
                <a:effectLst/>
                <a:latin typeface="+mn-lt"/>
                <a:ea typeface="+mn-ea"/>
                <a:cs typeface="+mn-cs"/>
              </a:rPr>
              <a:t>install Plugins or add users.</a:t>
            </a:r>
          </a:p>
          <a:p>
            <a:endParaRPr lang="en-GB" dirty="0"/>
          </a:p>
        </p:txBody>
      </p:sp>
      <p:sp>
        <p:nvSpPr>
          <p:cNvPr id="4" name="Slide Number Placeholder 3"/>
          <p:cNvSpPr>
            <a:spLocks noGrp="1"/>
          </p:cNvSpPr>
          <p:nvPr>
            <p:ph type="sldNum" sz="quarter" idx="10"/>
          </p:nvPr>
        </p:nvSpPr>
        <p:spPr/>
        <p:txBody>
          <a:bodyPr/>
          <a:lstStyle/>
          <a:p>
            <a:fld id="{03FCE3D5-320F-4663-B25B-162BB9CCC4A9}" type="slidenum">
              <a:rPr lang="en-GB" smtClean="0"/>
              <a:t>9</a:t>
            </a:fld>
            <a:endParaRPr lang="en-GB"/>
          </a:p>
        </p:txBody>
      </p:sp>
    </p:spTree>
    <p:extLst>
      <p:ext uri="{BB962C8B-B14F-4D97-AF65-F5344CB8AC3E}">
        <p14:creationId xmlns:p14="http://schemas.microsoft.com/office/powerpoint/2010/main" val="304522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A88B42-E14E-4FF2-BAB7-3CA1E4841EDB}" type="datetimeFigureOut">
              <a:rPr lang="en-GB" smtClean="0"/>
              <a:t>13/06/2019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28191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A88B42-E14E-4FF2-BAB7-3CA1E4841EDB}" type="datetimeFigureOut">
              <a:rPr lang="en-GB" smtClean="0"/>
              <a:t>13/06/2019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283664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A88B42-E14E-4FF2-BAB7-3CA1E4841EDB}" type="datetimeFigureOut">
              <a:rPr lang="en-GB" smtClean="0"/>
              <a:t>13/06/2019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336612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A88B42-E14E-4FF2-BAB7-3CA1E4841EDB}" type="datetimeFigureOut">
              <a:rPr lang="en-GB" smtClean="0"/>
              <a:t>13/06/2019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112602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88B42-E14E-4FF2-BAB7-3CA1E4841EDB}" type="datetimeFigureOut">
              <a:rPr lang="en-GB" smtClean="0"/>
              <a:t>13/06/2019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418227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88B42-E14E-4FF2-BAB7-3CA1E4841EDB}" type="datetimeFigureOut">
              <a:rPr lang="en-GB" smtClean="0"/>
              <a:t>13/06/2019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59832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A88B42-E14E-4FF2-BAB7-3CA1E4841EDB}" type="datetimeFigureOut">
              <a:rPr lang="en-GB" smtClean="0"/>
              <a:t>13/06/2019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328746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A88B42-E14E-4FF2-BAB7-3CA1E4841EDB}" type="datetimeFigureOut">
              <a:rPr lang="en-GB" smtClean="0"/>
              <a:t>13/06/2019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89078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88B42-E14E-4FF2-BAB7-3CA1E4841EDB}" type="datetimeFigureOut">
              <a:rPr lang="en-GB" smtClean="0"/>
              <a:t>13/06/2019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163685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88B42-E14E-4FF2-BAB7-3CA1E4841EDB}" type="datetimeFigureOut">
              <a:rPr lang="en-GB" smtClean="0"/>
              <a:t>13/06/2019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173765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88B42-E14E-4FF2-BAB7-3CA1E4841EDB}" type="datetimeFigureOut">
              <a:rPr lang="en-GB" smtClean="0"/>
              <a:t>13/06/2019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FD1DB-617A-4365-8BC6-360CCB71E0A9}" type="slidenum">
              <a:rPr lang="en-GB" smtClean="0"/>
              <a:t>‹#›</a:t>
            </a:fld>
            <a:endParaRPr lang="en-GB"/>
          </a:p>
        </p:txBody>
      </p:sp>
    </p:spTree>
    <p:extLst>
      <p:ext uri="{BB962C8B-B14F-4D97-AF65-F5344CB8AC3E}">
        <p14:creationId xmlns:p14="http://schemas.microsoft.com/office/powerpoint/2010/main" val="84925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88B42-E14E-4FF2-BAB7-3CA1E4841EDB}" type="datetimeFigureOut">
              <a:rPr lang="en-GB" smtClean="0"/>
              <a:t>13/06/2019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FD1DB-617A-4365-8BC6-360CCB71E0A9}" type="slidenum">
              <a:rPr lang="en-GB" smtClean="0"/>
              <a:t>‹#›</a:t>
            </a:fld>
            <a:endParaRPr lang="en-GB"/>
          </a:p>
        </p:txBody>
      </p:sp>
    </p:spTree>
    <p:extLst>
      <p:ext uri="{BB962C8B-B14F-4D97-AF65-F5344CB8AC3E}">
        <p14:creationId xmlns:p14="http://schemas.microsoft.com/office/powerpoint/2010/main" val="1097071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eteredwards.github.io/iwmw2019/" TargetMode="External"/><Relationship Id="rId2" Type="http://schemas.openxmlformats.org/officeDocument/2006/relationships/hyperlink" Target="mailto:p.l.edwards@leeds.ac.uk"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ctrTitle"/>
          </p:nvPr>
        </p:nvSpPr>
        <p:spPr>
          <a:xfrm>
            <a:off x="1524000" y="1029731"/>
            <a:ext cx="9144000" cy="2480232"/>
          </a:xfrm>
        </p:spPr>
        <p:txBody>
          <a:bodyPr>
            <a:normAutofit fontScale="90000"/>
          </a:bodyPr>
          <a:lstStyle/>
          <a:p>
            <a:r>
              <a:rPr lang="en-GB" dirty="0" smtClean="0">
                <a:latin typeface="Montserrat SemiBold" panose="00000700000000000000" pitchFamily="50" charset="0"/>
                <a:ea typeface="Open Sans" panose="020B0606030504020204" pitchFamily="34" charset="0"/>
                <a:cs typeface="Open Sans" panose="020B0606030504020204" pitchFamily="34" charset="0"/>
              </a:rPr>
              <a:t/>
            </a:r>
            <a:br>
              <a:rPr lang="en-GB" dirty="0" smtClean="0">
                <a:latin typeface="Montserrat SemiBold" panose="00000700000000000000" pitchFamily="50" charset="0"/>
                <a:ea typeface="Open Sans" panose="020B0606030504020204" pitchFamily="34" charset="0"/>
                <a:cs typeface="Open Sans" panose="020B0606030504020204" pitchFamily="34" charset="0"/>
              </a:rPr>
            </a:br>
            <a:r>
              <a:rPr lang="en-GB" dirty="0" smtClean="0">
                <a:latin typeface="Montserrat SemiBold" panose="00000700000000000000" pitchFamily="50" charset="0"/>
                <a:ea typeface="Open Sans" panose="020B0606030504020204" pitchFamily="34" charset="0"/>
                <a:cs typeface="Open Sans" panose="020B0606030504020204" pitchFamily="34" charset="0"/>
              </a:rPr>
              <a:t>Putting </a:t>
            </a:r>
            <a:r>
              <a:rPr lang="en-GB" dirty="0">
                <a:latin typeface="Montserrat SemiBold" panose="00000700000000000000" pitchFamily="50" charset="0"/>
                <a:ea typeface="Open Sans" panose="020B0606030504020204" pitchFamily="34" charset="0"/>
                <a:cs typeface="Open Sans" panose="020B0606030504020204" pitchFamily="34" charset="0"/>
              </a:rPr>
              <a:t>all your eggs in one basket</a:t>
            </a:r>
            <a:r>
              <a:rPr lang="en-GB" dirty="0">
                <a:latin typeface="Open Sans" panose="020B0606030504020204" pitchFamily="34" charset="0"/>
                <a:ea typeface="Open Sans" panose="020B0606030504020204" pitchFamily="34" charset="0"/>
                <a:cs typeface="Open Sans" panose="020B0606030504020204" pitchFamily="34" charset="0"/>
              </a:rPr>
              <a:t/>
            </a:r>
            <a:br>
              <a:rPr lang="en-GB" dirty="0">
                <a:latin typeface="Open Sans" panose="020B0606030504020204" pitchFamily="34" charset="0"/>
                <a:ea typeface="Open Sans" panose="020B0606030504020204" pitchFamily="34" charset="0"/>
                <a:cs typeface="Open Sans" panose="020B0606030504020204" pitchFamily="34" charset="0"/>
              </a:rPr>
            </a:b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p: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Peter Edwards</a:t>
            </a:r>
          </a:p>
          <a:p>
            <a:r>
              <a:rPr lang="en-GB" dirty="0" smtClean="0">
                <a:latin typeface="Open Sans" panose="020B0606030504020204" pitchFamily="34" charset="0"/>
                <a:ea typeface="Open Sans" panose="020B0606030504020204" pitchFamily="34" charset="0"/>
                <a:cs typeface="Open Sans" panose="020B0606030504020204" pitchFamily="34" charset="0"/>
              </a:rPr>
              <a:t>Application Developer, University of </a:t>
            </a:r>
            <a:r>
              <a:rPr lang="en-GB" dirty="0" err="1" smtClean="0">
                <a:latin typeface="Open Sans" panose="020B0606030504020204" pitchFamily="34" charset="0"/>
                <a:ea typeface="Open Sans" panose="020B0606030504020204" pitchFamily="34" charset="0"/>
                <a:cs typeface="Open Sans" panose="020B0606030504020204" pitchFamily="34" charset="0"/>
              </a:rPr>
              <a:t>leeds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90193277"/>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838200" y="939114"/>
            <a:ext cx="10515600" cy="1524000"/>
          </a:xfrm>
        </p:spPr>
        <p:txBody>
          <a:bodyPr>
            <a:normAutofit/>
          </a:bodyPr>
          <a:lstStyle/>
          <a:p>
            <a:pPr algn="ctr"/>
            <a:r>
              <a:rPr lang="en-GB" dirty="0" smtClean="0">
                <a:latin typeface="Montserrat SemiBold" panose="00000700000000000000" pitchFamily="50" charset="0"/>
              </a:rPr>
              <a:t>Caching and optimisation</a:t>
            </a:r>
            <a:endParaRPr lang="en-GB" dirty="0">
              <a:latin typeface="Montserrat SemiBold" panose="00000700000000000000" pitchFamily="50" charset="0"/>
            </a:endParaRPr>
          </a:p>
        </p:txBody>
      </p:sp>
      <p:sp>
        <p:nvSpPr>
          <p:cNvPr id="3" name="Content Placeholder 2"/>
          <p:cNvSpPr>
            <a:spLocks noGrp="1"/>
          </p:cNvSpPr>
          <p:nvPr>
            <p:ph idx="1"/>
          </p:nvPr>
        </p:nvSpPr>
        <p:spPr>
          <a:xfrm>
            <a:off x="1886465" y="2463114"/>
            <a:ext cx="8419070" cy="3796227"/>
          </a:xfrm>
        </p:spPr>
        <p:txBody>
          <a:bodyPr/>
          <a:lstStyle/>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Enabled through plugins and server configuration</a:t>
            </a:r>
          </a:p>
          <a:p>
            <a:r>
              <a:rPr lang="en-GB" dirty="0" smtClean="0">
                <a:latin typeface="Open Sans" panose="020B0606030504020204" pitchFamily="34" charset="0"/>
                <a:ea typeface="Open Sans" panose="020B0606030504020204" pitchFamily="34" charset="0"/>
                <a:cs typeface="Open Sans" panose="020B0606030504020204" pitchFamily="34" charset="0"/>
              </a:rPr>
              <a:t>Plugins will save WordPress output to files – using WordPress like a static site generator</a:t>
            </a:r>
          </a:p>
          <a:p>
            <a:r>
              <a:rPr lang="en-GB" dirty="0" smtClean="0">
                <a:latin typeface="Open Sans" panose="020B0606030504020204" pitchFamily="34" charset="0"/>
                <a:ea typeface="Open Sans" panose="020B0606030504020204" pitchFamily="34" charset="0"/>
                <a:cs typeface="Open Sans" panose="020B0606030504020204" pitchFamily="34" charset="0"/>
              </a:rPr>
              <a:t>Servers are </a:t>
            </a:r>
            <a:r>
              <a:rPr lang="en-GB" dirty="0" err="1" smtClean="0">
                <a:latin typeface="Open Sans" panose="020B0606030504020204" pitchFamily="34" charset="0"/>
                <a:ea typeface="Open Sans" panose="020B0606030504020204" pitchFamily="34" charset="0"/>
                <a:cs typeface="Open Sans" panose="020B0606030504020204" pitchFamily="34" charset="0"/>
              </a:rPr>
              <a:t>conmfigured</a:t>
            </a:r>
            <a:r>
              <a:rPr lang="en-GB" dirty="0" smtClean="0">
                <a:latin typeface="Open Sans" panose="020B0606030504020204" pitchFamily="34" charset="0"/>
                <a:ea typeface="Open Sans" panose="020B0606030504020204" pitchFamily="34" charset="0"/>
                <a:cs typeface="Open Sans" panose="020B0606030504020204" pitchFamily="34" charset="0"/>
              </a:rPr>
              <a:t> to check the file based cache rather than generate content dynamically for each request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0892823"/>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838200" y="988541"/>
            <a:ext cx="10515600" cy="1474573"/>
          </a:xfrm>
        </p:spPr>
        <p:txBody>
          <a:bodyPr>
            <a:normAutofit/>
          </a:bodyPr>
          <a:lstStyle/>
          <a:p>
            <a:pPr algn="ctr"/>
            <a:r>
              <a:rPr lang="en-GB" dirty="0" smtClean="0">
                <a:latin typeface="Montserrat SemiBold" panose="00000700000000000000" pitchFamily="50" charset="0"/>
              </a:rPr>
              <a:t>Disadvantages…</a:t>
            </a:r>
            <a:endParaRPr lang="en-GB" dirty="0">
              <a:latin typeface="Montserrat SemiBold" panose="00000700000000000000" pitchFamily="50" charset="0"/>
            </a:endParaRPr>
          </a:p>
        </p:txBody>
      </p:sp>
      <p:sp>
        <p:nvSpPr>
          <p:cNvPr id="3" name="Content Placeholder 2"/>
          <p:cNvSpPr>
            <a:spLocks noGrp="1"/>
          </p:cNvSpPr>
          <p:nvPr>
            <p:ph idx="1"/>
          </p:nvPr>
        </p:nvSpPr>
        <p:spPr>
          <a:xfrm>
            <a:off x="1828799" y="2463114"/>
            <a:ext cx="8534401" cy="3796227"/>
          </a:xfrm>
        </p:spPr>
        <p: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Proliferation </a:t>
            </a:r>
            <a:r>
              <a:rPr lang="en-GB" dirty="0">
                <a:latin typeface="Open Sans" panose="020B0606030504020204" pitchFamily="34" charset="0"/>
                <a:ea typeface="Open Sans" panose="020B0606030504020204" pitchFamily="34" charset="0"/>
                <a:cs typeface="Open Sans" panose="020B0606030504020204" pitchFamily="34" charset="0"/>
              </a:rPr>
              <a:t>of independent sites (600+ with 50+ added per year</a:t>
            </a:r>
            <a:r>
              <a:rPr lang="en-GB" dirty="0" smtClean="0">
                <a:latin typeface="Open Sans" panose="020B0606030504020204" pitchFamily="34" charset="0"/>
                <a:ea typeface="Open Sans" panose="020B0606030504020204" pitchFamily="34" charset="0"/>
                <a:cs typeface="Open Sans" panose="020B0606030504020204" pitchFamily="34" charset="0"/>
              </a:rPr>
              <a:t>)</a:t>
            </a:r>
          </a:p>
          <a:p>
            <a:r>
              <a:rPr lang="en-GB" dirty="0">
                <a:latin typeface="Open Sans" panose="020B0606030504020204" pitchFamily="34" charset="0"/>
                <a:ea typeface="Open Sans" panose="020B0606030504020204" pitchFamily="34" charset="0"/>
                <a:cs typeface="Open Sans" panose="020B0606030504020204" pitchFamily="34" charset="0"/>
              </a:rPr>
              <a:t>Sites are uniform and </a:t>
            </a:r>
            <a:r>
              <a:rPr lang="en-GB" dirty="0" err="1">
                <a:latin typeface="Open Sans" panose="020B0606030504020204" pitchFamily="34" charset="0"/>
                <a:ea typeface="Open Sans" panose="020B0606030504020204" pitchFamily="34" charset="0"/>
                <a:cs typeface="Open Sans" panose="020B0606030504020204" pitchFamily="34" charset="0"/>
              </a:rPr>
              <a:t>percieved</a:t>
            </a:r>
            <a:r>
              <a:rPr lang="en-GB" dirty="0">
                <a:latin typeface="Open Sans" panose="020B0606030504020204" pitchFamily="34" charset="0"/>
                <a:ea typeface="Open Sans" panose="020B0606030504020204" pitchFamily="34" charset="0"/>
                <a:cs typeface="Open Sans" panose="020B0606030504020204" pitchFamily="34" charset="0"/>
              </a:rPr>
              <a:t> by users as being "</a:t>
            </a:r>
            <a:r>
              <a:rPr lang="en-GB" dirty="0" smtClean="0">
                <a:latin typeface="Open Sans" panose="020B0606030504020204" pitchFamily="34" charset="0"/>
                <a:ea typeface="Open Sans" panose="020B0606030504020204" pitchFamily="34" charset="0"/>
                <a:cs typeface="Open Sans" panose="020B0606030504020204" pitchFamily="34" charset="0"/>
              </a:rPr>
              <a:t>boring“</a:t>
            </a:r>
          </a:p>
          <a:p>
            <a:r>
              <a:rPr lang="en-GB" dirty="0">
                <a:latin typeface="Open Sans" panose="020B0606030504020204" pitchFamily="34" charset="0"/>
                <a:ea typeface="Open Sans" panose="020B0606030504020204" pitchFamily="34" charset="0"/>
                <a:cs typeface="Open Sans" panose="020B0606030504020204" pitchFamily="34" charset="0"/>
              </a:rPr>
              <a:t>Requires governance, monitoring and an archiving strategy</a:t>
            </a:r>
          </a:p>
        </p:txBody>
      </p:sp>
    </p:spTree>
    <p:extLst>
      <p:ext uri="{BB962C8B-B14F-4D97-AF65-F5344CB8AC3E}">
        <p14:creationId xmlns:p14="http://schemas.microsoft.com/office/powerpoint/2010/main" val="146748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838200" y="988541"/>
            <a:ext cx="10515600" cy="1474573"/>
          </a:xfrm>
        </p:spPr>
        <p:txBody>
          <a:bodyPr>
            <a:normAutofit/>
          </a:bodyPr>
          <a:lstStyle/>
          <a:p>
            <a:pPr algn="ctr"/>
            <a:r>
              <a:rPr lang="en-GB" dirty="0">
                <a:latin typeface="Montserrat SemiBold" panose="00000700000000000000" pitchFamily="50" charset="0"/>
              </a:rPr>
              <a:t>A</a:t>
            </a:r>
            <a:r>
              <a:rPr lang="en-GB" dirty="0" smtClean="0">
                <a:latin typeface="Montserrat SemiBold" panose="00000700000000000000" pitchFamily="50" charset="0"/>
              </a:rPr>
              <a:t>dvantages…</a:t>
            </a:r>
            <a:endParaRPr lang="en-GB" dirty="0">
              <a:latin typeface="Montserrat SemiBold" panose="00000700000000000000" pitchFamily="50" charset="0"/>
            </a:endParaRPr>
          </a:p>
        </p:txBody>
      </p:sp>
      <p:sp>
        <p:nvSpPr>
          <p:cNvPr id="3" name="Content Placeholder 2"/>
          <p:cNvSpPr>
            <a:spLocks noGrp="1"/>
          </p:cNvSpPr>
          <p:nvPr>
            <p:ph idx="1"/>
          </p:nvPr>
        </p:nvSpPr>
        <p:spPr>
          <a:xfrm>
            <a:off x="1828799" y="2463114"/>
            <a:ext cx="8534401" cy="3796227"/>
          </a:xfrm>
        </p:spPr>
        <p: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Ability to create sites in a standard supported format quickly with no coding required</a:t>
            </a:r>
          </a:p>
          <a:p>
            <a:r>
              <a:rPr lang="en-GB" dirty="0" smtClean="0">
                <a:latin typeface="Open Sans" panose="020B0606030504020204" pitchFamily="34" charset="0"/>
                <a:ea typeface="Open Sans" panose="020B0606030504020204" pitchFamily="34" charset="0"/>
                <a:cs typeface="Open Sans" panose="020B0606030504020204" pitchFamily="34" charset="0"/>
              </a:rPr>
              <a:t>Sites share a common design, so enhancements such as Accessibility features can be added to all sites simultaneously</a:t>
            </a:r>
          </a:p>
          <a:p>
            <a:r>
              <a:rPr lang="en-GB" dirty="0" smtClean="0">
                <a:latin typeface="Open Sans" panose="020B0606030504020204" pitchFamily="34" charset="0"/>
                <a:ea typeface="Open Sans" panose="020B0606030504020204" pitchFamily="34" charset="0"/>
                <a:cs typeface="Open Sans" panose="020B0606030504020204" pitchFamily="34" charset="0"/>
              </a:rPr>
              <a:t>Ability to implement </a:t>
            </a:r>
            <a:r>
              <a:rPr lang="en-GB" dirty="0">
                <a:latin typeface="Open Sans" panose="020B0606030504020204" pitchFamily="34" charset="0"/>
                <a:ea typeface="Open Sans" panose="020B0606030504020204" pitchFamily="34" charset="0"/>
                <a:cs typeface="Open Sans" panose="020B0606030504020204" pitchFamily="34" charset="0"/>
              </a:rPr>
              <a:t>governance, monitoring and </a:t>
            </a:r>
            <a:r>
              <a:rPr lang="en-GB" dirty="0" smtClean="0">
                <a:latin typeface="Open Sans" panose="020B0606030504020204" pitchFamily="34" charset="0"/>
                <a:ea typeface="Open Sans" panose="020B0606030504020204" pitchFamily="34" charset="0"/>
                <a:cs typeface="Open Sans" panose="020B0606030504020204" pitchFamily="34" charset="0"/>
              </a:rPr>
              <a:t>archiving strategies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8874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865" y="741406"/>
            <a:ext cx="10515600" cy="4777945"/>
          </a:xfrm>
        </p:spPr>
        <p:txBody>
          <a:bodyPr/>
          <a:lstStyle/>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Peter Edwards</a:t>
            </a:r>
          </a:p>
          <a:p>
            <a:pPr marL="0" indent="0">
              <a:buNone/>
            </a:pPr>
            <a:r>
              <a:rPr lang="en-GB" dirty="0">
                <a:latin typeface="Open Sans" panose="020B0606030504020204" pitchFamily="34" charset="0"/>
                <a:ea typeface="Open Sans" panose="020B0606030504020204" pitchFamily="34" charset="0"/>
                <a:cs typeface="Open Sans" panose="020B0606030504020204" pitchFamily="34" charset="0"/>
              </a:rPr>
              <a:t>Application Developer</a:t>
            </a:r>
          </a:p>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1.06 </a:t>
            </a:r>
            <a:r>
              <a:rPr lang="en-GB" dirty="0">
                <a:latin typeface="Open Sans" panose="020B0606030504020204" pitchFamily="34" charset="0"/>
                <a:ea typeface="Open Sans" panose="020B0606030504020204" pitchFamily="34" charset="0"/>
                <a:cs typeface="Open Sans" panose="020B0606030504020204" pitchFamily="34" charset="0"/>
              </a:rPr>
              <a:t>IT Fairbairn Site, University of Leeds</a:t>
            </a:r>
          </a:p>
          <a:p>
            <a:pPr marL="0" indent="0">
              <a:buNone/>
            </a:pPr>
            <a:r>
              <a:rPr lang="en-GB" dirty="0">
                <a:latin typeface="Open Sans" panose="020B0606030504020204" pitchFamily="34" charset="0"/>
                <a:ea typeface="Open Sans" panose="020B0606030504020204" pitchFamily="34" charset="0"/>
                <a:cs typeface="Open Sans" panose="020B0606030504020204" pitchFamily="34" charset="0"/>
              </a:rPr>
              <a:t>0113 34 </a:t>
            </a:r>
            <a:r>
              <a:rPr lang="en-GB" dirty="0" smtClean="0">
                <a:latin typeface="Open Sans" panose="020B0606030504020204" pitchFamily="34" charset="0"/>
                <a:ea typeface="Open Sans" panose="020B0606030504020204" pitchFamily="34" charset="0"/>
                <a:cs typeface="Open Sans" panose="020B0606030504020204" pitchFamily="34" charset="0"/>
              </a:rPr>
              <a:t>37959</a:t>
            </a:r>
          </a:p>
          <a:p>
            <a:pPr marL="0" indent="0">
              <a:buNone/>
            </a:pPr>
            <a:endParaRPr lang="en-GB" dirty="0" smtClean="0">
              <a:latin typeface="Open Sans" panose="020B0606030504020204" pitchFamily="34" charset="0"/>
              <a:ea typeface="Open Sans" panose="020B0606030504020204" pitchFamily="34" charset="0"/>
              <a:cs typeface="Open Sans" panose="020B0606030504020204" pitchFamily="34" charset="0"/>
              <a:hlinkClick r:id="rId2"/>
            </a:endParaRPr>
          </a:p>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hlinkClick r:id="rId2"/>
              </a:rPr>
              <a:t>p.l.edwards@leeds.ac.uk</a:t>
            </a:r>
            <a:endParaRPr lang="en-GB"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GB"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GB" dirty="0">
                <a:latin typeface="Open Sans" panose="020B0606030504020204" pitchFamily="34" charset="0"/>
                <a:ea typeface="Open Sans" panose="020B0606030504020204" pitchFamily="34" charset="0"/>
                <a:cs typeface="Open Sans" panose="020B0606030504020204" pitchFamily="34" charset="0"/>
                <a:hlinkClick r:id="rId3"/>
              </a:rPr>
              <a:t>https://peteredwards.github.io/iwmw2019</a:t>
            </a:r>
            <a:r>
              <a:rPr lang="en-GB" dirty="0" smtClean="0">
                <a:latin typeface="Open Sans" panose="020B0606030504020204" pitchFamily="34" charset="0"/>
                <a:ea typeface="Open Sans" panose="020B0606030504020204" pitchFamily="34" charset="0"/>
                <a:cs typeface="Open Sans" panose="020B0606030504020204" pitchFamily="34" charset="0"/>
                <a:hlinkClick r:id="rId3"/>
              </a:rPr>
              <a:t>/</a:t>
            </a:r>
            <a:endParaRPr lang="en-GB"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GB"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GB"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9996" y="5035813"/>
            <a:ext cx="4003804" cy="1141149"/>
          </a:xfrm>
          <a:prstGeom prst="rect">
            <a:avLst/>
          </a:prstGeom>
        </p:spPr>
      </p:pic>
    </p:spTree>
    <p:extLst>
      <p:ext uri="{BB962C8B-B14F-4D97-AF65-F5344CB8AC3E}">
        <p14:creationId xmlns:p14="http://schemas.microsoft.com/office/powerpoint/2010/main" val="37063608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8054"/>
            <a:ext cx="10515600" cy="2638039"/>
          </a:xfrm>
          <a:solidFill>
            <a:schemeClr val="bg1">
              <a:lumMod val="95000"/>
              <a:lumOff val="5000"/>
            </a:schemeClr>
          </a:solidFill>
        </p:spPr>
        <p:txBody>
          <a:bodyPr>
            <a:normAutofit/>
          </a:bodyP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“It </a:t>
            </a:r>
            <a:r>
              <a:rPr lang="en-GB" dirty="0">
                <a:latin typeface="Open Sans" panose="020B0606030504020204" pitchFamily="34" charset="0"/>
                <a:ea typeface="Open Sans" panose="020B0606030504020204" pitchFamily="34" charset="0"/>
                <a:cs typeface="Open Sans" panose="020B0606030504020204" pitchFamily="34" charset="0"/>
              </a:rPr>
              <a:t>is the part of a wise man to keep himself to-day for to-morrow, and not to venture all his eggs in one </a:t>
            </a:r>
            <a:r>
              <a:rPr lang="en-GB" dirty="0" smtClean="0">
                <a:latin typeface="Open Sans" panose="020B0606030504020204" pitchFamily="34" charset="0"/>
                <a:ea typeface="Open Sans" panose="020B0606030504020204" pitchFamily="34" charset="0"/>
                <a:cs typeface="Open Sans" panose="020B0606030504020204" pitchFamily="34" charset="0"/>
              </a:rPr>
              <a:t>basket”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1028700" y="4226011"/>
            <a:ext cx="10134600" cy="535460"/>
          </a:xfrm>
        </p:spPr>
        <p:txBody>
          <a:bodyPr>
            <a:normAutofit/>
          </a:bodyPr>
          <a:lstStyle/>
          <a:p>
            <a:pPr marL="0" indent="0">
              <a:buNone/>
            </a:pPr>
            <a:r>
              <a:rPr lang="en-GB" sz="2400" dirty="0">
                <a:latin typeface="Open Sans" panose="020B0606030504020204" pitchFamily="34" charset="0"/>
                <a:ea typeface="Open Sans" panose="020B0606030504020204" pitchFamily="34" charset="0"/>
                <a:cs typeface="Open Sans" panose="020B0606030504020204" pitchFamily="34" charset="0"/>
              </a:rPr>
              <a:t>Don Quixote (Part I, Book III, Chapter 9) by Cervantes (P. </a:t>
            </a:r>
            <a:r>
              <a:rPr lang="en-GB" sz="2400" dirty="0" err="1">
                <a:latin typeface="Open Sans" panose="020B0606030504020204" pitchFamily="34" charset="0"/>
                <a:ea typeface="Open Sans" panose="020B0606030504020204" pitchFamily="34" charset="0"/>
                <a:cs typeface="Open Sans" panose="020B0606030504020204" pitchFamily="34" charset="0"/>
              </a:rPr>
              <a:t>Motteux</a:t>
            </a:r>
            <a:r>
              <a:rPr lang="en-GB" sz="2400" dirty="0">
                <a:latin typeface="Open Sans" panose="020B0606030504020204" pitchFamily="34" charset="0"/>
                <a:ea typeface="Open Sans" panose="020B0606030504020204" pitchFamily="34" charset="0"/>
                <a:cs typeface="Open Sans" panose="020B0606030504020204" pitchFamily="34" charset="0"/>
              </a:rPr>
              <a:t>, Ed</a:t>
            </a:r>
            <a:r>
              <a:rPr lang="en-GB" sz="2400" dirty="0" smtClean="0">
                <a:latin typeface="Open Sans" panose="020B0606030504020204" pitchFamily="34" charset="0"/>
                <a:ea typeface="Open Sans" panose="020B0606030504020204" pitchFamily="34" charset="0"/>
                <a:cs typeface="Open Sans" panose="020B0606030504020204" pitchFamily="34" charset="0"/>
              </a:rPr>
              <a: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3887390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91" y="494270"/>
            <a:ext cx="10058400" cy="5657850"/>
          </a:xfrm>
          <a:prstGeom prst="rect">
            <a:avLst/>
          </a:prstGeom>
        </p:spPr>
      </p:pic>
    </p:spTree>
    <p:extLst>
      <p:ext uri="{BB962C8B-B14F-4D97-AF65-F5344CB8AC3E}">
        <p14:creationId xmlns:p14="http://schemas.microsoft.com/office/powerpoint/2010/main" val="340764690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1498257" y="365125"/>
            <a:ext cx="9195486" cy="2251174"/>
          </a:xfrm>
        </p:spPr>
        <p:txBody>
          <a:bodyPr/>
          <a:lstStyle/>
          <a:p>
            <a:pPr algn="ctr"/>
            <a:r>
              <a:rPr lang="en-GB" dirty="0" smtClean="0">
                <a:latin typeface="Montserrat SemiBold" panose="00000700000000000000" pitchFamily="50" charset="0"/>
              </a:rPr>
              <a:t>The </a:t>
            </a:r>
            <a:r>
              <a:rPr lang="en-GB" dirty="0">
                <a:latin typeface="Montserrat SemiBold" panose="00000700000000000000" pitchFamily="50" charset="0"/>
              </a:rPr>
              <a:t>demise of the UNIX hosting </a:t>
            </a:r>
            <a:r>
              <a:rPr lang="en-GB" dirty="0" smtClean="0">
                <a:latin typeface="Montserrat SemiBold" panose="00000700000000000000" pitchFamily="50" charset="0"/>
              </a:rPr>
              <a:t>service</a:t>
            </a:r>
            <a:endParaRPr lang="en-GB" dirty="0">
              <a:latin typeface="Montserrat SemiBold" panose="00000700000000000000" pitchFamily="50" charset="0"/>
            </a:endParaRPr>
          </a:p>
        </p:txBody>
      </p:sp>
      <p:sp>
        <p:nvSpPr>
          <p:cNvPr id="5" name="Rectangle 1"/>
          <p:cNvSpPr>
            <a:spLocks noGrp="1" noChangeArrowheads="1"/>
          </p:cNvSpPr>
          <p:nvPr>
            <p:ph idx="1"/>
          </p:nvPr>
        </p:nvSpPr>
        <p:spPr bwMode="auto">
          <a:xfrm>
            <a:off x="1564160" y="2616299"/>
            <a:ext cx="9063680" cy="3231654"/>
          </a:xfrm>
          <a:prstGeom prst="rect">
            <a:avLst/>
          </a:prstGeom>
          <a:noFill/>
          <a:ln>
            <a:noFill/>
          </a:ln>
          <a:effec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3000" b="0" i="0" u="none" strike="noStrike" cap="none" normalizeH="0" baseline="0" dirty="0" smtClean="0">
                <a:ln>
                  <a:noFill/>
                </a:ln>
                <a:solidFill>
                  <a:srgbClr val="EEEEEE"/>
                </a:solidFill>
                <a:effectLst/>
                <a:latin typeface="Open Sans" panose="020B0606030504020204" pitchFamily="34" charset="0"/>
                <a:ea typeface="Open Sans" panose="020B0606030504020204" pitchFamily="34" charset="0"/>
                <a:cs typeface="Open Sans" panose="020B0606030504020204" pitchFamily="34" charset="0"/>
              </a:rPr>
              <a:t>In December 2016, one of the sites in the University's UNIX hosting service was hacked</a:t>
            </a:r>
          </a:p>
          <a:p>
            <a:pPr eaLnBrk="0" fontAlgn="base" hangingPunct="0">
              <a:lnSpc>
                <a:spcPct val="100000"/>
              </a:lnSpc>
              <a:spcBef>
                <a:spcPct val="0"/>
              </a:spcBef>
              <a:spcAft>
                <a:spcPct val="0"/>
              </a:spcAft>
            </a:pPr>
            <a:r>
              <a:rPr kumimoji="0" lang="en-US" altLang="en-US" sz="3000" b="0" i="0" u="none" strike="noStrike" cap="none" normalizeH="0" baseline="0" dirty="0" smtClean="0">
                <a:ln>
                  <a:noFill/>
                </a:ln>
                <a:solidFill>
                  <a:srgbClr val="EEEEEE"/>
                </a:solidFill>
                <a:effectLst/>
                <a:latin typeface="Open Sans" panose="020B0606030504020204" pitchFamily="34" charset="0"/>
                <a:ea typeface="Open Sans" panose="020B0606030504020204" pitchFamily="34" charset="0"/>
                <a:cs typeface="Open Sans" panose="020B0606030504020204" pitchFamily="34" charset="0"/>
              </a:rPr>
              <a:t>The site was used to spread malicious code to the other 200+ sites in the service</a:t>
            </a:r>
          </a:p>
          <a:p>
            <a:pPr eaLnBrk="0" fontAlgn="base" hangingPunct="0">
              <a:lnSpc>
                <a:spcPct val="100000"/>
              </a:lnSpc>
              <a:spcBef>
                <a:spcPct val="0"/>
              </a:spcBef>
              <a:spcAft>
                <a:spcPct val="0"/>
              </a:spcAft>
            </a:pPr>
            <a:r>
              <a:rPr kumimoji="0" lang="en-US" altLang="en-US" sz="3000" b="0" i="0" u="none" strike="noStrike" cap="none" normalizeH="0" baseline="0" dirty="0" smtClean="0">
                <a:ln>
                  <a:noFill/>
                </a:ln>
                <a:solidFill>
                  <a:srgbClr val="EEEEEE"/>
                </a:solidFill>
                <a:effectLst/>
                <a:latin typeface="Open Sans" panose="020B0606030504020204" pitchFamily="34" charset="0"/>
                <a:ea typeface="Open Sans" panose="020B0606030504020204" pitchFamily="34" charset="0"/>
                <a:cs typeface="Open Sans" panose="020B0606030504020204" pitchFamily="34" charset="0"/>
              </a:rPr>
              <a:t>When the sites were examined to determine the cause, a large number were found to be vulnerable</a:t>
            </a:r>
            <a:r>
              <a:rPr kumimoji="0" lang="en-US" altLang="en-US" sz="800" b="0" i="0" u="none" strike="noStrike" cap="none" normalizeH="0" baseline="0" dirty="0" smtClean="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endParaRPr kumimoji="0" lang="en-US" altLang="en-US" sz="1800" b="0" i="0" u="none" strike="noStrike" cap="none" normalizeH="0" baseline="0" dirty="0" smtClean="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324563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1041057" y="381601"/>
            <a:ext cx="10109886" cy="2097989"/>
          </a:xfrm>
        </p:spPr>
        <p:txBody>
          <a:bodyPr>
            <a:normAutofit/>
          </a:bodyPr>
          <a:lstStyle/>
          <a:p>
            <a:pPr algn="ctr"/>
            <a:r>
              <a:rPr lang="en-GB" dirty="0">
                <a:latin typeface="Montserrat SemiBold" panose="00000700000000000000" pitchFamily="50" charset="0"/>
              </a:rPr>
              <a:t>The University of Leeds WordPress hosting service</a:t>
            </a:r>
          </a:p>
        </p:txBody>
      </p:sp>
      <p:sp>
        <p:nvSpPr>
          <p:cNvPr id="4" name="Rectangle 1"/>
          <p:cNvSpPr>
            <a:spLocks noGrp="1" noChangeArrowheads="1"/>
          </p:cNvSpPr>
          <p:nvPr>
            <p:ph idx="1"/>
          </p:nvPr>
        </p:nvSpPr>
        <p:spPr bwMode="auto">
          <a:xfrm>
            <a:off x="1601229" y="2496066"/>
            <a:ext cx="8989541" cy="3693319"/>
          </a:xfrm>
          <a:prstGeom prst="rect">
            <a:avLst/>
          </a:prstGeom>
          <a:noFill/>
          <a:ln>
            <a:noFill/>
          </a:ln>
          <a:effec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3000" b="0" i="0" u="none" strike="noStrike" cap="none" normalizeH="0" baseline="0" dirty="0" smtClean="0">
                <a:ln>
                  <a:noFill/>
                </a:ln>
                <a:solidFill>
                  <a:srgbClr val="EEEEEE"/>
                </a:solidFill>
                <a:effectLst/>
                <a:latin typeface="Open Sans" panose="020B0606030504020204" pitchFamily="34" charset="0"/>
                <a:cs typeface="Open Sans" panose="020B0606030504020204" pitchFamily="34" charset="0"/>
              </a:rPr>
              <a:t>Set up as a 6 month pilot in August 2016 with WP Engine acting as a hosting provider.</a:t>
            </a:r>
          </a:p>
          <a:p>
            <a:pPr eaLnBrk="0" fontAlgn="base" hangingPunct="0">
              <a:lnSpc>
                <a:spcPct val="100000"/>
              </a:lnSpc>
              <a:spcBef>
                <a:spcPct val="0"/>
              </a:spcBef>
              <a:spcAft>
                <a:spcPct val="0"/>
              </a:spcAft>
            </a:pPr>
            <a:r>
              <a:rPr kumimoji="0" lang="en-US" altLang="en-US" sz="3000" b="0" i="0" u="none" strike="noStrike" cap="none" normalizeH="0" baseline="0" dirty="0" smtClean="0">
                <a:ln>
                  <a:noFill/>
                </a:ln>
                <a:solidFill>
                  <a:srgbClr val="EEEEEE"/>
                </a:solidFill>
                <a:effectLst/>
                <a:latin typeface="Open Sans" panose="020B0606030504020204" pitchFamily="34" charset="0"/>
                <a:cs typeface="Open Sans" panose="020B0606030504020204" pitchFamily="34" charset="0"/>
              </a:rPr>
              <a:t>The purpose of the service was to provide hosting for research projects, conferences and research groups in a managed environment</a:t>
            </a:r>
          </a:p>
          <a:p>
            <a:pPr eaLnBrk="0" fontAlgn="base" hangingPunct="0">
              <a:lnSpc>
                <a:spcPct val="100000"/>
              </a:lnSpc>
              <a:spcBef>
                <a:spcPct val="0"/>
              </a:spcBef>
              <a:spcAft>
                <a:spcPct val="0"/>
              </a:spcAft>
            </a:pPr>
            <a:r>
              <a:rPr kumimoji="0" lang="en-US" altLang="en-US" sz="3000" b="0" i="0" u="none" strike="noStrike" cap="none" normalizeH="0" baseline="0" dirty="0" smtClean="0">
                <a:ln>
                  <a:noFill/>
                </a:ln>
                <a:solidFill>
                  <a:srgbClr val="EEEEEE"/>
                </a:solidFill>
                <a:effectLst/>
                <a:latin typeface="Open Sans" panose="020B0606030504020204" pitchFamily="34" charset="0"/>
                <a:cs typeface="Open Sans" panose="020B0606030504020204" pitchFamily="34" charset="0"/>
              </a:rPr>
              <a:t>The service rapidly expanded to include the 90 WordPress sites which were compromised in UNIX hosting</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30728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838200" y="365125"/>
            <a:ext cx="10515600" cy="2097989"/>
          </a:xfrm>
        </p:spPr>
        <p:txBody>
          <a:bodyPr>
            <a:normAutofit/>
          </a:bodyPr>
          <a:lstStyle/>
          <a:p>
            <a:pPr algn="ctr"/>
            <a:r>
              <a:rPr lang="en-GB" dirty="0">
                <a:latin typeface="Montserrat SemiBold" panose="00000700000000000000" pitchFamily="50" charset="0"/>
              </a:rPr>
              <a:t>Migrating sites to WordPress</a:t>
            </a:r>
          </a:p>
        </p:txBody>
      </p:sp>
      <p:sp>
        <p:nvSpPr>
          <p:cNvPr id="3" name="Content Placeholder 2"/>
          <p:cNvSpPr>
            <a:spLocks noGrp="1"/>
          </p:cNvSpPr>
          <p:nvPr>
            <p:ph idx="1"/>
          </p:nvPr>
        </p:nvSpPr>
        <p:spPr>
          <a:xfrm>
            <a:off x="1614616" y="2380735"/>
            <a:ext cx="8962768" cy="3796227"/>
          </a:xfrm>
        </p:spPr>
        <p:txBody>
          <a:bodyPr/>
          <a:lstStyle/>
          <a:p>
            <a:r>
              <a:rPr lang="en-GB" dirty="0"/>
              <a:t>Using the WP Engine automated migration tool</a:t>
            </a:r>
          </a:p>
          <a:p>
            <a:r>
              <a:rPr lang="en-GB" dirty="0"/>
              <a:t>Using WordPress XML import/export tools</a:t>
            </a:r>
          </a:p>
          <a:p>
            <a:r>
              <a:rPr lang="en-GB" dirty="0"/>
              <a:t>Using the source system to generate a WordPress export file</a:t>
            </a:r>
          </a:p>
          <a:p>
            <a:r>
              <a:rPr lang="en-GB" dirty="0"/>
              <a:t>Import content from CSV files or other structured data source using custom scripts</a:t>
            </a:r>
          </a:p>
          <a:p>
            <a:r>
              <a:rPr lang="en-GB" dirty="0"/>
              <a:t>Copy and paste</a:t>
            </a:r>
          </a:p>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0716803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838200" y="2380005"/>
            <a:ext cx="10515600" cy="2097989"/>
          </a:xfrm>
        </p:spPr>
        <p:txBody>
          <a:bodyPr>
            <a:normAutofit/>
          </a:bodyPr>
          <a:lstStyle/>
          <a:p>
            <a:pPr algn="ctr"/>
            <a:r>
              <a:rPr lang="en-GB" dirty="0" smtClean="0">
                <a:latin typeface="Montserrat SemiBold" panose="00000700000000000000" pitchFamily="50" charset="0"/>
              </a:rPr>
              <a:t>Using WordPress at scale</a:t>
            </a:r>
            <a:endParaRPr lang="en-GB" dirty="0">
              <a:latin typeface="Montserrat SemiBold" panose="00000700000000000000" pitchFamily="50" charset="0"/>
            </a:endParaRPr>
          </a:p>
        </p:txBody>
      </p:sp>
    </p:spTree>
    <p:extLst>
      <p:ext uri="{BB962C8B-B14F-4D97-AF65-F5344CB8AC3E}">
        <p14:creationId xmlns:p14="http://schemas.microsoft.com/office/powerpoint/2010/main" val="347573673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838199" y="1103870"/>
            <a:ext cx="10515600" cy="1359244"/>
          </a:xfrm>
        </p:spPr>
        <p:txBody>
          <a:bodyPr>
            <a:normAutofit/>
          </a:bodyPr>
          <a:lstStyle/>
          <a:p>
            <a:pPr algn="ctr"/>
            <a:r>
              <a:rPr lang="en-GB" dirty="0" smtClean="0">
                <a:latin typeface="Montserrat SemiBold" panose="00000700000000000000" pitchFamily="50" charset="0"/>
              </a:rPr>
              <a:t>WordPress multisite</a:t>
            </a:r>
            <a:endParaRPr lang="en-GB" dirty="0">
              <a:latin typeface="Montserrat SemiBold" panose="00000700000000000000" pitchFamily="50" charset="0"/>
            </a:endParaRPr>
          </a:p>
        </p:txBody>
      </p:sp>
      <p:sp>
        <p:nvSpPr>
          <p:cNvPr id="3" name="Content Placeholder 2"/>
          <p:cNvSpPr>
            <a:spLocks noGrp="1"/>
          </p:cNvSpPr>
          <p:nvPr>
            <p:ph idx="1"/>
          </p:nvPr>
        </p:nvSpPr>
        <p:spPr>
          <a:xfrm>
            <a:off x="2376615" y="2463114"/>
            <a:ext cx="7438769" cy="3796227"/>
          </a:xfrm>
        </p:spPr>
        <p:txBody>
          <a:bodyPr/>
          <a:lstStyle/>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In WordPress core since 2010, version 3.0</a:t>
            </a:r>
          </a:p>
          <a:p>
            <a:r>
              <a:rPr lang="en-GB" dirty="0" smtClean="0">
                <a:latin typeface="Open Sans" panose="020B0606030504020204" pitchFamily="34" charset="0"/>
                <a:ea typeface="Open Sans" panose="020B0606030504020204" pitchFamily="34" charset="0"/>
                <a:cs typeface="Open Sans" panose="020B0606030504020204" pitchFamily="34" charset="0"/>
              </a:rPr>
              <a:t>Multiple sites in a single installation</a:t>
            </a:r>
          </a:p>
          <a:p>
            <a:r>
              <a:rPr lang="en-GB" dirty="0" smtClean="0">
                <a:latin typeface="Open Sans" panose="020B0606030504020204" pitchFamily="34" charset="0"/>
                <a:ea typeface="Open Sans" panose="020B0606030504020204" pitchFamily="34" charset="0"/>
                <a:cs typeface="Open Sans" panose="020B0606030504020204" pitchFamily="34" charset="0"/>
              </a:rPr>
              <a:t>Control over Theme and Plugin availability</a:t>
            </a:r>
          </a:p>
          <a:p>
            <a:r>
              <a:rPr lang="en-GB" dirty="0" smtClean="0">
                <a:latin typeface="Open Sans" panose="020B0606030504020204" pitchFamily="34" charset="0"/>
                <a:ea typeface="Open Sans" panose="020B0606030504020204" pitchFamily="34" charset="0"/>
                <a:cs typeface="Open Sans" panose="020B0606030504020204" pitchFamily="34" charset="0"/>
              </a:rPr>
              <a:t>Low administrative overhead</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42471646"/>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Title 1"/>
          <p:cNvSpPr>
            <a:spLocks noGrp="1"/>
          </p:cNvSpPr>
          <p:nvPr>
            <p:ph type="title"/>
          </p:nvPr>
        </p:nvSpPr>
        <p:spPr>
          <a:xfrm>
            <a:off x="838199" y="1103870"/>
            <a:ext cx="10515600" cy="1359244"/>
          </a:xfrm>
        </p:spPr>
        <p:txBody>
          <a:bodyPr>
            <a:normAutofit/>
          </a:bodyPr>
          <a:lstStyle/>
          <a:p>
            <a:pPr algn="ctr"/>
            <a:r>
              <a:rPr lang="en-GB" dirty="0" smtClean="0">
                <a:latin typeface="Montserrat SemiBold" panose="00000700000000000000" pitchFamily="50" charset="0"/>
              </a:rPr>
              <a:t>Domain mapping</a:t>
            </a:r>
            <a:endParaRPr lang="en-GB" dirty="0">
              <a:latin typeface="Montserrat SemiBold" panose="00000700000000000000" pitchFamily="50" charset="0"/>
            </a:endParaRPr>
          </a:p>
        </p:txBody>
      </p:sp>
      <p:sp>
        <p:nvSpPr>
          <p:cNvPr id="3" name="Content Placeholder 2"/>
          <p:cNvSpPr>
            <a:spLocks noGrp="1"/>
          </p:cNvSpPr>
          <p:nvPr>
            <p:ph idx="1"/>
          </p:nvPr>
        </p:nvSpPr>
        <p:spPr>
          <a:xfrm>
            <a:off x="2376615" y="2463114"/>
            <a:ext cx="7438769" cy="3796227"/>
          </a:xfrm>
        </p:spPr>
        <p:txBody>
          <a:bodyPr/>
          <a:lstStyle/>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In WordPress core since 2016, version 4.5</a:t>
            </a:r>
          </a:p>
          <a:p>
            <a:r>
              <a:rPr lang="en-GB" dirty="0" smtClean="0">
                <a:latin typeface="Open Sans" panose="020B0606030504020204" pitchFamily="34" charset="0"/>
                <a:ea typeface="Open Sans" panose="020B0606030504020204" pitchFamily="34" charset="0"/>
                <a:cs typeface="Open Sans" panose="020B0606030504020204" pitchFamily="34" charset="0"/>
              </a:rPr>
              <a:t>Assign domain names to each site on a network</a:t>
            </a:r>
          </a:p>
          <a:p>
            <a:r>
              <a:rPr lang="en-GB" dirty="0" smtClean="0">
                <a:latin typeface="Open Sans" panose="020B0606030504020204" pitchFamily="34" charset="0"/>
                <a:ea typeface="Open Sans" panose="020B0606030504020204" pitchFamily="34" charset="0"/>
                <a:cs typeface="Open Sans" panose="020B0606030504020204" pitchFamily="34" charset="0"/>
              </a:rPr>
              <a:t>Results in sites which appear to be independent to the end user, but are centrally managed</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9552327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1714</Words>
  <Application>Microsoft Office PowerPoint</Application>
  <PresentationFormat>Widescreen</PresentationFormat>
  <Paragraphs>95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Montserrat SemiBold</vt:lpstr>
      <vt:lpstr>Open Sans</vt:lpstr>
      <vt:lpstr>Office Theme</vt:lpstr>
      <vt:lpstr> Putting all your eggs in one basket </vt:lpstr>
      <vt:lpstr>“It is the part of a wise man to keep himself to-day for to-morrow, and not to venture all his eggs in one basket”</vt:lpstr>
      <vt:lpstr>PowerPoint Presentation</vt:lpstr>
      <vt:lpstr>The demise of the UNIX hosting service</vt:lpstr>
      <vt:lpstr>The University of Leeds WordPress hosting service</vt:lpstr>
      <vt:lpstr>Migrating sites to WordPress</vt:lpstr>
      <vt:lpstr>Using WordPress at scale</vt:lpstr>
      <vt:lpstr>WordPress multisite</vt:lpstr>
      <vt:lpstr>Domain mapping</vt:lpstr>
      <vt:lpstr>Caching and optimisation</vt:lpstr>
      <vt:lpstr>Disadvantages…</vt:lpstr>
      <vt:lpstr>Advantages…</vt:lpstr>
      <vt:lpstr>PowerPoint Presentation</vt:lpstr>
    </vt:vector>
  </TitlesOfParts>
  <Company>University of Leeds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Putting all your eggs in one basket </dc:title>
  <dc:creator>Peter Edwards</dc:creator>
  <cp:lastModifiedBy>Peter Edwards</cp:lastModifiedBy>
  <cp:revision>13</cp:revision>
  <dcterms:created xsi:type="dcterms:W3CDTF">2019-06-11T15:35:01Z</dcterms:created>
  <dcterms:modified xsi:type="dcterms:W3CDTF">2019-06-13T14:48:25Z</dcterms:modified>
</cp:coreProperties>
</file>