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1" r:id="rId1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83"/>
  </p:normalViewPr>
  <p:slideViewPr>
    <p:cSldViewPr>
      <p:cViewPr varScale="1">
        <p:scale>
          <a:sx n="113" d="100"/>
          <a:sy n="113" d="100"/>
        </p:scale>
        <p:origin x="200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246383" y="4245916"/>
            <a:ext cx="897890" cy="897890"/>
          </a:xfrm>
          <a:custGeom>
            <a:avLst/>
            <a:gdLst/>
            <a:ahLst/>
            <a:cxnLst/>
            <a:rect l="l" t="t" r="r" b="b"/>
            <a:pathLst>
              <a:path w="897890" h="897889">
                <a:moveTo>
                  <a:pt x="897598" y="897598"/>
                </a:moveTo>
                <a:lnTo>
                  <a:pt x="0" y="897598"/>
                </a:lnTo>
                <a:lnTo>
                  <a:pt x="897598" y="0"/>
                </a:lnTo>
                <a:lnTo>
                  <a:pt x="897598" y="8975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246383" y="4245866"/>
            <a:ext cx="897890" cy="897890"/>
          </a:xfrm>
          <a:custGeom>
            <a:avLst/>
            <a:gdLst/>
            <a:ahLst/>
            <a:cxnLst/>
            <a:rect l="l" t="t" r="r" b="b"/>
            <a:pathLst>
              <a:path w="897890" h="897889">
                <a:moveTo>
                  <a:pt x="897598" y="897598"/>
                </a:moveTo>
                <a:lnTo>
                  <a:pt x="0" y="897598"/>
                </a:lnTo>
                <a:lnTo>
                  <a:pt x="0" y="149599"/>
                </a:lnTo>
                <a:lnTo>
                  <a:pt x="11384" y="92352"/>
                </a:lnTo>
                <a:lnTo>
                  <a:pt x="43824" y="43824"/>
                </a:lnTo>
                <a:lnTo>
                  <a:pt x="92352" y="11384"/>
                </a:lnTo>
                <a:lnTo>
                  <a:pt x="149599" y="0"/>
                </a:lnTo>
                <a:lnTo>
                  <a:pt x="897598" y="0"/>
                </a:lnTo>
                <a:lnTo>
                  <a:pt x="897598" y="897598"/>
                </a:lnTo>
                <a:close/>
              </a:path>
            </a:pathLst>
          </a:custGeom>
          <a:solidFill>
            <a:srgbClr val="FFFFFF">
              <a:alpha val="68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3549" y="1163213"/>
            <a:ext cx="8216901" cy="1490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686560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1685996"/>
                </a:moveTo>
                <a:lnTo>
                  <a:pt x="9143981" y="1685996"/>
                </a:lnTo>
                <a:lnTo>
                  <a:pt x="9143981" y="0"/>
                </a:lnTo>
                <a:lnTo>
                  <a:pt x="0" y="0"/>
                </a:lnTo>
                <a:lnTo>
                  <a:pt x="0" y="1685996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685996"/>
            <a:ext cx="9144000" cy="345757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493"/>
                </a:moveTo>
                <a:lnTo>
                  <a:pt x="9143981" y="3457493"/>
                </a:lnTo>
                <a:lnTo>
                  <a:pt x="9143981" y="0"/>
                </a:lnTo>
                <a:lnTo>
                  <a:pt x="0" y="0"/>
                </a:lnTo>
                <a:lnTo>
                  <a:pt x="0" y="3457493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72727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686560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1685996"/>
                </a:moveTo>
                <a:lnTo>
                  <a:pt x="9143981" y="1685996"/>
                </a:lnTo>
                <a:lnTo>
                  <a:pt x="9143981" y="0"/>
                </a:lnTo>
                <a:lnTo>
                  <a:pt x="0" y="0"/>
                </a:lnTo>
                <a:lnTo>
                  <a:pt x="0" y="1685996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685996"/>
            <a:ext cx="9144000" cy="345757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493"/>
                </a:moveTo>
                <a:lnTo>
                  <a:pt x="9143981" y="3457493"/>
                </a:lnTo>
                <a:lnTo>
                  <a:pt x="9143981" y="0"/>
                </a:lnTo>
                <a:lnTo>
                  <a:pt x="0" y="0"/>
                </a:lnTo>
                <a:lnTo>
                  <a:pt x="0" y="3457493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56590"/>
          </a:xfrm>
          <a:custGeom>
            <a:avLst/>
            <a:gdLst/>
            <a:ahLst/>
            <a:cxnLst/>
            <a:rect l="l" t="t" r="r" b="b"/>
            <a:pathLst>
              <a:path w="9144000" h="656590">
                <a:moveTo>
                  <a:pt x="0" y="656398"/>
                </a:moveTo>
                <a:lnTo>
                  <a:pt x="9143981" y="656398"/>
                </a:lnTo>
                <a:lnTo>
                  <a:pt x="9143981" y="0"/>
                </a:lnTo>
                <a:lnTo>
                  <a:pt x="0" y="0"/>
                </a:lnTo>
                <a:lnTo>
                  <a:pt x="0" y="656398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56398"/>
            <a:ext cx="9144000" cy="4487545"/>
          </a:xfrm>
          <a:custGeom>
            <a:avLst/>
            <a:gdLst/>
            <a:ahLst/>
            <a:cxnLst/>
            <a:rect l="l" t="t" r="r" b="b"/>
            <a:pathLst>
              <a:path w="9144000" h="4487545">
                <a:moveTo>
                  <a:pt x="0" y="4487091"/>
                </a:moveTo>
                <a:lnTo>
                  <a:pt x="9143981" y="4487091"/>
                </a:lnTo>
                <a:lnTo>
                  <a:pt x="9143981" y="0"/>
                </a:lnTo>
                <a:lnTo>
                  <a:pt x="0" y="0"/>
                </a:lnTo>
                <a:lnTo>
                  <a:pt x="0" y="4487091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42558" y="2177088"/>
            <a:ext cx="6458883" cy="121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3564" y="1935203"/>
            <a:ext cx="8656870" cy="193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72727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peter.eijgermans@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ypress.io/guides/getting-started/writing-your-first-test.html#Step-1-Visit-a-page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ypress.io/guides/getting-started/writing-your-first-test.html#Step-1-Visit-a-page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3549" y="1163213"/>
            <a:ext cx="4308475" cy="14903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0"/>
              </a:spcBef>
            </a:pPr>
            <a:r>
              <a:rPr sz="4800" spc="-85" dirty="0">
                <a:solidFill>
                  <a:srgbClr val="FFFFFF"/>
                </a:solidFill>
                <a:latin typeface="Arial"/>
                <a:cs typeface="Arial"/>
              </a:rPr>
              <a:t>e2e </a:t>
            </a:r>
            <a:r>
              <a:rPr sz="4800" spc="65" dirty="0">
                <a:solidFill>
                  <a:srgbClr val="FFFFFF"/>
                </a:solidFill>
                <a:latin typeface="Arial"/>
                <a:cs typeface="Arial"/>
              </a:rPr>
              <a:t>testing</a:t>
            </a:r>
            <a:r>
              <a:rPr sz="4800" spc="-3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spc="105" dirty="0">
                <a:solidFill>
                  <a:srgbClr val="FFFFFF"/>
                </a:solidFill>
                <a:latin typeface="Arial"/>
                <a:cs typeface="Arial"/>
              </a:rPr>
              <a:t>with  </a:t>
            </a:r>
            <a:r>
              <a:rPr sz="4800" spc="-65" dirty="0">
                <a:solidFill>
                  <a:srgbClr val="FFFFFF"/>
                </a:solidFill>
                <a:latin typeface="Arial"/>
                <a:cs typeface="Arial"/>
              </a:rPr>
              <a:t>Cypress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548" y="2853004"/>
            <a:ext cx="4641852" cy="8584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lang="nl-NL" sz="1800" spc="-20" dirty="0">
                <a:solidFill>
                  <a:srgbClr val="FFFFFF"/>
                </a:solidFill>
                <a:latin typeface="Arial"/>
                <a:cs typeface="Arial"/>
              </a:rPr>
              <a:t>Mei 2019</a:t>
            </a:r>
          </a:p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lang="nl-NL" sz="1800" spc="5" dirty="0">
                <a:solidFill>
                  <a:srgbClr val="FFFFFF"/>
                </a:solidFill>
                <a:latin typeface="Arial"/>
                <a:cs typeface="Arial"/>
              </a:rPr>
              <a:t>Peter Eijgermans</a:t>
            </a:r>
          </a:p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lang="nl-NL" sz="1800" spc="-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peter.eijgermans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@</a:t>
            </a:r>
            <a:r>
              <a:rPr lang="nl-NL" sz="1800" spc="-5" dirty="0" err="1">
                <a:solidFill>
                  <a:srgbClr val="FFFFFF"/>
                </a:solidFill>
                <a:latin typeface="Arial"/>
                <a:cs typeface="Arial"/>
              </a:rPr>
              <a:t>ordina</a:t>
            </a:r>
            <a:r>
              <a:rPr lang="nl-NL" spc="-5" dirty="0" err="1">
                <a:solidFill>
                  <a:srgbClr val="FFFFFF"/>
                </a:solidFill>
                <a:latin typeface="Arial"/>
                <a:cs typeface="Arial"/>
              </a:rPr>
              <a:t>.nl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61414" y="1188322"/>
            <a:ext cx="2195495" cy="2195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275" y="157743"/>
            <a:ext cx="1583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CI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Dashboard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048" y="738698"/>
            <a:ext cx="7481884" cy="42196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3" y="905966"/>
            <a:ext cx="28555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5" dirty="0"/>
              <a:t>Who </a:t>
            </a:r>
            <a:r>
              <a:rPr sz="3200" spc="55" dirty="0"/>
              <a:t>is </a:t>
            </a:r>
            <a:r>
              <a:rPr sz="3200" spc="15" dirty="0"/>
              <a:t>using</a:t>
            </a:r>
            <a:r>
              <a:rPr sz="3200" spc="-385" dirty="0"/>
              <a:t> </a:t>
            </a:r>
            <a:r>
              <a:rPr sz="3200" spc="-25" dirty="0"/>
              <a:t>it?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17299" y="1877221"/>
            <a:ext cx="4275541" cy="1593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30615" y="1877221"/>
            <a:ext cx="3850742" cy="15939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3899" y="3601767"/>
            <a:ext cx="8838082" cy="136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136" y="528173"/>
            <a:ext cx="8275708" cy="4087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1273" y="152399"/>
            <a:ext cx="7401435" cy="4838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6DA332-16D2-6B40-A751-3BB9D741790D}"/>
              </a:ext>
            </a:extLst>
          </p:cNvPr>
          <p:cNvSpPr/>
          <p:nvPr/>
        </p:nvSpPr>
        <p:spPr>
          <a:xfrm>
            <a:off x="2514600" y="2419350"/>
            <a:ext cx="541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0000"/>
                </a:highlight>
                <a:hlinkClick r:id="rId2"/>
              </a:rPr>
              <a:t>https://docs.cypress.io/guides/getting-started</a:t>
            </a:r>
            <a:r>
              <a:rPr lang="en-US" dirty="0">
                <a:hlinkClick r:id="rId2"/>
              </a:rPr>
              <a:t>/writing-your-first-test.html#Step-1-Visit-a-page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5E592-3585-A94B-9B44-C3DDA16CC29A}"/>
              </a:ext>
            </a:extLst>
          </p:cNvPr>
          <p:cNvSpPr txBox="1"/>
          <p:nvPr/>
        </p:nvSpPr>
        <p:spPr>
          <a:xfrm>
            <a:off x="2895600" y="120015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Exercise 1</a:t>
            </a:r>
          </a:p>
        </p:txBody>
      </p:sp>
    </p:spTree>
    <p:extLst>
      <p:ext uri="{BB962C8B-B14F-4D97-AF65-F5344CB8AC3E}">
        <p14:creationId xmlns:p14="http://schemas.microsoft.com/office/powerpoint/2010/main" val="3507988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6DA332-16D2-6B40-A751-3BB9D741790D}"/>
              </a:ext>
            </a:extLst>
          </p:cNvPr>
          <p:cNvSpPr/>
          <p:nvPr/>
        </p:nvSpPr>
        <p:spPr>
          <a:xfrm>
            <a:off x="2514600" y="2419350"/>
            <a:ext cx="5410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0000"/>
                </a:highlight>
                <a:hlinkClick r:id="rId2"/>
              </a:rPr>
              <a:t>E2E testing of the Rabobank site</a:t>
            </a:r>
          </a:p>
          <a:p>
            <a:endParaRPr lang="en-US" dirty="0">
              <a:highlight>
                <a:srgbClr val="000000"/>
              </a:highlight>
              <a:hlinkClick r:id="rId2"/>
            </a:endParaRPr>
          </a:p>
          <a:p>
            <a:r>
              <a:rPr lang="en-US" dirty="0">
                <a:highlight>
                  <a:srgbClr val="000000"/>
                </a:highlight>
                <a:hlinkClick r:id="rId2"/>
              </a:rPr>
              <a:t>see: </a:t>
            </a:r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  <a:hlinkClick r:id="rId2"/>
              </a:rPr>
              <a:t>app_spec.js </a:t>
            </a:r>
            <a:r>
              <a:rPr lang="en-US" dirty="0">
                <a:highlight>
                  <a:srgbClr val="000000"/>
                </a:highlight>
                <a:hlinkClick r:id="rId2"/>
              </a:rPr>
              <a:t>in accelerator-programma</a:t>
            </a:r>
            <a:r>
              <a:rPr lang="en-US" dirty="0">
                <a:hlinkClick r:id="rId2"/>
              </a:rPr>
              <a:t>/writing-your-first-test.html#Step-1-Visit-a-page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5E592-3585-A94B-9B44-C3DDA16CC29A}"/>
              </a:ext>
            </a:extLst>
          </p:cNvPr>
          <p:cNvSpPr txBox="1"/>
          <p:nvPr/>
        </p:nvSpPr>
        <p:spPr>
          <a:xfrm>
            <a:off x="2895600" y="120015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Exercise 2</a:t>
            </a:r>
          </a:p>
        </p:txBody>
      </p:sp>
    </p:spTree>
    <p:extLst>
      <p:ext uri="{BB962C8B-B14F-4D97-AF65-F5344CB8AC3E}">
        <p14:creationId xmlns:p14="http://schemas.microsoft.com/office/powerpoint/2010/main" val="2862874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973" y="2218626"/>
            <a:ext cx="26079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5" dirty="0"/>
              <a:t>Thank</a:t>
            </a:r>
            <a:r>
              <a:rPr sz="4200" spc="-220" dirty="0"/>
              <a:t> </a:t>
            </a:r>
            <a:r>
              <a:rPr sz="4200" spc="-45" dirty="0"/>
              <a:t>you!</a:t>
            </a:r>
            <a:endParaRPr sz="4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1991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489"/>
                </a:moveTo>
                <a:lnTo>
                  <a:pt x="4571990" y="5143489"/>
                </a:lnTo>
                <a:lnTo>
                  <a:pt x="4571990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1990" y="0"/>
                </a:moveTo>
                <a:lnTo>
                  <a:pt x="0" y="0"/>
                </a:lnTo>
                <a:lnTo>
                  <a:pt x="0" y="5143489"/>
                </a:lnTo>
                <a:lnTo>
                  <a:pt x="4571990" y="5143489"/>
                </a:lnTo>
                <a:lnTo>
                  <a:pt x="457199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80560" y="2218622"/>
            <a:ext cx="18268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200" spc="-40" dirty="0">
                <a:solidFill>
                  <a:srgbClr val="424242"/>
                </a:solidFill>
                <a:latin typeface="Arial"/>
                <a:cs typeface="Arial"/>
              </a:rPr>
              <a:t>Agenda</a:t>
            </a:r>
            <a:endParaRPr sz="4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201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What </a:t>
            </a:r>
            <a:r>
              <a:rPr spc="50" dirty="0"/>
              <a:t>is</a:t>
            </a:r>
            <a:r>
              <a:rPr spc="-204" dirty="0"/>
              <a:t> </a:t>
            </a:r>
            <a:r>
              <a:rPr spc="-70" dirty="0"/>
              <a:t>Cypress?</a:t>
            </a:r>
          </a:p>
          <a:p>
            <a:pPr marL="3382010">
              <a:lnSpc>
                <a:spcPct val="100000"/>
              </a:lnSpc>
              <a:spcBef>
                <a:spcPts val="2175"/>
              </a:spcBef>
            </a:pPr>
            <a:r>
              <a:rPr spc="-95" dirty="0"/>
              <a:t>Why </a:t>
            </a:r>
            <a:r>
              <a:rPr spc="100" dirty="0"/>
              <a:t>it </a:t>
            </a:r>
            <a:r>
              <a:rPr spc="50" dirty="0"/>
              <a:t>is </a:t>
            </a:r>
            <a:r>
              <a:rPr spc="40" dirty="0"/>
              <a:t>so</a:t>
            </a:r>
            <a:r>
              <a:rPr spc="-509" dirty="0"/>
              <a:t> </a:t>
            </a:r>
            <a:r>
              <a:rPr spc="-35" dirty="0"/>
              <a:t>good?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3" y="905966"/>
            <a:ext cx="35947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0" dirty="0"/>
              <a:t>Cypress </a:t>
            </a:r>
            <a:r>
              <a:rPr sz="3200" spc="55" dirty="0"/>
              <a:t>is </a:t>
            </a:r>
            <a:r>
              <a:rPr sz="3200" spc="20" dirty="0"/>
              <a:t>all in</a:t>
            </a:r>
            <a:r>
              <a:rPr sz="3200" spc="-495" dirty="0"/>
              <a:t> </a:t>
            </a:r>
            <a:r>
              <a:rPr sz="3200" spc="-25" dirty="0"/>
              <a:t>one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70774" y="1811221"/>
            <a:ext cx="8158076" cy="3332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3" y="905966"/>
            <a:ext cx="56692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0" dirty="0"/>
              <a:t>Cypress </a:t>
            </a:r>
            <a:r>
              <a:rPr sz="3200" dirty="0"/>
              <a:t>does </a:t>
            </a:r>
            <a:r>
              <a:rPr sz="3200" spc="55" dirty="0"/>
              <a:t>not </a:t>
            </a:r>
            <a:r>
              <a:rPr sz="3200" spc="-20" dirty="0"/>
              <a:t>use</a:t>
            </a:r>
            <a:r>
              <a:rPr sz="3200" spc="-445" dirty="0"/>
              <a:t> </a:t>
            </a:r>
            <a:r>
              <a:rPr sz="3200" spc="-30" dirty="0"/>
              <a:t>Selenium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52399" y="1833521"/>
            <a:ext cx="8839182" cy="30535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3" y="905966"/>
            <a:ext cx="72180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0" dirty="0"/>
              <a:t>Cypress </a:t>
            </a:r>
            <a:r>
              <a:rPr sz="3200" spc="-10" dirty="0"/>
              <a:t>has </a:t>
            </a:r>
            <a:r>
              <a:rPr sz="3200" dirty="0"/>
              <a:t>native </a:t>
            </a:r>
            <a:r>
              <a:rPr sz="3200" spc="10" dirty="0"/>
              <a:t>access </a:t>
            </a:r>
            <a:r>
              <a:rPr sz="3200" spc="95" dirty="0"/>
              <a:t>to</a:t>
            </a:r>
            <a:r>
              <a:rPr sz="3200" spc="-484" dirty="0"/>
              <a:t> </a:t>
            </a:r>
            <a:r>
              <a:rPr sz="3200" spc="-15" dirty="0"/>
              <a:t>everything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04795" y="1922559"/>
            <a:ext cx="7684770" cy="195135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409575" indent="-396875">
              <a:lnSpc>
                <a:spcPct val="100000"/>
              </a:lnSpc>
              <a:spcBef>
                <a:spcPts val="560"/>
              </a:spcBef>
              <a:buChar char="●"/>
              <a:tabLst>
                <a:tab pos="409575" algn="l"/>
                <a:tab pos="410209" algn="l"/>
              </a:tabLst>
            </a:pPr>
            <a:r>
              <a:rPr sz="2200" spc="-35" dirty="0">
                <a:solidFill>
                  <a:srgbClr val="727272"/>
                </a:solidFill>
                <a:latin typeface="Arial"/>
                <a:cs typeface="Arial"/>
              </a:rPr>
              <a:t>Cypress </a:t>
            </a:r>
            <a:r>
              <a:rPr sz="2200" spc="35" dirty="0">
                <a:solidFill>
                  <a:srgbClr val="727272"/>
                </a:solidFill>
                <a:latin typeface="Arial"/>
                <a:cs typeface="Arial"/>
              </a:rPr>
              <a:t>is </a:t>
            </a:r>
            <a:r>
              <a:rPr sz="2200" spc="-30" dirty="0">
                <a:solidFill>
                  <a:srgbClr val="727272"/>
                </a:solidFill>
                <a:latin typeface="Arial"/>
                <a:cs typeface="Arial"/>
              </a:rPr>
              <a:t>a </a:t>
            </a:r>
            <a:r>
              <a:rPr sz="2200" spc="-5" dirty="0">
                <a:solidFill>
                  <a:srgbClr val="727272"/>
                </a:solidFill>
                <a:latin typeface="Arial"/>
                <a:cs typeface="Arial"/>
              </a:rPr>
              <a:t>Node.js </a:t>
            </a:r>
            <a:r>
              <a:rPr sz="2200" spc="-20" dirty="0">
                <a:solidFill>
                  <a:srgbClr val="727272"/>
                </a:solidFill>
                <a:latin typeface="Arial"/>
                <a:cs typeface="Arial"/>
              </a:rPr>
              <a:t>server</a:t>
            </a:r>
            <a:r>
              <a:rPr sz="2200" spc="-34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2200" spc="10" dirty="0">
                <a:solidFill>
                  <a:srgbClr val="727272"/>
                </a:solidFill>
                <a:latin typeface="Arial"/>
                <a:cs typeface="Arial"/>
              </a:rPr>
              <a:t>process</a:t>
            </a:r>
            <a:endParaRPr sz="2200" dirty="0">
              <a:latin typeface="Arial"/>
              <a:cs typeface="Arial"/>
            </a:endParaRPr>
          </a:p>
          <a:p>
            <a:pPr marL="409575" marR="27940">
              <a:lnSpc>
                <a:spcPct val="114599"/>
              </a:lnSpc>
              <a:spcBef>
                <a:spcPts val="60"/>
              </a:spcBef>
            </a:pPr>
            <a:r>
              <a:rPr sz="1800" dirty="0">
                <a:solidFill>
                  <a:srgbClr val="727272"/>
                </a:solidFill>
                <a:latin typeface="Arial"/>
                <a:cs typeface="Arial"/>
              </a:rPr>
              <a:t>This </a:t>
            </a:r>
            <a:r>
              <a:rPr sz="1800" spc="5" dirty="0">
                <a:solidFill>
                  <a:srgbClr val="727272"/>
                </a:solidFill>
                <a:latin typeface="Arial"/>
                <a:cs typeface="Arial"/>
              </a:rPr>
              <a:t>makes </a:t>
            </a:r>
            <a:r>
              <a:rPr sz="1800" spc="20" dirty="0">
                <a:solidFill>
                  <a:srgbClr val="727272"/>
                </a:solidFill>
                <a:latin typeface="Arial"/>
                <a:cs typeface="Arial"/>
              </a:rPr>
              <a:t>performing tasks </a:t>
            </a:r>
            <a:r>
              <a:rPr sz="1800" spc="5" dirty="0">
                <a:solidFill>
                  <a:srgbClr val="727272"/>
                </a:solidFill>
                <a:latin typeface="Arial"/>
                <a:cs typeface="Arial"/>
              </a:rPr>
              <a:t>such </a:t>
            </a:r>
            <a:r>
              <a:rPr sz="1800" dirty="0">
                <a:solidFill>
                  <a:srgbClr val="727272"/>
                </a:solidFill>
                <a:latin typeface="Arial"/>
                <a:cs typeface="Arial"/>
              </a:rPr>
              <a:t>as </a:t>
            </a:r>
            <a:r>
              <a:rPr sz="1800" spc="15" dirty="0">
                <a:solidFill>
                  <a:srgbClr val="727272"/>
                </a:solidFill>
                <a:latin typeface="Arial"/>
                <a:cs typeface="Arial"/>
              </a:rPr>
              <a:t>taking </a:t>
            </a:r>
            <a:r>
              <a:rPr sz="1800" spc="-10" dirty="0">
                <a:solidFill>
                  <a:srgbClr val="727272"/>
                </a:solidFill>
                <a:latin typeface="Arial"/>
                <a:cs typeface="Arial"/>
              </a:rPr>
              <a:t>screenshots, </a:t>
            </a:r>
            <a:r>
              <a:rPr sz="1800" spc="5" dirty="0">
                <a:solidFill>
                  <a:srgbClr val="727272"/>
                </a:solidFill>
                <a:latin typeface="Arial"/>
                <a:cs typeface="Arial"/>
              </a:rPr>
              <a:t>recording  </a:t>
            </a:r>
            <a:r>
              <a:rPr sz="1800" spc="-25" dirty="0">
                <a:solidFill>
                  <a:srgbClr val="727272"/>
                </a:solidFill>
                <a:latin typeface="Arial"/>
                <a:cs typeface="Arial"/>
              </a:rPr>
              <a:t>videos,</a:t>
            </a:r>
            <a:r>
              <a:rPr sz="1800" spc="-6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727272"/>
                </a:solidFill>
                <a:latin typeface="Arial"/>
                <a:cs typeface="Arial"/>
              </a:rPr>
              <a:t>general</a:t>
            </a:r>
            <a:r>
              <a:rPr sz="1800" spc="-6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727272"/>
                </a:solidFill>
                <a:latin typeface="Arial"/>
                <a:cs typeface="Arial"/>
              </a:rPr>
              <a:t>file</a:t>
            </a:r>
            <a:r>
              <a:rPr sz="1800" spc="-6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727272"/>
                </a:solidFill>
                <a:latin typeface="Arial"/>
                <a:cs typeface="Arial"/>
              </a:rPr>
              <a:t>system</a:t>
            </a:r>
            <a:r>
              <a:rPr sz="1800" spc="-6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727272"/>
                </a:solidFill>
                <a:latin typeface="Arial"/>
                <a:cs typeface="Arial"/>
              </a:rPr>
              <a:t>operations</a:t>
            </a:r>
            <a:r>
              <a:rPr sz="1800" spc="-6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27272"/>
                </a:solidFill>
                <a:latin typeface="Arial"/>
                <a:cs typeface="Arial"/>
              </a:rPr>
              <a:t>and</a:t>
            </a:r>
            <a:r>
              <a:rPr sz="1800" spc="-6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727272"/>
                </a:solidFill>
                <a:latin typeface="Arial"/>
                <a:cs typeface="Arial"/>
              </a:rPr>
              <a:t>network</a:t>
            </a:r>
            <a:r>
              <a:rPr sz="1800" spc="-5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727272"/>
                </a:solidFill>
                <a:latin typeface="Arial"/>
                <a:cs typeface="Arial"/>
              </a:rPr>
              <a:t>operations</a:t>
            </a:r>
            <a:r>
              <a:rPr sz="1800" spc="-6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727272"/>
                </a:solidFill>
                <a:latin typeface="Arial"/>
                <a:cs typeface="Arial"/>
              </a:rPr>
              <a:t>possible.</a:t>
            </a:r>
            <a:endParaRPr sz="1800" dirty="0">
              <a:latin typeface="Arial"/>
              <a:cs typeface="Arial"/>
            </a:endParaRPr>
          </a:p>
          <a:p>
            <a:pPr marL="409575" indent="-396875">
              <a:lnSpc>
                <a:spcPct val="100000"/>
              </a:lnSpc>
              <a:spcBef>
                <a:spcPts val="1875"/>
              </a:spcBef>
              <a:buChar char="●"/>
              <a:tabLst>
                <a:tab pos="409575" algn="l"/>
                <a:tab pos="410209" algn="l"/>
              </a:tabLst>
            </a:pPr>
            <a:r>
              <a:rPr sz="2200" spc="-35" dirty="0">
                <a:solidFill>
                  <a:srgbClr val="727272"/>
                </a:solidFill>
                <a:latin typeface="Arial"/>
                <a:cs typeface="Arial"/>
              </a:rPr>
              <a:t>Cypress </a:t>
            </a:r>
            <a:r>
              <a:rPr sz="2200" spc="40" dirty="0">
                <a:solidFill>
                  <a:srgbClr val="727272"/>
                </a:solidFill>
                <a:latin typeface="Arial"/>
                <a:cs typeface="Arial"/>
              </a:rPr>
              <a:t>tests </a:t>
            </a:r>
            <a:r>
              <a:rPr sz="2200" spc="-10" dirty="0">
                <a:solidFill>
                  <a:srgbClr val="727272"/>
                </a:solidFill>
                <a:latin typeface="Arial"/>
                <a:cs typeface="Arial"/>
              </a:rPr>
              <a:t>run </a:t>
            </a:r>
            <a:r>
              <a:rPr sz="2200" spc="5" dirty="0">
                <a:solidFill>
                  <a:srgbClr val="727272"/>
                </a:solidFill>
                <a:latin typeface="Arial"/>
                <a:cs typeface="Arial"/>
              </a:rPr>
              <a:t>inside </a:t>
            </a:r>
            <a:r>
              <a:rPr sz="2200" spc="85" dirty="0">
                <a:solidFill>
                  <a:srgbClr val="727272"/>
                </a:solidFill>
                <a:latin typeface="Arial"/>
                <a:cs typeface="Arial"/>
              </a:rPr>
              <a:t>of</a:t>
            </a:r>
            <a:r>
              <a:rPr sz="2200" spc="-45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727272"/>
                </a:solidFill>
                <a:latin typeface="Arial"/>
                <a:cs typeface="Arial"/>
              </a:rPr>
              <a:t>the </a:t>
            </a:r>
            <a:r>
              <a:rPr sz="2200" spc="10" dirty="0">
                <a:solidFill>
                  <a:srgbClr val="727272"/>
                </a:solidFill>
                <a:latin typeface="Arial"/>
                <a:cs typeface="Arial"/>
              </a:rPr>
              <a:t>browser</a:t>
            </a:r>
            <a:endParaRPr sz="2200" dirty="0">
              <a:latin typeface="Arial"/>
              <a:cs typeface="Arial"/>
            </a:endParaRPr>
          </a:p>
          <a:p>
            <a:pPr marL="409575">
              <a:lnSpc>
                <a:spcPct val="100000"/>
              </a:lnSpc>
              <a:spcBef>
                <a:spcPts val="375"/>
              </a:spcBef>
            </a:pPr>
            <a:r>
              <a:rPr sz="1800" spc="-40" dirty="0">
                <a:solidFill>
                  <a:srgbClr val="727272"/>
                </a:solidFill>
                <a:latin typeface="Arial"/>
                <a:cs typeface="Arial"/>
              </a:rPr>
              <a:t>You</a:t>
            </a:r>
            <a:r>
              <a:rPr sz="1800" spc="-6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727272"/>
                </a:solidFill>
                <a:latin typeface="Arial"/>
                <a:cs typeface="Arial"/>
              </a:rPr>
              <a:t>have</a:t>
            </a:r>
            <a:r>
              <a:rPr sz="1800" spc="-5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727272"/>
                </a:solidFill>
                <a:latin typeface="Arial"/>
                <a:cs typeface="Arial"/>
              </a:rPr>
              <a:t>real,</a:t>
            </a:r>
            <a:r>
              <a:rPr sz="1800" spc="-6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27272"/>
                </a:solidFill>
                <a:latin typeface="Arial"/>
                <a:cs typeface="Arial"/>
              </a:rPr>
              <a:t>native</a:t>
            </a:r>
            <a:r>
              <a:rPr sz="1800" spc="-5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727272"/>
                </a:solidFill>
                <a:latin typeface="Arial"/>
                <a:cs typeface="Arial"/>
              </a:rPr>
              <a:t>access</a:t>
            </a:r>
            <a:r>
              <a:rPr sz="1800" spc="-5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727272"/>
                </a:solidFill>
                <a:latin typeface="Arial"/>
                <a:cs typeface="Arial"/>
              </a:rPr>
              <a:t>to</a:t>
            </a:r>
            <a:r>
              <a:rPr sz="1800" spc="-6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27272"/>
                </a:solidFill>
                <a:latin typeface="Arial"/>
                <a:cs typeface="Arial"/>
              </a:rPr>
              <a:t>everything</a:t>
            </a:r>
            <a:r>
              <a:rPr sz="1800" spc="-5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727272"/>
                </a:solidFill>
                <a:latin typeface="Arial"/>
                <a:cs typeface="Arial"/>
              </a:rPr>
              <a:t>in</a:t>
            </a:r>
            <a:r>
              <a:rPr sz="1800" spc="-5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27272"/>
                </a:solidFill>
                <a:latin typeface="Arial"/>
                <a:cs typeface="Arial"/>
              </a:rPr>
              <a:t>your</a:t>
            </a:r>
            <a:r>
              <a:rPr sz="1800" spc="-6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727272"/>
                </a:solidFill>
                <a:latin typeface="Arial"/>
                <a:cs typeface="Arial"/>
              </a:rPr>
              <a:t>application</a:t>
            </a:r>
            <a:r>
              <a:rPr sz="1800" spc="-5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727272"/>
                </a:solidFill>
                <a:latin typeface="Arial"/>
                <a:cs typeface="Arial"/>
              </a:rPr>
              <a:t>under</a:t>
            </a:r>
            <a:r>
              <a:rPr sz="1800" spc="-5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727272"/>
                </a:solidFill>
                <a:latin typeface="Arial"/>
                <a:cs typeface="Arial"/>
              </a:rPr>
              <a:t>test.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3" y="905966"/>
            <a:ext cx="190436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5" dirty="0"/>
              <a:t>Trade-offs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770255" indent="-396875">
              <a:lnSpc>
                <a:spcPct val="100000"/>
              </a:lnSpc>
              <a:spcBef>
                <a:spcPts val="459"/>
              </a:spcBef>
              <a:buChar char="●"/>
              <a:tabLst>
                <a:tab pos="770890" algn="l"/>
                <a:tab pos="771525" algn="l"/>
              </a:tabLst>
            </a:pPr>
            <a:r>
              <a:rPr spc="-35" dirty="0"/>
              <a:t>Cypress</a:t>
            </a:r>
            <a:r>
              <a:rPr spc="-75" dirty="0"/>
              <a:t> </a:t>
            </a:r>
            <a:r>
              <a:rPr spc="35" dirty="0"/>
              <a:t>is</a:t>
            </a:r>
            <a:r>
              <a:rPr spc="-75" dirty="0"/>
              <a:t> </a:t>
            </a:r>
            <a:r>
              <a:rPr spc="35" dirty="0"/>
              <a:t>not</a:t>
            </a:r>
            <a:r>
              <a:rPr spc="-75" dirty="0"/>
              <a:t> </a:t>
            </a:r>
            <a:r>
              <a:rPr spc="-30" dirty="0"/>
              <a:t>a</a:t>
            </a:r>
            <a:r>
              <a:rPr spc="-70" dirty="0"/>
              <a:t> </a:t>
            </a:r>
            <a:r>
              <a:rPr spc="-20" dirty="0"/>
              <a:t>general</a:t>
            </a:r>
            <a:r>
              <a:rPr spc="-70" dirty="0"/>
              <a:t> </a:t>
            </a:r>
            <a:r>
              <a:rPr dirty="0"/>
              <a:t>purpose</a:t>
            </a:r>
            <a:r>
              <a:rPr spc="-70" dirty="0"/>
              <a:t> </a:t>
            </a:r>
            <a:r>
              <a:rPr spc="25" dirty="0"/>
              <a:t>automation</a:t>
            </a:r>
            <a:r>
              <a:rPr spc="-75" dirty="0"/>
              <a:t> </a:t>
            </a:r>
            <a:r>
              <a:rPr spc="45" dirty="0"/>
              <a:t>tool</a:t>
            </a:r>
          </a:p>
          <a:p>
            <a:pPr marL="770255" indent="-396875">
              <a:lnSpc>
                <a:spcPct val="100000"/>
              </a:lnSpc>
              <a:spcBef>
                <a:spcPts val="359"/>
              </a:spcBef>
              <a:buChar char="●"/>
              <a:tabLst>
                <a:tab pos="770890" algn="l"/>
                <a:tab pos="771525" algn="l"/>
              </a:tabLst>
            </a:pPr>
            <a:r>
              <a:rPr spc="-35" dirty="0"/>
              <a:t>Cypress </a:t>
            </a:r>
            <a:r>
              <a:rPr spc="30" dirty="0"/>
              <a:t>commands </a:t>
            </a:r>
            <a:r>
              <a:rPr spc="-10" dirty="0"/>
              <a:t>run </a:t>
            </a:r>
            <a:r>
              <a:rPr spc="5" dirty="0"/>
              <a:t>inside </a:t>
            </a:r>
            <a:r>
              <a:rPr spc="85" dirty="0"/>
              <a:t>of</a:t>
            </a:r>
            <a:r>
              <a:rPr spc="-400" dirty="0"/>
              <a:t> </a:t>
            </a:r>
            <a:r>
              <a:rPr spc="-30" dirty="0"/>
              <a:t>a </a:t>
            </a:r>
            <a:r>
              <a:rPr spc="10" dirty="0"/>
              <a:t>browser</a:t>
            </a:r>
          </a:p>
          <a:p>
            <a:pPr marL="770255" indent="-396875">
              <a:lnSpc>
                <a:spcPct val="100000"/>
              </a:lnSpc>
              <a:spcBef>
                <a:spcPts val="359"/>
              </a:spcBef>
              <a:buChar char="●"/>
              <a:tabLst>
                <a:tab pos="770890" algn="l"/>
                <a:tab pos="771525" algn="l"/>
              </a:tabLst>
            </a:pPr>
            <a:r>
              <a:rPr spc="-35" dirty="0"/>
              <a:t>There</a:t>
            </a:r>
            <a:r>
              <a:rPr spc="-80" dirty="0"/>
              <a:t> </a:t>
            </a:r>
            <a:r>
              <a:rPr spc="45" dirty="0"/>
              <a:t>will</a:t>
            </a:r>
            <a:r>
              <a:rPr spc="-70" dirty="0"/>
              <a:t> </a:t>
            </a:r>
            <a:r>
              <a:rPr spc="-35" dirty="0"/>
              <a:t>never</a:t>
            </a:r>
            <a:r>
              <a:rPr spc="-75" dirty="0"/>
              <a:t> </a:t>
            </a:r>
            <a:r>
              <a:rPr spc="-30" dirty="0"/>
              <a:t>be</a:t>
            </a:r>
            <a:r>
              <a:rPr spc="-70" dirty="0"/>
              <a:t> </a:t>
            </a:r>
            <a:r>
              <a:rPr spc="20" dirty="0"/>
              <a:t>support</a:t>
            </a:r>
            <a:r>
              <a:rPr spc="-75" dirty="0"/>
              <a:t> </a:t>
            </a:r>
            <a:r>
              <a:rPr spc="60" dirty="0"/>
              <a:t>for</a:t>
            </a:r>
            <a:r>
              <a:rPr spc="-75" dirty="0"/>
              <a:t> </a:t>
            </a:r>
            <a:r>
              <a:rPr spc="30" dirty="0"/>
              <a:t>multiple</a:t>
            </a:r>
            <a:r>
              <a:rPr spc="-70" dirty="0"/>
              <a:t> </a:t>
            </a:r>
            <a:r>
              <a:rPr spc="10" dirty="0"/>
              <a:t>browser</a:t>
            </a:r>
            <a:r>
              <a:rPr spc="-70" dirty="0"/>
              <a:t> </a:t>
            </a:r>
            <a:r>
              <a:rPr spc="25" dirty="0"/>
              <a:t>tabs</a:t>
            </a:r>
          </a:p>
          <a:p>
            <a:pPr marL="770255" indent="-396875">
              <a:lnSpc>
                <a:spcPct val="100000"/>
              </a:lnSpc>
              <a:spcBef>
                <a:spcPts val="359"/>
              </a:spcBef>
              <a:buChar char="●"/>
              <a:tabLst>
                <a:tab pos="770890" algn="l"/>
                <a:tab pos="771525" algn="l"/>
              </a:tabLst>
            </a:pPr>
            <a:r>
              <a:rPr spc="-50" dirty="0"/>
              <a:t>You</a:t>
            </a:r>
            <a:r>
              <a:rPr spc="-70" dirty="0"/>
              <a:t> </a:t>
            </a:r>
            <a:r>
              <a:rPr spc="15" dirty="0"/>
              <a:t>cannot</a:t>
            </a:r>
            <a:r>
              <a:rPr spc="-65" dirty="0"/>
              <a:t> </a:t>
            </a:r>
            <a:r>
              <a:rPr spc="-15" dirty="0"/>
              <a:t>use</a:t>
            </a:r>
            <a:r>
              <a:rPr spc="-65" dirty="0"/>
              <a:t> </a:t>
            </a:r>
            <a:r>
              <a:rPr spc="-35" dirty="0"/>
              <a:t>Cypress</a:t>
            </a:r>
            <a:r>
              <a:rPr spc="-70" dirty="0"/>
              <a:t> </a:t>
            </a:r>
            <a:r>
              <a:rPr spc="65" dirty="0"/>
              <a:t>to</a:t>
            </a:r>
            <a:r>
              <a:rPr spc="-65" dirty="0"/>
              <a:t> </a:t>
            </a:r>
            <a:r>
              <a:rPr spc="-10" dirty="0"/>
              <a:t>drive</a:t>
            </a:r>
            <a:r>
              <a:rPr spc="-70" dirty="0"/>
              <a:t> </a:t>
            </a:r>
            <a:r>
              <a:rPr spc="60" dirty="0"/>
              <a:t>two</a:t>
            </a:r>
            <a:r>
              <a:rPr spc="-70" dirty="0"/>
              <a:t> </a:t>
            </a:r>
            <a:r>
              <a:rPr spc="10" dirty="0"/>
              <a:t>browsers</a:t>
            </a:r>
            <a:r>
              <a:rPr spc="-65" dirty="0"/>
              <a:t> </a:t>
            </a:r>
            <a:r>
              <a:rPr spc="35" dirty="0"/>
              <a:t>at</a:t>
            </a:r>
            <a:r>
              <a:rPr spc="-70" dirty="0"/>
              <a:t> </a:t>
            </a:r>
            <a:r>
              <a:rPr spc="5" dirty="0"/>
              <a:t>the</a:t>
            </a:r>
            <a:r>
              <a:rPr spc="-65" dirty="0"/>
              <a:t> </a:t>
            </a:r>
            <a:r>
              <a:rPr spc="5" dirty="0"/>
              <a:t>same</a:t>
            </a:r>
            <a:r>
              <a:rPr spc="-70" dirty="0"/>
              <a:t> </a:t>
            </a:r>
            <a:r>
              <a:rPr spc="40" dirty="0"/>
              <a:t>time</a:t>
            </a:r>
          </a:p>
          <a:p>
            <a:pPr marL="770255" indent="-396875">
              <a:lnSpc>
                <a:spcPct val="100000"/>
              </a:lnSpc>
              <a:spcBef>
                <a:spcPts val="359"/>
              </a:spcBef>
              <a:buChar char="●"/>
              <a:tabLst>
                <a:tab pos="770890" algn="l"/>
                <a:tab pos="771525" algn="l"/>
              </a:tabLst>
            </a:pPr>
            <a:r>
              <a:rPr spc="-55" dirty="0"/>
              <a:t>Each</a:t>
            </a:r>
            <a:r>
              <a:rPr spc="-75" dirty="0"/>
              <a:t> </a:t>
            </a:r>
            <a:r>
              <a:rPr spc="40" dirty="0"/>
              <a:t>test</a:t>
            </a:r>
            <a:r>
              <a:rPr spc="-75" dirty="0"/>
              <a:t> </a:t>
            </a:r>
            <a:r>
              <a:rPr spc="35" dirty="0"/>
              <a:t>is</a:t>
            </a:r>
            <a:r>
              <a:rPr spc="-75" dirty="0"/>
              <a:t> </a:t>
            </a:r>
            <a:r>
              <a:rPr dirty="0"/>
              <a:t>bound</a:t>
            </a:r>
            <a:r>
              <a:rPr spc="-70" dirty="0"/>
              <a:t> </a:t>
            </a:r>
            <a:r>
              <a:rPr spc="65" dirty="0"/>
              <a:t>to</a:t>
            </a:r>
            <a:r>
              <a:rPr spc="-75" dirty="0"/>
              <a:t> </a:t>
            </a:r>
            <a:r>
              <a:rPr spc="-30" dirty="0"/>
              <a:t>a</a:t>
            </a:r>
            <a:r>
              <a:rPr spc="-75" dirty="0"/>
              <a:t> </a:t>
            </a:r>
            <a:r>
              <a:rPr spc="5" dirty="0"/>
              <a:t>single</a:t>
            </a:r>
            <a:r>
              <a:rPr spc="-75" dirty="0"/>
              <a:t> </a:t>
            </a:r>
            <a:r>
              <a:rPr spc="15" dirty="0"/>
              <a:t>origin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275" y="157743"/>
            <a:ext cx="3043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runner </a:t>
            </a:r>
            <a:r>
              <a:rPr sz="1800" spc="25" dirty="0">
                <a:solidFill>
                  <a:srgbClr val="FFFFFF"/>
                </a:solidFill>
                <a:latin typeface="Arial"/>
                <a:cs typeface="Arial"/>
              </a:rPr>
              <a:t>built </a:t>
            </a: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800" spc="-3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humans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0648" y="771448"/>
            <a:ext cx="7861784" cy="4372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275" y="157743"/>
            <a:ext cx="3296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Cypress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runs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much, 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much</a:t>
            </a:r>
            <a:r>
              <a:rPr sz="18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Arial"/>
                <a:cs typeface="Arial"/>
              </a:rPr>
              <a:t>faster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8823" y="808098"/>
            <a:ext cx="7352535" cy="4143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275" y="157743"/>
            <a:ext cx="1115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Debugging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4260" y="755848"/>
            <a:ext cx="7514547" cy="42196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203</Words>
  <Application>Microsoft Macintosh PowerPoint</Application>
  <PresentationFormat>On-screen Show (16:9)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Presentation</vt:lpstr>
      <vt:lpstr>What is Cypress? Why it is so good?</vt:lpstr>
      <vt:lpstr>Cypress is all in one</vt:lpstr>
      <vt:lpstr>Cypress does not use Selenium</vt:lpstr>
      <vt:lpstr>Cypress has native access to everything</vt:lpstr>
      <vt:lpstr>Trade-offs</vt:lpstr>
      <vt:lpstr>PowerPoint Presentation</vt:lpstr>
      <vt:lpstr>PowerPoint Presentation</vt:lpstr>
      <vt:lpstr>PowerPoint Presentation</vt:lpstr>
      <vt:lpstr>PowerPoint Presentation</vt:lpstr>
      <vt:lpstr>Who is using it?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Eijgermans, Peter</cp:lastModifiedBy>
  <cp:revision>3</cp:revision>
  <dcterms:created xsi:type="dcterms:W3CDTF">2019-05-09T09:25:49Z</dcterms:created>
  <dcterms:modified xsi:type="dcterms:W3CDTF">2019-05-09T09:39:24Z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2019-05-09T00:00:00Z</vt:filetime>
  </property>
</Properties>
</file>