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317" r:id="rId28"/>
    <p:sldId id="285" r:id="rId29"/>
    <p:sldId id="286" r:id="rId30"/>
    <p:sldId id="560" r:id="rId31"/>
    <p:sldId id="287" r:id="rId32"/>
    <p:sldId id="319" r:id="rId33"/>
    <p:sldId id="288" r:id="rId34"/>
    <p:sldId id="289" r:id="rId35"/>
    <p:sldId id="290" r:id="rId36"/>
    <p:sldId id="320" r:id="rId37"/>
    <p:sldId id="291" r:id="rId38"/>
    <p:sldId id="561" r:id="rId39"/>
    <p:sldId id="562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3" r:id="rId61"/>
    <p:sldId id="324" r:id="rId62"/>
    <p:sldId id="544" r:id="rId63"/>
    <p:sldId id="559" r:id="rId64"/>
    <p:sldId id="556" r:id="rId65"/>
    <p:sldId id="557" r:id="rId66"/>
    <p:sldId id="311" r:id="rId67"/>
    <p:sldId id="312" r:id="rId68"/>
    <p:sldId id="313" r:id="rId69"/>
    <p:sldId id="314" r:id="rId70"/>
    <p:sldId id="315" r:id="rId71"/>
    <p:sldId id="316" r:id="rId72"/>
    <p:sldId id="325" r:id="rId7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1216"/>
  </p:normalViewPr>
  <p:slideViewPr>
    <p:cSldViewPr>
      <p:cViewPr varScale="1">
        <p:scale>
          <a:sx n="90" d="100"/>
          <a:sy n="90" d="100"/>
        </p:scale>
        <p:origin x="176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597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771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5/16/19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5/16/19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5/16/19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. Titel +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77758" y="168552"/>
            <a:ext cx="3329330" cy="362036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79014" y="0"/>
            <a:ext cx="5014387" cy="3308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7759" y="1304072"/>
            <a:ext cx="4848271" cy="1511119"/>
          </a:xfrm>
        </p:spPr>
        <p:txBody>
          <a:bodyPr/>
          <a:lstStyle>
            <a:lvl1pPr marL="400987" marR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3" baseline="0"/>
            </a:lvl1pPr>
          </a:lstStyle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unit-testing/model-driven-forms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AbstractContro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900" y="1495425"/>
            <a:ext cx="840486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600" b="1" spc="-20" dirty="0">
                <a:latin typeface="Verdana"/>
                <a:cs typeface="Verdana"/>
              </a:rPr>
              <a:t>Step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1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–</a:t>
            </a:r>
            <a:r>
              <a:rPr sz="2600" b="1" spc="2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Import</a:t>
            </a:r>
            <a:r>
              <a:rPr sz="2600" b="1" spc="2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FormsModul</a:t>
            </a:r>
            <a:r>
              <a:rPr sz="2600" b="1" spc="-20" dirty="0">
                <a:latin typeface="Courier New"/>
                <a:cs typeface="Courier New"/>
              </a:rPr>
              <a:t>e</a:t>
            </a:r>
            <a:r>
              <a:rPr sz="2600" b="1" spc="254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</a:t>
            </a:r>
            <a:r>
              <a:rPr sz="2600" b="1" spc="-20" dirty="0">
                <a:latin typeface="Verdana"/>
                <a:cs typeface="Verdana"/>
              </a:rPr>
              <a:t>n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app.module.ts</a:t>
            </a:r>
            <a:endParaRPr sz="2600" b="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330" y="625976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2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9664836" cy="6025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lang="nl-NL" sz="1950" spc="-15" dirty="0">
              <a:latin typeface="Consolas"/>
              <a:cs typeface="Consolas"/>
            </a:endParaRPr>
          </a:p>
          <a:p>
            <a:pPr marL="1271905">
              <a:spcBef>
                <a:spcPts val="1155"/>
              </a:spcBef>
            </a:pPr>
            <a:r>
              <a:rPr lang="en-US" sz="1400" dirty="0"/>
              <a:t>&lt;pre&gt;value {{ </a:t>
            </a:r>
            <a:r>
              <a:rPr lang="en-US" sz="1400" dirty="0" err="1"/>
              <a:t>customer.value</a:t>
            </a:r>
            <a:r>
              <a:rPr lang="en-US" sz="1400" dirty="0"/>
              <a:t> | </a:t>
            </a:r>
            <a:r>
              <a:rPr lang="en-US" sz="1400" dirty="0" err="1"/>
              <a:t>json</a:t>
            </a:r>
            <a:r>
              <a:rPr lang="en-US" sz="1400" dirty="0"/>
              <a:t> }} &lt;</a:t>
            </a:r>
            <a:r>
              <a:rPr lang="en-US" sz="1400" dirty="0" err="1"/>
              <a:t>br</a:t>
            </a:r>
            <a:r>
              <a:rPr lang="en-US" sz="1400" dirty="0"/>
              <a:t> /&gt; valid: {{ </a:t>
            </a:r>
            <a:r>
              <a:rPr lang="en-US" sz="1400" dirty="0" err="1"/>
              <a:t>customer.valid</a:t>
            </a:r>
            <a:r>
              <a:rPr lang="en-US" sz="1400" dirty="0"/>
              <a:t>}}&lt;/pre&gt;</a:t>
            </a: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endParaRPr sz="140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1192-1D81-6C4D-9713-7C50511B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B80EB-5AA7-A542-A6A8-C829BCB4D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34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593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80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[formGroup]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formControlName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F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orm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state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li</a:t>
            </a:r>
            <a:r>
              <a:rPr sz="2150" spc="-20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es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ossible</a:t>
            </a:r>
            <a:r>
              <a:rPr sz="2150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45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alidations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are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2600" b="1" spc="-25" dirty="0">
                <a:solidFill>
                  <a:srgbClr val="00B050"/>
                </a:solidFill>
                <a:latin typeface="Courier New"/>
                <a:cs typeface="Courier New"/>
              </a:rPr>
              <a:t>subscrib</a:t>
            </a:r>
            <a:r>
              <a:rPr sz="2600" b="1" spc="-20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()</a:t>
            </a:r>
            <a:r>
              <a:rPr sz="2150" spc="-5" dirty="0">
                <a:latin typeface="Courier New"/>
                <a:cs typeface="Courier New"/>
              </a:rPr>
              <a:t>)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7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ngOnInit(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endParaRPr sz="17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5334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lang="nl-NL" sz="1950" spc="-20" dirty="0">
              <a:latin typeface="Consolas"/>
              <a:cs typeface="Consolas"/>
            </a:endParaRPr>
          </a:p>
          <a:p>
            <a:pPr marL="418465"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lang="en-US" sz="2400" dirty="0"/>
              <a:t>&lt;div </a:t>
            </a:r>
            <a:r>
              <a:rPr lang="en-US" sz="2400" dirty="0" err="1">
                <a:solidFill>
                  <a:srgbClr val="FF0000"/>
                </a:solidFill>
              </a:rPr>
              <a:t>formGroupName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00B050"/>
                </a:solidFill>
              </a:rPr>
              <a:t>customer</a:t>
            </a:r>
            <a:r>
              <a:rPr lang="en-US" sz="2400" dirty="0"/>
              <a:t>"&gt;</a:t>
            </a: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471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Just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Template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driven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>
                <a:solidFill>
                  <a:srgbClr val="00B050"/>
                </a:solidFill>
              </a:rPr>
              <a:t>Validating</a:t>
            </a:r>
            <a:r>
              <a:rPr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00B050"/>
                </a:solidFill>
              </a:rPr>
              <a:t>Re</a:t>
            </a:r>
            <a:r>
              <a:rPr spc="15" dirty="0">
                <a:solidFill>
                  <a:srgbClr val="00B050"/>
                </a:solidFill>
              </a:rPr>
              <a:t>active</a:t>
            </a:r>
            <a:r>
              <a:rPr spc="25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B050"/>
                </a:solidFill>
              </a:rPr>
              <a:t>f</a:t>
            </a:r>
            <a:r>
              <a:rPr spc="15" dirty="0">
                <a:solidFill>
                  <a:srgbClr val="00B050"/>
                </a:solidFill>
              </a:rPr>
              <a:t>orms</a:t>
            </a:r>
            <a:r>
              <a:rPr lang="nl-NL" spc="15" dirty="0">
                <a:solidFill>
                  <a:srgbClr val="00B050"/>
                </a:solidFill>
              </a:rPr>
              <a:t>!</a:t>
            </a:r>
            <a:endParaRPr spc="15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60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more</a:t>
            </a:r>
            <a:r>
              <a:rPr sz="2600" b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Ad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Courier New"/>
                <a:cs typeface="Courier New"/>
              </a:rPr>
              <a:t>Validato</a:t>
            </a:r>
            <a:r>
              <a:rPr sz="2600" spc="-20" dirty="0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sz="260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componen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600" spc="2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instead</a:t>
            </a:r>
            <a:r>
              <a:rPr sz="2600" spc="-20" dirty="0"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7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816156"/>
          </a:xfrm>
        </p:spPr>
        <p:txBody>
          <a:bodyPr/>
          <a:lstStyle/>
          <a:p>
            <a:pPr algn="ctr"/>
            <a:r>
              <a:rPr lang="en-US" sz="4000" b="1" dirty="0"/>
              <a:t>Exercise 8 </a:t>
            </a:r>
            <a:r>
              <a:rPr lang="en-US" sz="4000" b="1" dirty="0" err="1"/>
              <a:t>unittest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</a:t>
            </a:r>
            <a:r>
              <a:rPr lang="en-US" u="sng" dirty="0">
                <a:hlinkClick r:id="rId2"/>
              </a:rPr>
              <a:t>https://codecraft.tv/courses/angular/unit-testing/model-driven-forms/</a:t>
            </a:r>
            <a:endParaRPr lang="en-US" dirty="0"/>
          </a:p>
          <a:p>
            <a:pPr algn="ctr"/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0072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8" y="1811087"/>
            <a:ext cx="10168709" cy="47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No redundant data in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dynamic</a:t>
            </a:r>
            <a:r>
              <a:rPr lang="nl-NL" dirty="0"/>
              <a:t> Form </a:t>
            </a:r>
            <a:r>
              <a:rPr lang="nl-NL" dirty="0" err="1"/>
              <a:t>elements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51311-5E20-C24E-BFAA-B5B445B3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0"/>
            <a:ext cx="6089418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4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2685E6-2B28-5445-97D5-7A3AF7FF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219325"/>
            <a:ext cx="8166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1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9" y="1304072"/>
            <a:ext cx="4848271" cy="215893"/>
          </a:xfrm>
        </p:spPr>
        <p:txBody>
          <a:bodyPr/>
          <a:lstStyle/>
          <a:p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FormArray</a:t>
            </a:r>
            <a:r>
              <a:rPr lang="nl-NL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0283E-CA5A-5F49-9210-BDD952D7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293449"/>
            <a:ext cx="8375794" cy="33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9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9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98881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endParaRPr lang="nl-NL" sz="2350" spc="240" dirty="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350" spc="-229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y</a:t>
            </a:r>
            <a:r>
              <a:rPr sz="2350" spc="5" dirty="0">
                <a:solidFill>
                  <a:srgbClr val="00B050"/>
                </a:solidFill>
                <a:latin typeface="Verdana"/>
                <a:cs typeface="Verdana"/>
              </a:rPr>
              <a:t>peahea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z="2350" b="1" spc="15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b="1" spc="15" dirty="0">
                <a:solidFill>
                  <a:srgbClr val="00B050"/>
                </a:solidFill>
                <a:latin typeface="Verdana"/>
                <a:cs typeface="Verdana"/>
              </a:rPr>
              <a:t>emo</a:t>
            </a:r>
            <a:endParaRPr sz="2350" b="1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/>
              <a:t>Exercise 10 </a:t>
            </a:r>
            <a:r>
              <a:rPr lang="en-US" sz="4000" b="1" dirty="0"/>
              <a:t>type-ahead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216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2195</Words>
  <Application>Microsoft Macintosh PowerPoint</Application>
  <PresentationFormat>Custom</PresentationFormat>
  <Paragraphs>521</Paragraphs>
  <Slides>72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2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forms!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FormArray</vt:lpstr>
      <vt:lpstr>PowerPoint Presentation</vt:lpstr>
      <vt:lpstr>FormArray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59</cp:revision>
  <dcterms:created xsi:type="dcterms:W3CDTF">2019-02-17T17:00:18Z</dcterms:created>
  <dcterms:modified xsi:type="dcterms:W3CDTF">2019-05-16T13:17:28Z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