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6"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28" r:id="rId47"/>
    <p:sldId id="333" r:id="rId48"/>
    <p:sldId id="334" r:id="rId49"/>
    <p:sldId id="329" r:id="rId50"/>
    <p:sldId id="331" r:id="rId51"/>
    <p:sldId id="330" r:id="rId52"/>
    <p:sldId id="332" r:id="rId53"/>
    <p:sldId id="335" r:id="rId54"/>
    <p:sldId id="336" r:id="rId55"/>
    <p:sldId id="337" r:id="rId56"/>
    <p:sldId id="338" r:id="rId57"/>
    <p:sldId id="339"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27" r:id="rId74"/>
    <p:sldId id="316" r:id="rId75"/>
    <p:sldId id="317" r:id="rId76"/>
    <p:sldId id="318" r:id="rId77"/>
    <p:sldId id="319" r:id="rId78"/>
    <p:sldId id="320" r:id="rId79"/>
    <p:sldId id="321" r:id="rId80"/>
    <p:sldId id="322" r:id="rId81"/>
    <p:sldId id="323" r:id="rId82"/>
    <p:sldId id="324" r:id="rId83"/>
    <p:sldId id="325" r:id="rId84"/>
  </p:sldIdLst>
  <p:sldSz cx="9144000" cy="5143500" type="screen16x9"/>
  <p:notesSz cx="6858000" cy="9144000"/>
  <p:embeddedFontLst>
    <p:embeddedFont>
      <p:font typeface="Caveat" pitchFamily="2" charset="0"/>
      <p:regular r:id="rId86"/>
      <p:bold r:id="rId87"/>
    </p:embeddedFont>
    <p:embeddedFont>
      <p:font typeface="Roboto" panose="02000000000000000000" pitchFamily="2" charset="0"/>
      <p:regular r:id="rId88"/>
      <p:bold r:id="rId89"/>
      <p:italic r:id="rId90"/>
      <p:boldItalic r:id="rId91"/>
    </p:embeddedFont>
    <p:embeddedFont>
      <p:font typeface="Verdana" panose="020B0604030504040204" pitchFamily="3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90A5DE-6D67-4D5A-8F35-2BD28CF81523}">
  <a:tblStyle styleId="{6290A5DE-6D67-4D5A-8F35-2BD28CF815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89647"/>
  </p:normalViewPr>
  <p:slideViewPr>
    <p:cSldViewPr snapToGrid="0">
      <p:cViewPr varScale="1">
        <p:scale>
          <a:sx n="184" d="100"/>
          <a:sy n="184" d="100"/>
        </p:scale>
        <p:origin x="4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ektutorialshub.com/angular/angular-modules/"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angular.io/api/core/Component" TargetMode="External"/><Relationship Id="rId5" Type="http://schemas.openxmlformats.org/officeDocument/2006/relationships/hyperlink" Target="https://angular.io/api/core/Directive" TargetMode="External"/><Relationship Id="rId4" Type="http://schemas.openxmlformats.org/officeDocument/2006/relationships/hyperlink" Target="https://www.tektutorialshub.com/angular/angular-injector-injectable-inject/"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ektutorialshub.com/angular/angular-injector-injectable-injec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angular.io/api/core/Component"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angular.io/api/core/NgModule"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angular.io/api/core/Injectabl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angular.io/api/core/NgModul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angular.io/api/core/Injectable"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angular.io/api/core/NgModule"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angular.io/api/core/Injectable"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tektutorialshub.com/angular/injection-token-in-angular/"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tektutorialshub.com/angular/injection-token-in-angular/"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e25ccd89b_1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e25ccd89b_1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rPr>
              <a:t>Dependency Injection is a software design in which components are given their dependencies instead of hard coding them within the component. It relieves a component from locating the dependency and makes dependencies configurable. It also helps in making components reusable, maintainable and testable.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e25ccd89b_1_1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e25ccd89b_1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6b1d10bc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6b1d1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e25ccd89b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e25ccd89b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e25ccd89b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e25ccd89b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e25ccd89b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e25ccd89b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e25ccd89b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e25ccd89b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the Provide GasEngineService ⇒ and Test it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83708ccc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83708ccc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e25ccd89b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e25ccd89b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e25ccd89b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e25ccd89b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50">
                <a:solidFill>
                  <a:schemeClr val="dk1"/>
                </a:solidFill>
                <a:highlight>
                  <a:srgbClr val="FFFFFF"/>
                </a:highlight>
                <a:latin typeface="Roboto"/>
                <a:ea typeface="Roboto"/>
                <a:cs typeface="Roboto"/>
                <a:sym typeface="Roboto"/>
              </a:rPr>
              <a:t>Use the ProvidedIn root option, when you want to register the application-level singleton service.</a:t>
            </a:r>
            <a:endParaRPr sz="1200">
              <a:solidFill>
                <a:srgbClr val="444444"/>
              </a:solidFill>
              <a:latin typeface="Roboto"/>
              <a:ea typeface="Roboto"/>
              <a:cs typeface="Roboto"/>
              <a:sym typeface="Roboto"/>
            </a:endParaRPr>
          </a:p>
          <a:p>
            <a:pPr marL="0" lvl="0" indent="0" algn="l" rtl="0">
              <a:lnSpc>
                <a:spcPct val="115000"/>
              </a:lnSpc>
              <a:spcBef>
                <a:spcPts val="1200"/>
              </a:spcBef>
              <a:spcAft>
                <a:spcPts val="0"/>
              </a:spcAft>
              <a:buNone/>
            </a:pPr>
            <a:r>
              <a:rPr lang="en" sz="1200">
                <a:solidFill>
                  <a:srgbClr val="444444"/>
                </a:solidFill>
                <a:latin typeface="Roboto"/>
                <a:ea typeface="Roboto"/>
                <a:cs typeface="Roboto"/>
                <a:sym typeface="Roboto"/>
              </a:rPr>
              <a:t>Tree-shaking,: </a:t>
            </a:r>
            <a:r>
              <a:rPr lang="en" sz="1350">
                <a:solidFill>
                  <a:schemeClr val="dk1"/>
                </a:solidFill>
                <a:highlight>
                  <a:srgbClr val="FFFFFF"/>
                </a:highlight>
                <a:latin typeface="Roboto"/>
                <a:ea typeface="Roboto"/>
                <a:cs typeface="Roboto"/>
                <a:sym typeface="Roboto"/>
              </a:rPr>
              <a:t> remove the service from the final bundle if the app does not use it  → smaller bundle sizes</a:t>
            </a:r>
            <a:endParaRPr sz="1350">
              <a:solidFill>
                <a:schemeClr val="dk1"/>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endParaRPr sz="135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e25ccd89b_1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e25ccd89b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e25ccd89b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e25ccd89b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Angular Creates not two injector trees when the app starts: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Module Injector tree is for Modules (@NgModule)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Element Injector tree is for DOM Elements like Components &amp; Directives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Purpose hierarchies?  Scope/AVAILABILTY of injected services ⇒ where can we use it in the application ?  – Application wide or only at the scope of the component?</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e25ccd89b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e25ccd89b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Module Injector</a:t>
            </a:r>
            <a:r>
              <a:rPr lang="en" sz="900" b="1">
                <a:solidFill>
                  <a:srgbClr val="444444"/>
                </a:solidFill>
              </a:rPr>
              <a:t> hierarchy</a:t>
            </a:r>
            <a:endParaRPr sz="900">
              <a:solidFill>
                <a:srgbClr val="444444"/>
              </a:solidFill>
            </a:endParaRPr>
          </a:p>
          <a:p>
            <a:pPr marL="0" lvl="0" indent="0" algn="l" rtl="0">
              <a:lnSpc>
                <a:spcPct val="115000"/>
              </a:lnSpc>
              <a:spcBef>
                <a:spcPts val="1500"/>
              </a:spcBef>
              <a:spcAft>
                <a:spcPts val="0"/>
              </a:spcAft>
              <a:buNone/>
            </a:pPr>
            <a:r>
              <a:rPr lang="en" sz="1350">
                <a:solidFill>
                  <a:schemeClr val="dk1"/>
                </a:solidFill>
                <a:highlight>
                  <a:srgbClr val="FFFFFF"/>
                </a:highlight>
                <a:latin typeface="Roboto"/>
                <a:ea typeface="Roboto"/>
                <a:cs typeface="Roboto"/>
                <a:sym typeface="Roboto"/>
              </a:rPr>
              <a:t>We register the Module level services in two ways</a:t>
            </a:r>
            <a:endParaRPr sz="1350">
              <a:solidFill>
                <a:schemeClr val="dk1"/>
              </a:solidFill>
              <a:highlight>
                <a:srgbClr val="FFFFFF"/>
              </a:highlight>
              <a:latin typeface="Roboto"/>
              <a:ea typeface="Roboto"/>
              <a:cs typeface="Roboto"/>
              <a:sym typeface="Roboto"/>
            </a:endParaRPr>
          </a:p>
          <a:p>
            <a:pPr marL="977900" lvl="0" indent="-314325" algn="l" rtl="0">
              <a:lnSpc>
                <a:spcPct val="115000"/>
              </a:lnSpc>
              <a:spcBef>
                <a:spcPts val="2000"/>
              </a:spcBef>
              <a:spcAft>
                <a:spcPts val="0"/>
              </a:spcAft>
              <a:buClr>
                <a:schemeClr val="dk1"/>
              </a:buClr>
              <a:buSzPts val="1350"/>
              <a:buFont typeface="Roboto"/>
              <a:buAutoNum type="arabicPeriod"/>
            </a:pPr>
            <a:r>
              <a:rPr lang="en" sz="1350">
                <a:solidFill>
                  <a:schemeClr val="dk1"/>
                </a:solidFill>
                <a:highlight>
                  <a:srgbClr val="FFFFFF"/>
                </a:highlight>
                <a:latin typeface="Roboto"/>
                <a:ea typeface="Roboto"/>
                <a:cs typeface="Roboto"/>
                <a:sym typeface="Roboto"/>
              </a:rPr>
              <a:t>Using The Providers Metadata of the @</a:t>
            </a:r>
            <a:r>
              <a:rPr lang="en" sz="1350" u="sng">
                <a:solidFill>
                  <a:schemeClr val="hlink"/>
                </a:solidFill>
                <a:highlight>
                  <a:srgbClr val="FFFFFF"/>
                </a:highlight>
                <a:latin typeface="Roboto"/>
                <a:ea typeface="Roboto"/>
                <a:cs typeface="Roboto"/>
                <a:sym typeface="Roboto"/>
                <a:hlinkClick r:id="rId3"/>
              </a:rPr>
              <a:t>NgModule()</a:t>
            </a:r>
            <a:endParaRPr sz="1350" u="sng">
              <a:solidFill>
                <a:schemeClr val="hlink"/>
              </a:solidFill>
              <a:highlight>
                <a:srgbClr val="FFFFFF"/>
              </a:highlight>
              <a:latin typeface="Roboto"/>
              <a:ea typeface="Roboto"/>
              <a:cs typeface="Roboto"/>
              <a:sym typeface="Roboto"/>
            </a:endParaRPr>
          </a:p>
          <a:p>
            <a:pPr marL="977900" lvl="0" indent="-314325" algn="l" rtl="0">
              <a:lnSpc>
                <a:spcPct val="115000"/>
              </a:lnSpc>
              <a:spcBef>
                <a:spcPts val="0"/>
              </a:spcBef>
              <a:spcAft>
                <a:spcPts val="0"/>
              </a:spcAft>
              <a:buClr>
                <a:schemeClr val="dk1"/>
              </a:buClr>
              <a:buSzPts val="1350"/>
              <a:buFont typeface="Roboto"/>
              <a:buAutoNum type="arabicPeriod"/>
            </a:pPr>
            <a:r>
              <a:rPr lang="en" sz="1350">
                <a:solidFill>
                  <a:schemeClr val="dk1"/>
                </a:solidFill>
                <a:highlight>
                  <a:srgbClr val="FFFFFF"/>
                </a:highlight>
                <a:latin typeface="Roboto"/>
                <a:ea typeface="Roboto"/>
                <a:cs typeface="Roboto"/>
                <a:sym typeface="Roboto"/>
              </a:rPr>
              <a:t>Using the </a:t>
            </a:r>
            <a:r>
              <a:rPr lang="en" sz="1350" u="sng">
                <a:solidFill>
                  <a:schemeClr val="hlink"/>
                </a:solidFill>
                <a:highlight>
                  <a:srgbClr val="FFFFFF"/>
                </a:highlight>
                <a:latin typeface="Roboto"/>
                <a:ea typeface="Roboto"/>
                <a:cs typeface="Roboto"/>
                <a:sym typeface="Roboto"/>
                <a:hlinkClick r:id="rId4"/>
              </a:rPr>
              <a:t>@Injectable()</a:t>
            </a:r>
            <a:r>
              <a:rPr lang="en" sz="1350">
                <a:solidFill>
                  <a:schemeClr val="dk1"/>
                </a:solidFill>
                <a:highlight>
                  <a:srgbClr val="FFFFFF"/>
                </a:highlight>
                <a:latin typeface="Roboto"/>
                <a:ea typeface="Roboto"/>
                <a:cs typeface="Roboto"/>
                <a:sym typeface="Roboto"/>
              </a:rPr>
              <a:t> Decorator with </a:t>
            </a:r>
            <a:r>
              <a:rPr lang="en" sz="1150">
                <a:solidFill>
                  <a:schemeClr val="dk1"/>
                </a:solidFill>
                <a:highlight>
                  <a:srgbClr val="F2F2F2"/>
                </a:highlight>
                <a:latin typeface="Roboto"/>
                <a:ea typeface="Roboto"/>
                <a:cs typeface="Roboto"/>
                <a:sym typeface="Roboto"/>
              </a:rPr>
              <a:t>providedIn : root</a:t>
            </a:r>
            <a:r>
              <a:rPr lang="en" sz="1350">
                <a:solidFill>
                  <a:schemeClr val="dk1"/>
                </a:solidFill>
                <a:highlight>
                  <a:srgbClr val="FFFFFF"/>
                </a:highlight>
                <a:latin typeface="Roboto"/>
                <a:ea typeface="Roboto"/>
                <a:cs typeface="Roboto"/>
                <a:sym typeface="Roboto"/>
              </a:rPr>
              <a:t> in the service itself</a:t>
            </a:r>
            <a:endParaRPr sz="900">
              <a:solidFill>
                <a:srgbClr val="444444"/>
              </a:solidFill>
            </a:endParaRPr>
          </a:p>
          <a:p>
            <a:pPr marL="0" lvl="0" indent="0" algn="l" rtl="0">
              <a:lnSpc>
                <a:spcPct val="115000"/>
              </a:lnSpc>
              <a:spcBef>
                <a:spcPts val="4000"/>
              </a:spcBef>
              <a:spcAft>
                <a:spcPts val="0"/>
              </a:spcAft>
              <a:buNone/>
            </a:pPr>
            <a:r>
              <a:rPr lang="en" sz="800" b="1">
                <a:solidFill>
                  <a:srgbClr val="444444"/>
                </a:solidFill>
              </a:rPr>
              <a:t>Element Injector</a:t>
            </a:r>
            <a:r>
              <a:rPr lang="en" sz="900" b="1">
                <a:solidFill>
                  <a:srgbClr val="444444"/>
                </a:solidFill>
              </a:rPr>
              <a:t> hierarchy</a:t>
            </a:r>
            <a:endParaRPr sz="900" b="1">
              <a:solidFill>
                <a:srgbClr val="444444"/>
              </a:solidFill>
            </a:endParaRPr>
          </a:p>
          <a:p>
            <a:pPr marL="457200" lvl="0" indent="0" algn="l" rtl="0">
              <a:lnSpc>
                <a:spcPct val="115000"/>
              </a:lnSpc>
              <a:spcBef>
                <a:spcPts val="1500"/>
              </a:spcBef>
              <a:spcAft>
                <a:spcPts val="0"/>
              </a:spcAft>
              <a:buNone/>
            </a:pPr>
            <a:r>
              <a:rPr lang="en" sz="900">
                <a:solidFill>
                  <a:srgbClr val="444444"/>
                </a:solidFill>
              </a:rPr>
              <a:t>Created implicitly at each DOM element. </a:t>
            </a:r>
            <a:endParaRPr sz="900">
              <a:solidFill>
                <a:srgbClr val="444444"/>
              </a:solidFill>
            </a:endParaRPr>
          </a:p>
          <a:p>
            <a:pPr marL="457200" lvl="0" indent="0" algn="l" rtl="0">
              <a:lnSpc>
                <a:spcPct val="115000"/>
              </a:lnSpc>
              <a:spcBef>
                <a:spcPts val="1500"/>
              </a:spcBef>
              <a:spcAft>
                <a:spcPts val="0"/>
              </a:spcAft>
              <a:buNone/>
            </a:pPr>
            <a:r>
              <a:rPr lang="en" sz="900">
                <a:solidFill>
                  <a:srgbClr val="444444"/>
                </a:solidFill>
              </a:rPr>
              <a:t>You configure it in the </a:t>
            </a:r>
            <a:r>
              <a:rPr lang="en" sz="800" b="1">
                <a:solidFill>
                  <a:srgbClr val="444444"/>
                </a:solidFill>
              </a:rPr>
              <a:t>providers</a:t>
            </a:r>
            <a:r>
              <a:rPr lang="en" sz="900" b="1">
                <a:solidFill>
                  <a:srgbClr val="444444"/>
                </a:solidFill>
              </a:rPr>
              <a:t> property</a:t>
            </a:r>
            <a:r>
              <a:rPr lang="en" sz="900">
                <a:solidFill>
                  <a:srgbClr val="444444"/>
                </a:solidFill>
              </a:rPr>
              <a:t> on </a:t>
            </a:r>
            <a:r>
              <a:rPr lang="en" sz="800">
                <a:solidFill>
                  <a:srgbClr val="444444"/>
                </a:solidFill>
              </a:rPr>
              <a:t>@</a:t>
            </a:r>
            <a:r>
              <a:rPr lang="en" sz="800">
                <a:solidFill>
                  <a:srgbClr val="1669BB"/>
                </a:solidFill>
                <a:uFill>
                  <a:noFill/>
                </a:uFill>
                <a:hlinkClick r:id="rId5">
                  <a:extLst>
                    <a:ext uri="{A12FA001-AC4F-418D-AE19-62706E023703}">
                      <ahyp:hlinkClr xmlns:ahyp="http://schemas.microsoft.com/office/drawing/2018/hyperlinkcolor" val="tx"/>
                    </a:ext>
                  </a:extLst>
                </a:hlinkClick>
              </a:rPr>
              <a:t>Directive</a:t>
            </a:r>
            <a:r>
              <a:rPr lang="en" sz="800">
                <a:solidFill>
                  <a:srgbClr val="444444"/>
                </a:solidFill>
              </a:rPr>
              <a:t>()</a:t>
            </a:r>
            <a:r>
              <a:rPr lang="en" sz="900">
                <a:solidFill>
                  <a:srgbClr val="444444"/>
                </a:solidFill>
              </a:rPr>
              <a:t> or </a:t>
            </a:r>
            <a:r>
              <a:rPr lang="en" sz="800">
                <a:solidFill>
                  <a:srgbClr val="444444"/>
                </a:solidFill>
              </a:rPr>
              <a:t>@</a:t>
            </a:r>
            <a:r>
              <a:rPr lang="en" sz="800">
                <a:solidFill>
                  <a:srgbClr val="1669BB"/>
                </a:solidFill>
                <a:uFill>
                  <a:noFill/>
                </a:uFill>
                <a:hlinkClick r:id="rId6">
                  <a:extLst>
                    <a:ext uri="{A12FA001-AC4F-418D-AE19-62706E023703}">
                      <ahyp:hlinkClr xmlns:ahyp="http://schemas.microsoft.com/office/drawing/2018/hyperlinkcolor" val="tx"/>
                    </a:ext>
                  </a:extLst>
                </a:hlinkClick>
              </a:rPr>
              <a:t>Component</a:t>
            </a:r>
            <a:r>
              <a:rPr lang="en" sz="800">
                <a:solidFill>
                  <a:srgbClr val="444444"/>
                </a:solidFill>
              </a:rPr>
              <a:t>()</a:t>
            </a:r>
            <a:r>
              <a:rPr lang="en" sz="900">
                <a:solidFill>
                  <a:srgbClr val="444444"/>
                </a:solidFill>
              </a:rPr>
              <a:t>.</a:t>
            </a:r>
            <a:endParaRPr sz="900">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e25ccd89b_1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e25ccd89b_1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e25ccd89b_1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e25ccd89b_1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44444"/>
                </a:solidFill>
              </a:rPr>
              <a:t>See: </a:t>
            </a:r>
            <a:r>
              <a:rPr lang="en" sz="900">
                <a:solidFill>
                  <a:srgbClr val="444444"/>
                </a:solidFill>
              </a:rPr>
              <a:t>https://www.tektutorialshub.com/angular/providedin-root-any-platform-in-angular/#google_vignette</a:t>
            </a:r>
            <a:endParaRPr sz="1200" b="1">
              <a:solidFill>
                <a:srgbClr val="444444"/>
              </a:solidFill>
            </a:endParaRPr>
          </a:p>
          <a:p>
            <a:pPr marL="0" lvl="0" indent="0" algn="l" rtl="0">
              <a:spcBef>
                <a:spcPts val="0"/>
              </a:spcBef>
              <a:spcAft>
                <a:spcPts val="0"/>
              </a:spcAft>
              <a:buNone/>
            </a:pPr>
            <a:endParaRPr sz="1200" b="1">
              <a:solidFill>
                <a:srgbClr val="444444"/>
              </a:solidFill>
            </a:endParaRPr>
          </a:p>
          <a:p>
            <a:pPr marL="0" lvl="0" indent="0" algn="l" rtl="0">
              <a:spcBef>
                <a:spcPts val="0"/>
              </a:spcBef>
              <a:spcAft>
                <a:spcPts val="0"/>
              </a:spcAft>
              <a:buNone/>
            </a:pPr>
            <a:r>
              <a:rPr lang="en" sz="1200" b="1">
                <a:solidFill>
                  <a:srgbClr val="444444"/>
                </a:solidFill>
              </a:rPr>
              <a:t>Root injector -</a:t>
            </a:r>
            <a:endParaRPr sz="13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Both configs will make the Services as SINGLETON available to the entire application. </a:t>
            </a:r>
            <a:endParaRPr sz="13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e25ccd89b_1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e25ccd89b_1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50" i="1">
                <a:solidFill>
                  <a:schemeClr val="dk1"/>
                </a:solidFill>
                <a:highlight>
                  <a:srgbClr val="FFFFFF"/>
                </a:highlight>
                <a:latin typeface="Roboto"/>
                <a:ea typeface="Roboto"/>
                <a:cs typeface="Roboto"/>
                <a:sym typeface="Roboto"/>
              </a:rPr>
              <a:t>A special singleton platform injector shared by all applications on the page</a:t>
            </a:r>
            <a:r>
              <a:rPr lang="en" sz="1350">
                <a:solidFill>
                  <a:schemeClr val="dk1"/>
                </a:solidFill>
                <a:highlight>
                  <a:srgbClr val="FFFFFF"/>
                </a:highlight>
                <a:latin typeface="Roboto"/>
                <a:ea typeface="Roboto"/>
                <a:cs typeface="Roboto"/>
                <a:sym typeface="Roboto"/>
              </a:rPr>
              <a:t>.</a:t>
            </a:r>
            <a:endParaRPr sz="1350">
              <a:solidFill>
                <a:schemeClr val="dk1"/>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None/>
            </a:pPr>
            <a:r>
              <a:rPr lang="en" sz="1350">
                <a:solidFill>
                  <a:schemeClr val="dk1"/>
                </a:solidFill>
                <a:highlight>
                  <a:srgbClr val="FFFFFF"/>
                </a:highlight>
                <a:latin typeface="Roboto"/>
                <a:ea typeface="Roboto"/>
                <a:cs typeface="Roboto"/>
                <a:sym typeface="Roboto"/>
              </a:rPr>
              <a:t>This is a useful injector if you have multiple Angular Apps running on a single page.</a:t>
            </a:r>
            <a:endParaRPr sz="1350">
              <a:solidFill>
                <a:schemeClr val="dk1"/>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None/>
            </a:pPr>
            <a:r>
              <a:rPr lang="en" sz="1350">
                <a:solidFill>
                  <a:schemeClr val="dk1"/>
                </a:solidFill>
                <a:highlight>
                  <a:srgbClr val="FFFFFF"/>
                </a:highlight>
                <a:latin typeface="Roboto"/>
                <a:ea typeface="Roboto"/>
                <a:cs typeface="Roboto"/>
                <a:sym typeface="Roboto"/>
              </a:rPr>
              <a:t>Example: Multiple Angular Elements, where they can share a single instance of service between them.</a:t>
            </a:r>
            <a:endParaRPr sz="1350">
              <a:solidFill>
                <a:schemeClr val="dk1"/>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800" b="1">
              <a:solidFill>
                <a:srgbClr val="444444"/>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e25ccd89b_1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e25ccd89b_1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e25ccd89b_1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e25ccd89b_1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Child injector</a:t>
            </a:r>
            <a:endParaRPr sz="800" b="1">
              <a:solidFill>
                <a:srgbClr val="444444"/>
              </a:solidFill>
            </a:endParaRPr>
          </a:p>
          <a:p>
            <a:pPr marL="0" lvl="0" indent="0" algn="l" rtl="0">
              <a:spcBef>
                <a:spcPts val="1500"/>
              </a:spcBef>
              <a:spcAft>
                <a:spcPts val="0"/>
              </a:spcAft>
              <a:buNone/>
            </a:pPr>
            <a:r>
              <a:rPr lang="en" sz="800">
                <a:solidFill>
                  <a:srgbClr val="444444"/>
                </a:solidFill>
              </a:rPr>
              <a:t>Injector instance is created for every </a:t>
            </a:r>
            <a:r>
              <a:rPr lang="en" sz="800" b="1">
                <a:solidFill>
                  <a:srgbClr val="444444"/>
                </a:solidFill>
              </a:rPr>
              <a:t>Lazy-loaded</a:t>
            </a:r>
            <a:r>
              <a:rPr lang="en" sz="800">
                <a:solidFill>
                  <a:srgbClr val="444444"/>
                </a:solidFill>
              </a:rPr>
              <a:t> module</a:t>
            </a:r>
            <a:endParaRPr sz="800">
              <a:solidFill>
                <a:srgbClr val="444444"/>
              </a:solidFill>
            </a:endParaRPr>
          </a:p>
          <a:p>
            <a:pPr marL="0" lvl="0" indent="0" algn="l" rtl="0">
              <a:lnSpc>
                <a:spcPct val="115000"/>
              </a:lnSpc>
              <a:spcBef>
                <a:spcPts val="0"/>
              </a:spcBef>
              <a:spcAft>
                <a:spcPts val="0"/>
              </a:spcAft>
              <a:buNone/>
            </a:pPr>
            <a:r>
              <a:rPr lang="en" sz="1350">
                <a:solidFill>
                  <a:schemeClr val="dk1"/>
                </a:solidFill>
                <a:highlight>
                  <a:srgbClr val="FFFFFF"/>
                </a:highlight>
                <a:latin typeface="Roboto"/>
                <a:ea typeface="Roboto"/>
                <a:cs typeface="Roboto"/>
                <a:sym typeface="Roboto"/>
              </a:rPr>
              <a:t>Angular creates them only when it loads them via ROUTINGS.</a:t>
            </a:r>
            <a:endParaRPr sz="1350">
              <a:solidFill>
                <a:schemeClr val="dk1"/>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None/>
            </a:pPr>
            <a:r>
              <a:rPr lang="en" sz="1350">
                <a:solidFill>
                  <a:schemeClr val="dk1"/>
                </a:solidFill>
                <a:highlight>
                  <a:srgbClr val="FFFFFF"/>
                </a:highlight>
                <a:latin typeface="Roboto"/>
                <a:ea typeface="Roboto"/>
                <a:cs typeface="Roboto"/>
                <a:sym typeface="Roboto"/>
              </a:rPr>
              <a:t> They are configured with the providers from the following locations.</a:t>
            </a:r>
            <a:endParaRPr sz="1350">
              <a:solidFill>
                <a:schemeClr val="dk1"/>
              </a:solidFill>
              <a:highlight>
                <a:srgbClr val="FFFFFF"/>
              </a:highlight>
              <a:latin typeface="Roboto"/>
              <a:ea typeface="Roboto"/>
              <a:cs typeface="Roboto"/>
              <a:sym typeface="Roboto"/>
            </a:endParaRPr>
          </a:p>
          <a:p>
            <a:pPr marL="977900" lvl="0" indent="-314325" algn="l" rtl="0">
              <a:lnSpc>
                <a:spcPct val="115000"/>
              </a:lnSpc>
              <a:spcBef>
                <a:spcPts val="2000"/>
              </a:spcBef>
              <a:spcAft>
                <a:spcPts val="0"/>
              </a:spcAft>
              <a:buClr>
                <a:schemeClr val="dk1"/>
              </a:buClr>
              <a:buSzPts val="1350"/>
              <a:buFont typeface="Roboto"/>
              <a:buAutoNum type="arabicPeriod"/>
            </a:pPr>
            <a:r>
              <a:rPr lang="en" sz="1350">
                <a:solidFill>
                  <a:schemeClr val="dk1"/>
                </a:solidFill>
                <a:highlight>
                  <a:srgbClr val="FFFFFF"/>
                </a:highlight>
                <a:latin typeface="Roboto"/>
                <a:ea typeface="Roboto"/>
                <a:cs typeface="Roboto"/>
                <a:sym typeface="Roboto"/>
              </a:rPr>
              <a:t>Providers metadata of </a:t>
            </a:r>
            <a:r>
              <a:rPr lang="en" sz="1150">
                <a:solidFill>
                  <a:schemeClr val="dk1"/>
                </a:solidFill>
                <a:highlight>
                  <a:srgbClr val="F2F2F2"/>
                </a:highlight>
                <a:latin typeface="Roboto"/>
                <a:ea typeface="Roboto"/>
                <a:cs typeface="Roboto"/>
                <a:sym typeface="Roboto"/>
              </a:rPr>
              <a:t>@NgModule</a:t>
            </a:r>
            <a:r>
              <a:rPr lang="en" sz="1350">
                <a:solidFill>
                  <a:schemeClr val="dk1"/>
                </a:solidFill>
                <a:highlight>
                  <a:srgbClr val="FFFFFF"/>
                </a:highlight>
                <a:latin typeface="Roboto"/>
                <a:ea typeface="Roboto"/>
                <a:cs typeface="Roboto"/>
                <a:sym typeface="Roboto"/>
              </a:rPr>
              <a:t> of the Module </a:t>
            </a:r>
            <a:r>
              <a:rPr lang="en" sz="1350" b="1">
                <a:solidFill>
                  <a:schemeClr val="dk1"/>
                </a:solidFill>
                <a:highlight>
                  <a:srgbClr val="FFFFFF"/>
                </a:highlight>
                <a:latin typeface="Roboto"/>
                <a:ea typeface="Roboto"/>
                <a:cs typeface="Roboto"/>
                <a:sym typeface="Roboto"/>
              </a:rPr>
              <a:t>being Lazy loaded</a:t>
            </a:r>
            <a:endParaRPr sz="1350" b="1">
              <a:solidFill>
                <a:schemeClr val="dk1"/>
              </a:solidFill>
              <a:highlight>
                <a:srgbClr val="FFFFFF"/>
              </a:highlight>
              <a:latin typeface="Roboto"/>
              <a:ea typeface="Roboto"/>
              <a:cs typeface="Roboto"/>
              <a:sym typeface="Roboto"/>
            </a:endParaRPr>
          </a:p>
          <a:p>
            <a:pPr marL="977900" lvl="0" indent="-314325" algn="l" rtl="0">
              <a:lnSpc>
                <a:spcPct val="115000"/>
              </a:lnSpc>
              <a:spcBef>
                <a:spcPts val="0"/>
              </a:spcBef>
              <a:spcAft>
                <a:spcPts val="0"/>
              </a:spcAft>
              <a:buClr>
                <a:schemeClr val="dk1"/>
              </a:buClr>
              <a:buSzPts val="1350"/>
              <a:buFont typeface="Roboto"/>
              <a:buAutoNum type="arabicPeriod"/>
            </a:pPr>
            <a:r>
              <a:rPr lang="en" sz="1350">
                <a:solidFill>
                  <a:schemeClr val="dk1"/>
                </a:solidFill>
                <a:highlight>
                  <a:srgbClr val="FFFFFF"/>
                </a:highlight>
                <a:latin typeface="Roboto"/>
                <a:ea typeface="Roboto"/>
                <a:cs typeface="Roboto"/>
                <a:sym typeface="Roboto"/>
              </a:rPr>
              <a:t>All the services which have </a:t>
            </a:r>
            <a:r>
              <a:rPr lang="en" sz="1150">
                <a:solidFill>
                  <a:schemeClr val="dk1"/>
                </a:solidFill>
                <a:highlight>
                  <a:srgbClr val="F2F2F2"/>
                </a:highlight>
                <a:latin typeface="Roboto"/>
                <a:ea typeface="Roboto"/>
                <a:cs typeface="Roboto"/>
                <a:sym typeface="Roboto"/>
              </a:rPr>
              <a:t>providedIn</a:t>
            </a:r>
            <a:r>
              <a:rPr lang="en" sz="1350">
                <a:solidFill>
                  <a:schemeClr val="dk1"/>
                </a:solidFill>
                <a:highlight>
                  <a:srgbClr val="FFFFFF"/>
                </a:highlight>
                <a:latin typeface="Roboto"/>
                <a:ea typeface="Roboto"/>
                <a:cs typeface="Roboto"/>
                <a:sym typeface="Roboto"/>
              </a:rPr>
              <a:t> metadata with value</a:t>
            </a:r>
            <a:r>
              <a:rPr lang="en" sz="1350" b="1">
                <a:solidFill>
                  <a:schemeClr val="dk1"/>
                </a:solidFill>
                <a:highlight>
                  <a:srgbClr val="FFFFFF"/>
                </a:highlight>
                <a:latin typeface="Roboto"/>
                <a:ea typeface="Roboto"/>
                <a:cs typeface="Roboto"/>
                <a:sym typeface="Roboto"/>
              </a:rPr>
              <a:t> </a:t>
            </a:r>
            <a:r>
              <a:rPr lang="en" sz="1150" b="1">
                <a:solidFill>
                  <a:schemeClr val="dk1"/>
                </a:solidFill>
                <a:highlight>
                  <a:srgbClr val="F2F2F2"/>
                </a:highlight>
                <a:latin typeface="Roboto"/>
                <a:ea typeface="Roboto"/>
                <a:cs typeface="Roboto"/>
                <a:sym typeface="Roboto"/>
              </a:rPr>
              <a:t>any</a:t>
            </a:r>
            <a:r>
              <a:rPr lang="en" sz="1350">
                <a:solidFill>
                  <a:schemeClr val="dk1"/>
                </a:solidFill>
                <a:highlight>
                  <a:srgbClr val="FFFFFF"/>
                </a:highlight>
                <a:latin typeface="Roboto"/>
                <a:ea typeface="Roboto"/>
                <a:cs typeface="Roboto"/>
                <a:sym typeface="Roboto"/>
              </a:rPr>
              <a:t> in their </a:t>
            </a:r>
            <a:r>
              <a:rPr lang="en" sz="1350" u="sng">
                <a:solidFill>
                  <a:schemeClr val="hlink"/>
                </a:solidFill>
                <a:highlight>
                  <a:srgbClr val="FFFFFF"/>
                </a:highlight>
                <a:latin typeface="Roboto"/>
                <a:ea typeface="Roboto"/>
                <a:cs typeface="Roboto"/>
                <a:sym typeface="Roboto"/>
                <a:hlinkClick r:id="rId3"/>
              </a:rPr>
              <a:t>@Injectable()</a:t>
            </a:r>
            <a:r>
              <a:rPr lang="en" sz="1350">
                <a:solidFill>
                  <a:schemeClr val="dk1"/>
                </a:solidFill>
                <a:highlight>
                  <a:srgbClr val="FFFFFF"/>
                </a:highlight>
                <a:latin typeface="Roboto"/>
                <a:ea typeface="Roboto"/>
                <a:cs typeface="Roboto"/>
                <a:sym typeface="Roboto"/>
              </a:rPr>
              <a:t> decorator</a:t>
            </a:r>
            <a:endParaRPr sz="1350">
              <a:solidFill>
                <a:schemeClr val="dk1"/>
              </a:solidFill>
              <a:highlight>
                <a:srgbClr val="FFFFFF"/>
              </a:highlight>
              <a:latin typeface="Roboto"/>
              <a:ea typeface="Roboto"/>
              <a:cs typeface="Roboto"/>
              <a:sym typeface="Roboto"/>
            </a:endParaRPr>
          </a:p>
          <a:p>
            <a:pPr marL="0" lvl="0" indent="0" algn="l" rtl="0">
              <a:spcBef>
                <a:spcPts val="4000"/>
              </a:spcBef>
              <a:spcAft>
                <a:spcPts val="0"/>
              </a:spcAft>
              <a:buNone/>
            </a:pPr>
            <a:endParaRPr sz="800">
              <a:solidFill>
                <a:srgbClr val="444444"/>
              </a:solidFill>
            </a:endParaRPr>
          </a:p>
          <a:p>
            <a:pPr marL="0" lvl="0" indent="0" algn="l" rtl="0">
              <a:spcBef>
                <a:spcPts val="0"/>
              </a:spcBef>
              <a:spcAft>
                <a:spcPts val="0"/>
              </a:spcAft>
              <a:buNone/>
            </a:pPr>
            <a:endParaRPr sz="1000">
              <a:solidFill>
                <a:schemeClr val="dk1"/>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6b1d10bc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16b1d10b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e25ccd89b_1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e25ccd89b_1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e25ccd89b_1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e25ccd89b_1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6b1d10b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6b1d1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nl-NL" dirty="0" err="1"/>
              <a:t>With</a:t>
            </a:r>
            <a:r>
              <a:rPr lang="nl-NL" dirty="0"/>
              <a:t> </a:t>
            </a:r>
            <a:r>
              <a:rPr lang="nl-NL" dirty="0" err="1"/>
              <a:t>provideIn</a:t>
            </a:r>
            <a:r>
              <a:rPr lang="nl-NL" dirty="0"/>
              <a:t> </a:t>
            </a:r>
            <a:r>
              <a:rPr lang="nl-NL" dirty="0" err="1"/>
              <a:t>Any</a:t>
            </a:r>
            <a:r>
              <a:rPr lang="nl-NL" dirty="0"/>
              <a:t>, </a:t>
            </a:r>
            <a:r>
              <a:rPr lang="nl-NL" dirty="0" err="1"/>
              <a:t>all</a:t>
            </a:r>
            <a:r>
              <a:rPr lang="nl-NL" dirty="0"/>
              <a:t> </a:t>
            </a:r>
            <a:r>
              <a:rPr lang="nl-NL" dirty="0" err="1"/>
              <a:t>eagerly</a:t>
            </a:r>
            <a:r>
              <a:rPr lang="nl-NL" dirty="0"/>
              <a:t> </a:t>
            </a:r>
            <a:r>
              <a:rPr lang="nl-NL" dirty="0" err="1"/>
              <a:t>loaded</a:t>
            </a:r>
            <a:r>
              <a:rPr lang="nl-NL" dirty="0"/>
              <a:t> </a:t>
            </a:r>
            <a:r>
              <a:rPr lang="nl-NL" dirty="0" err="1"/>
              <a:t>modulea</a:t>
            </a:r>
            <a:r>
              <a:rPr lang="nl-NL" dirty="0"/>
              <a:t> share a singleton </a:t>
            </a:r>
            <a:r>
              <a:rPr lang="nl-NL" dirty="0" err="1"/>
              <a:t>instance</a:t>
            </a:r>
            <a:r>
              <a:rPr lang="nl-NL" dirty="0"/>
              <a:t> . </a:t>
            </a:r>
            <a:r>
              <a:rPr lang="nl-NL" dirty="0" err="1"/>
              <a:t>Howver</a:t>
            </a:r>
            <a:r>
              <a:rPr lang="nl-NL" dirty="0"/>
              <a:t> , </a:t>
            </a:r>
            <a:r>
              <a:rPr lang="nl-NL" dirty="0" err="1"/>
              <a:t>lazy</a:t>
            </a:r>
            <a:r>
              <a:rPr lang="nl-NL" dirty="0"/>
              <a:t> </a:t>
            </a:r>
            <a:r>
              <a:rPr lang="nl-NL" dirty="0" err="1"/>
              <a:t>loaded</a:t>
            </a:r>
            <a:r>
              <a:rPr lang="nl-NL" dirty="0"/>
              <a:t> modules </a:t>
            </a:r>
            <a:r>
              <a:rPr lang="nl-NL" dirty="0" err="1"/>
              <a:t>each</a:t>
            </a:r>
            <a:r>
              <a:rPr lang="nl-NL" dirty="0"/>
              <a:t> get </a:t>
            </a:r>
            <a:r>
              <a:rPr lang="nl-NL" dirty="0" err="1"/>
              <a:t>their</a:t>
            </a:r>
            <a:r>
              <a:rPr lang="nl-NL" dirty="0"/>
              <a:t> </a:t>
            </a:r>
            <a:r>
              <a:rPr lang="nl-NL" dirty="0" err="1"/>
              <a:t>own</a:t>
            </a:r>
            <a:r>
              <a:rPr lang="nl-NL" dirty="0"/>
              <a:t> </a:t>
            </a:r>
            <a:r>
              <a:rPr lang="nl-NL" dirty="0" err="1"/>
              <a:t>unique</a:t>
            </a:r>
            <a:r>
              <a:rPr lang="nl-NL" dirty="0"/>
              <a:t> </a:t>
            </a:r>
            <a:r>
              <a:rPr lang="nl-NL" dirty="0" err="1"/>
              <a:t>instance</a:t>
            </a:r>
            <a:r>
              <a:rPr lang="nl-NL" dirty="0"/>
              <a:t>, as </a:t>
            </a:r>
            <a:r>
              <a:rPr lang="nl-NL" dirty="0" err="1"/>
              <a:t>shoen</a:t>
            </a:r>
            <a:r>
              <a:rPr lang="nl-NL" dirty="0"/>
              <a:t> in </a:t>
            </a:r>
            <a:r>
              <a:rPr lang="nl-NL" dirty="0" err="1"/>
              <a:t>the</a:t>
            </a:r>
            <a:r>
              <a:rPr lang="nl-NL" dirty="0"/>
              <a:t> </a:t>
            </a:r>
            <a:r>
              <a:rPr lang="nl-NL" dirty="0" err="1"/>
              <a:t>following</a:t>
            </a:r>
            <a:r>
              <a:rPr lang="nl-NL" dirty="0"/>
              <a:t> diagram</a:t>
            </a:r>
          </a:p>
          <a:p>
            <a:endParaRPr lang="en-NL" dirty="0"/>
          </a:p>
        </p:txBody>
      </p:sp>
    </p:spTree>
    <p:extLst>
      <p:ext uri="{BB962C8B-B14F-4D97-AF65-F5344CB8AC3E}">
        <p14:creationId xmlns:p14="http://schemas.microsoft.com/office/powerpoint/2010/main" val="3861180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e25ccd89b_1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1e25ccd89b_1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800" b="1">
                <a:solidFill>
                  <a:srgbClr val="444444"/>
                </a:solidFill>
              </a:rPr>
              <a:t>Element Injector</a:t>
            </a:r>
            <a:r>
              <a:rPr lang="en" sz="900" b="1">
                <a:solidFill>
                  <a:srgbClr val="444444"/>
                </a:solidFill>
              </a:rPr>
              <a:t> hierarchy</a:t>
            </a:r>
            <a:endParaRPr sz="900" b="1">
              <a:solidFill>
                <a:srgbClr val="444444"/>
              </a:solidFill>
            </a:endParaRPr>
          </a:p>
          <a:p>
            <a:pPr marL="457200" lvl="0" indent="0" algn="l" rtl="0">
              <a:lnSpc>
                <a:spcPct val="115000"/>
              </a:lnSpc>
              <a:spcBef>
                <a:spcPts val="1500"/>
              </a:spcBef>
              <a:spcAft>
                <a:spcPts val="0"/>
              </a:spcAft>
              <a:buClr>
                <a:schemeClr val="dk1"/>
              </a:buClr>
              <a:buSzPts val="1100"/>
              <a:buFont typeface="Arial"/>
              <a:buNone/>
            </a:pPr>
            <a:r>
              <a:rPr lang="en" sz="900">
                <a:solidFill>
                  <a:srgbClr val="444444"/>
                </a:solidFill>
              </a:rPr>
              <a:t>Created implicitly at each DOM element. </a:t>
            </a:r>
            <a:endParaRPr sz="900">
              <a:solidFill>
                <a:srgbClr val="444444"/>
              </a:solidFill>
            </a:endParaRPr>
          </a:p>
          <a:p>
            <a:pPr marL="457200" lvl="0" indent="0" algn="l" rtl="0">
              <a:lnSpc>
                <a:spcPct val="115000"/>
              </a:lnSpc>
              <a:spcBef>
                <a:spcPts val="1500"/>
              </a:spcBef>
              <a:spcAft>
                <a:spcPts val="1500"/>
              </a:spcAft>
              <a:buClr>
                <a:schemeClr val="dk1"/>
              </a:buClr>
              <a:buSzPts val="1100"/>
              <a:buFont typeface="Arial"/>
              <a:buNone/>
            </a:pPr>
            <a:r>
              <a:rPr lang="en" sz="900">
                <a:solidFill>
                  <a:srgbClr val="444444"/>
                </a:solidFill>
              </a:rPr>
              <a:t>You configure it in the </a:t>
            </a:r>
            <a:r>
              <a:rPr lang="en" sz="800" b="1">
                <a:solidFill>
                  <a:srgbClr val="444444"/>
                </a:solidFill>
              </a:rPr>
              <a:t>providers</a:t>
            </a:r>
            <a:r>
              <a:rPr lang="en" sz="900" b="1">
                <a:solidFill>
                  <a:srgbClr val="444444"/>
                </a:solidFill>
              </a:rPr>
              <a:t> property</a:t>
            </a:r>
            <a:r>
              <a:rPr lang="en" sz="900">
                <a:solidFill>
                  <a:srgbClr val="444444"/>
                </a:solidFill>
              </a:rPr>
              <a:t> on </a:t>
            </a:r>
            <a:r>
              <a:rPr lang="en" sz="800">
                <a:solidFill>
                  <a:srgbClr val="444444"/>
                </a:solidFill>
              </a:rPr>
              <a:t>@</a:t>
            </a:r>
            <a:r>
              <a:rPr lang="en" sz="800">
                <a:solidFill>
                  <a:srgbClr val="1669BB"/>
                </a:solidFill>
                <a:uFill>
                  <a:noFill/>
                </a:uFill>
                <a:hlinkClick r:id="rId3">
                  <a:extLst>
                    <a:ext uri="{A12FA001-AC4F-418D-AE19-62706E023703}">
                      <ahyp:hlinkClr xmlns:ahyp="http://schemas.microsoft.com/office/drawing/2018/hyperlinkcolor" val="tx"/>
                    </a:ext>
                  </a:extLst>
                </a:hlinkClick>
              </a:rPr>
              <a:t>Directive</a:t>
            </a:r>
            <a:r>
              <a:rPr lang="en" sz="800">
                <a:solidFill>
                  <a:srgbClr val="444444"/>
                </a:solidFill>
              </a:rPr>
              <a:t>()</a:t>
            </a:r>
            <a:r>
              <a:rPr lang="en" sz="900">
                <a:solidFill>
                  <a:srgbClr val="444444"/>
                </a:solidFill>
              </a:rPr>
              <a:t> or </a:t>
            </a:r>
            <a:r>
              <a:rPr lang="en" sz="800">
                <a:solidFill>
                  <a:srgbClr val="444444"/>
                </a:solidFill>
              </a:rPr>
              <a:t>@</a:t>
            </a:r>
            <a:r>
              <a:rPr lang="en" sz="800">
                <a:solidFill>
                  <a:srgbClr val="1669BB"/>
                </a:solidFill>
                <a:uFill>
                  <a:noFill/>
                </a:uFill>
                <a:hlinkClick r:id="rId4">
                  <a:extLst>
                    <a:ext uri="{A12FA001-AC4F-418D-AE19-62706E023703}">
                      <ahyp:hlinkClr xmlns:ahyp="http://schemas.microsoft.com/office/drawing/2018/hyperlinkcolor" val="tx"/>
                    </a:ext>
                  </a:extLst>
                </a:hlinkClick>
              </a:rPr>
              <a:t>Component</a:t>
            </a:r>
            <a:r>
              <a:rPr lang="en" sz="800">
                <a:solidFill>
                  <a:srgbClr val="444444"/>
                </a:solidFill>
              </a:rPr>
              <a:t>()</a:t>
            </a:r>
            <a:r>
              <a:rPr lang="en" sz="900">
                <a:solidFill>
                  <a:srgbClr val="444444"/>
                </a:solidFill>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e25ccd89b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e25ccd89b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is visible for Roor Component and Child comp</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e25ccd89b_1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e25ccd89b_1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e25ccd89b_1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1e25ccd89b_1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e25ccd89b_1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e25ccd89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e25ccd89b_1_1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e25ccd89b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e25ccd89b_1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e25ccd89b_1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e25ccd89b_1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e25ccd89b_1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Inject EngineService instance from RootCarComponent Injector, into grand-child Component</a:t>
            </a:r>
            <a:endParaRPr sz="900">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1e25ccd89b_1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1e25ccd89b_1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Module Injector</a:t>
            </a:r>
            <a:r>
              <a:rPr lang="en" sz="900" b="1">
                <a:solidFill>
                  <a:srgbClr val="444444"/>
                </a:solidFill>
              </a:rPr>
              <a:t> hierarchy</a:t>
            </a:r>
            <a:endParaRPr sz="900">
              <a:solidFill>
                <a:srgbClr val="444444"/>
              </a:solidFill>
            </a:endParaRPr>
          </a:p>
          <a:p>
            <a:pPr marL="457200" lvl="0" indent="0" algn="l" rtl="0">
              <a:lnSpc>
                <a:spcPct val="115000"/>
              </a:lnSpc>
              <a:spcBef>
                <a:spcPts val="1500"/>
              </a:spcBef>
              <a:spcAft>
                <a:spcPts val="0"/>
              </a:spcAft>
              <a:buNone/>
            </a:pPr>
            <a:r>
              <a:rPr lang="en" sz="900">
                <a:solidFill>
                  <a:srgbClr val="444444"/>
                </a:solidFill>
              </a:rPr>
              <a:t>Configure a </a:t>
            </a:r>
            <a:r>
              <a:rPr lang="en" sz="800">
                <a:solidFill>
                  <a:srgbClr val="444444"/>
                </a:solidFill>
              </a:rPr>
              <a:t>Module Injector</a:t>
            </a:r>
            <a:r>
              <a:rPr lang="en" sz="900">
                <a:solidFill>
                  <a:srgbClr val="444444"/>
                </a:solidFill>
              </a:rPr>
              <a:t> in this hierarchy using an </a:t>
            </a:r>
            <a:r>
              <a:rPr lang="en" sz="800">
                <a:solidFill>
                  <a:srgbClr val="444444"/>
                </a:solidFill>
              </a:rPr>
              <a:t>@</a:t>
            </a:r>
            <a:r>
              <a:rPr lang="en" sz="800">
                <a:solidFill>
                  <a:srgbClr val="1669BB"/>
                </a:solidFill>
                <a:uFill>
                  <a:noFill/>
                </a:uFill>
                <a:hlinkClick r:id="rId3">
                  <a:extLst>
                    <a:ext uri="{A12FA001-AC4F-418D-AE19-62706E023703}">
                      <ahyp:hlinkClr xmlns:ahyp="http://schemas.microsoft.com/office/drawing/2018/hyperlinkcolor" val="tx"/>
                    </a:ext>
                  </a:extLst>
                </a:hlinkClick>
              </a:rPr>
              <a:t>NgModule</a:t>
            </a:r>
            <a:r>
              <a:rPr lang="en" sz="800">
                <a:solidFill>
                  <a:srgbClr val="444444"/>
                </a:solidFill>
              </a:rPr>
              <a:t>()</a:t>
            </a:r>
            <a:r>
              <a:rPr lang="en" sz="900">
                <a:solidFill>
                  <a:srgbClr val="444444"/>
                </a:solidFill>
              </a:rPr>
              <a:t> or </a:t>
            </a:r>
            <a:r>
              <a:rPr lang="en" sz="800">
                <a:solidFill>
                  <a:srgbClr val="444444"/>
                </a:solidFill>
              </a:rPr>
              <a:t>@</a:t>
            </a:r>
            <a:r>
              <a:rPr lang="en" sz="800">
                <a:solidFill>
                  <a:srgbClr val="1669BB"/>
                </a:solidFill>
                <a:uFill>
                  <a:noFill/>
                </a:uFill>
                <a:hlinkClick r:id="rId4">
                  <a:extLst>
                    <a:ext uri="{A12FA001-AC4F-418D-AE19-62706E023703}">
                      <ahyp:hlinkClr xmlns:ahyp="http://schemas.microsoft.com/office/drawing/2018/hyperlinkcolor" val="tx"/>
                    </a:ext>
                  </a:extLst>
                </a:hlinkClick>
              </a:rPr>
              <a:t>Injectable</a:t>
            </a:r>
            <a:r>
              <a:rPr lang="en" sz="800">
                <a:solidFill>
                  <a:srgbClr val="444444"/>
                </a:solidFill>
              </a:rPr>
              <a:t>()</a:t>
            </a:r>
            <a:r>
              <a:rPr lang="en" sz="900">
                <a:solidFill>
                  <a:srgbClr val="444444"/>
                </a:solidFill>
              </a:rPr>
              <a:t> annotation.</a:t>
            </a:r>
            <a:endParaRPr sz="900">
              <a:solidFill>
                <a:srgbClr val="444444"/>
              </a:solidFill>
            </a:endParaRPr>
          </a:p>
          <a:p>
            <a:pPr marL="0" lvl="0" indent="0" algn="l" rtl="0">
              <a:lnSpc>
                <a:spcPct val="115000"/>
              </a:lnSpc>
              <a:spcBef>
                <a:spcPts val="1500"/>
              </a:spcBef>
              <a:spcAft>
                <a:spcPts val="0"/>
              </a:spcAft>
              <a:buNone/>
            </a:pPr>
            <a:r>
              <a:rPr lang="en" sz="900">
                <a:solidFill>
                  <a:srgbClr val="444444"/>
                </a:solidFill>
              </a:rPr>
              <a:t>https://www.tektutorialshub.com/angular/providedin-root-any-platform-in-angular/#google_vignette</a:t>
            </a:r>
            <a:endParaRPr sz="900">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e25ccd89b_1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e25ccd89b_1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When module </a:t>
            </a:r>
            <a:r>
              <a:rPr lang="en" sz="1200">
                <a:solidFill>
                  <a:srgbClr val="F4645F"/>
                </a:solidFill>
                <a:highlight>
                  <a:srgbClr val="F0F2F1"/>
                </a:highlight>
                <a:latin typeface="Courier New"/>
                <a:ea typeface="Courier New"/>
                <a:cs typeface="Courier New"/>
                <a:sym typeface="Courier New"/>
              </a:rPr>
              <a:t>A</a:t>
            </a:r>
            <a:r>
              <a:rPr lang="en" sz="1350">
                <a:solidFill>
                  <a:srgbClr val="333333"/>
                </a:solidFill>
                <a:highlight>
                  <a:srgbClr val="FFFFFF"/>
                </a:highlight>
              </a:rPr>
              <a:t> in an application needs module </a:t>
            </a:r>
            <a:r>
              <a:rPr lang="en" sz="1200">
                <a:solidFill>
                  <a:srgbClr val="F4645F"/>
                </a:solidFill>
                <a:highlight>
                  <a:srgbClr val="F0F2F1"/>
                </a:highlight>
                <a:latin typeface="Courier New"/>
                <a:ea typeface="Courier New"/>
                <a:cs typeface="Courier New"/>
                <a:sym typeface="Courier New"/>
              </a:rPr>
              <a:t>B</a:t>
            </a:r>
            <a:r>
              <a:rPr lang="en" sz="1350">
                <a:solidFill>
                  <a:srgbClr val="333333"/>
                </a:solidFill>
                <a:highlight>
                  <a:srgbClr val="FFFFFF"/>
                </a:highlight>
              </a:rPr>
              <a:t> to run, then module </a:t>
            </a:r>
            <a:r>
              <a:rPr lang="en" sz="1200">
                <a:solidFill>
                  <a:srgbClr val="F4645F"/>
                </a:solidFill>
                <a:highlight>
                  <a:srgbClr val="F0F2F1"/>
                </a:highlight>
                <a:latin typeface="Courier New"/>
                <a:ea typeface="Courier New"/>
                <a:cs typeface="Courier New"/>
                <a:sym typeface="Courier New"/>
              </a:rPr>
              <a:t>B</a:t>
            </a:r>
            <a:r>
              <a:rPr lang="en" sz="1350">
                <a:solidFill>
                  <a:srgbClr val="333333"/>
                </a:solidFill>
                <a:highlight>
                  <a:srgbClr val="FFFFFF"/>
                </a:highlight>
              </a:rPr>
              <a:t> is a </a:t>
            </a:r>
            <a:r>
              <a:rPr lang="en" sz="1350" i="1">
                <a:solidFill>
                  <a:srgbClr val="333333"/>
                </a:solidFill>
                <a:highlight>
                  <a:srgbClr val="FFFFFF"/>
                </a:highlight>
              </a:rPr>
              <a:t>dependency</a:t>
            </a:r>
            <a:r>
              <a:rPr lang="en" sz="1350">
                <a:solidFill>
                  <a:srgbClr val="333333"/>
                </a:solidFill>
                <a:highlight>
                  <a:srgbClr val="FFFFFF"/>
                </a:highlight>
              </a:rPr>
              <a:t> of module </a:t>
            </a:r>
            <a:r>
              <a:rPr lang="en" sz="1200">
                <a:solidFill>
                  <a:srgbClr val="F4645F"/>
                </a:solidFill>
                <a:highlight>
                  <a:srgbClr val="F0F2F1"/>
                </a:highlight>
                <a:latin typeface="Courier New"/>
                <a:ea typeface="Courier New"/>
                <a:cs typeface="Courier New"/>
                <a:sym typeface="Courier New"/>
              </a:rPr>
              <a:t>A</a:t>
            </a:r>
            <a:r>
              <a:rPr lang="en" sz="1350">
                <a:solidFill>
                  <a:srgbClr val="333333"/>
                </a:solidFill>
                <a:highlight>
                  <a:srgbClr val="FFFFFF"/>
                </a:highlight>
              </a:rPr>
              <a:t>.</a:t>
            </a:r>
            <a:endParaRPr sz="1350">
              <a:solidFill>
                <a:srgbClr val="333333"/>
              </a:solidFill>
              <a:highlight>
                <a:srgbClr val="FFFFFF"/>
              </a:highlight>
            </a:endParaRPr>
          </a:p>
          <a:p>
            <a:pPr marL="0" lvl="0" indent="0" algn="l" rtl="0">
              <a:spcBef>
                <a:spcPts val="1200"/>
              </a:spcBef>
              <a:spcAft>
                <a:spcPts val="0"/>
              </a:spcAft>
              <a:buNone/>
            </a:pPr>
            <a:r>
              <a:rPr lang="en" sz="1350">
                <a:solidFill>
                  <a:srgbClr val="333333"/>
                </a:solidFill>
                <a:highlight>
                  <a:srgbClr val="FFFFFF"/>
                </a:highlight>
              </a:rPr>
              <a:t>Realistically when writing applications we can’t get away from building numerous dependencies between parts of our code.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1e25ccd89b_1_8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1e25ccd89b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e25ccd89b_1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e25ccd89b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Module Injector</a:t>
            </a:r>
            <a:r>
              <a:rPr lang="en" sz="900" b="1">
                <a:solidFill>
                  <a:srgbClr val="444444"/>
                </a:solidFill>
              </a:rPr>
              <a:t> hierarchy</a:t>
            </a:r>
            <a:endParaRPr sz="900">
              <a:solidFill>
                <a:srgbClr val="444444"/>
              </a:solidFill>
            </a:endParaRPr>
          </a:p>
          <a:p>
            <a:pPr marL="457200" lvl="0" indent="0" algn="l" rtl="0">
              <a:lnSpc>
                <a:spcPct val="115000"/>
              </a:lnSpc>
              <a:spcBef>
                <a:spcPts val="1500"/>
              </a:spcBef>
              <a:spcAft>
                <a:spcPts val="0"/>
              </a:spcAft>
              <a:buNone/>
            </a:pPr>
            <a:r>
              <a:rPr lang="en" sz="900">
                <a:solidFill>
                  <a:srgbClr val="444444"/>
                </a:solidFill>
              </a:rPr>
              <a:t>Configure a </a:t>
            </a:r>
            <a:r>
              <a:rPr lang="en" sz="800">
                <a:solidFill>
                  <a:srgbClr val="444444"/>
                </a:solidFill>
              </a:rPr>
              <a:t>Module Injector</a:t>
            </a:r>
            <a:r>
              <a:rPr lang="en" sz="900">
                <a:solidFill>
                  <a:srgbClr val="444444"/>
                </a:solidFill>
              </a:rPr>
              <a:t> in this hierarchy using an </a:t>
            </a:r>
            <a:r>
              <a:rPr lang="en" sz="800">
                <a:solidFill>
                  <a:srgbClr val="444444"/>
                </a:solidFill>
              </a:rPr>
              <a:t>@</a:t>
            </a:r>
            <a:r>
              <a:rPr lang="en" sz="800">
                <a:solidFill>
                  <a:srgbClr val="1669BB"/>
                </a:solidFill>
                <a:uFill>
                  <a:noFill/>
                </a:uFill>
                <a:hlinkClick r:id="rId3">
                  <a:extLst>
                    <a:ext uri="{A12FA001-AC4F-418D-AE19-62706E023703}">
                      <ahyp:hlinkClr xmlns:ahyp="http://schemas.microsoft.com/office/drawing/2018/hyperlinkcolor" val="tx"/>
                    </a:ext>
                  </a:extLst>
                </a:hlinkClick>
              </a:rPr>
              <a:t>NgModule</a:t>
            </a:r>
            <a:r>
              <a:rPr lang="en" sz="800">
                <a:solidFill>
                  <a:srgbClr val="444444"/>
                </a:solidFill>
              </a:rPr>
              <a:t>()</a:t>
            </a:r>
            <a:r>
              <a:rPr lang="en" sz="900">
                <a:solidFill>
                  <a:srgbClr val="444444"/>
                </a:solidFill>
              </a:rPr>
              <a:t> or </a:t>
            </a:r>
            <a:r>
              <a:rPr lang="en" sz="800">
                <a:solidFill>
                  <a:srgbClr val="444444"/>
                </a:solidFill>
              </a:rPr>
              <a:t>@</a:t>
            </a:r>
            <a:r>
              <a:rPr lang="en" sz="800">
                <a:solidFill>
                  <a:srgbClr val="1669BB"/>
                </a:solidFill>
                <a:uFill>
                  <a:noFill/>
                </a:uFill>
                <a:hlinkClick r:id="rId4">
                  <a:extLst>
                    <a:ext uri="{A12FA001-AC4F-418D-AE19-62706E023703}">
                      <ahyp:hlinkClr xmlns:ahyp="http://schemas.microsoft.com/office/drawing/2018/hyperlinkcolor" val="tx"/>
                    </a:ext>
                  </a:extLst>
                </a:hlinkClick>
              </a:rPr>
              <a:t>Injectable</a:t>
            </a:r>
            <a:r>
              <a:rPr lang="en" sz="800">
                <a:solidFill>
                  <a:srgbClr val="444444"/>
                </a:solidFill>
              </a:rPr>
              <a:t>()</a:t>
            </a:r>
            <a:r>
              <a:rPr lang="en" sz="900">
                <a:solidFill>
                  <a:srgbClr val="444444"/>
                </a:solidFill>
              </a:rPr>
              <a:t> annotation.</a:t>
            </a:r>
            <a:endParaRPr sz="900">
              <a:solidFill>
                <a:srgbClr val="444444"/>
              </a:solidFill>
            </a:endParaRPr>
          </a:p>
          <a:p>
            <a:pPr marL="0" lvl="0" indent="0" algn="l" rtl="0">
              <a:lnSpc>
                <a:spcPct val="115000"/>
              </a:lnSpc>
              <a:spcBef>
                <a:spcPts val="1500"/>
              </a:spcBef>
              <a:spcAft>
                <a:spcPts val="0"/>
              </a:spcAft>
              <a:buNone/>
            </a:pPr>
            <a:r>
              <a:rPr lang="en" sz="900">
                <a:solidFill>
                  <a:srgbClr val="444444"/>
                </a:solidFill>
              </a:rPr>
              <a:t>https://www.tektutorialshub.com/angular/providedin-root-any-platform-in-angular/#google_vignette</a:t>
            </a:r>
            <a:endParaRPr sz="900">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1e25ccd89b_1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1e25ccd89b_1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800" b="1">
                <a:solidFill>
                  <a:srgbClr val="444444"/>
                </a:solidFill>
              </a:rPr>
              <a:t>Module Injector</a:t>
            </a:r>
            <a:r>
              <a:rPr lang="en" sz="900" b="1">
                <a:solidFill>
                  <a:srgbClr val="444444"/>
                </a:solidFill>
              </a:rPr>
              <a:t> hierarchy</a:t>
            </a:r>
            <a:endParaRPr sz="900">
              <a:solidFill>
                <a:srgbClr val="444444"/>
              </a:solidFill>
            </a:endParaRPr>
          </a:p>
          <a:p>
            <a:pPr marL="457200" lvl="0" indent="0" algn="l" rtl="0">
              <a:lnSpc>
                <a:spcPct val="115000"/>
              </a:lnSpc>
              <a:spcBef>
                <a:spcPts val="1500"/>
              </a:spcBef>
              <a:spcAft>
                <a:spcPts val="0"/>
              </a:spcAft>
              <a:buNone/>
            </a:pPr>
            <a:r>
              <a:rPr lang="en" sz="900">
                <a:solidFill>
                  <a:srgbClr val="444444"/>
                </a:solidFill>
              </a:rPr>
              <a:t>Configure a </a:t>
            </a:r>
            <a:r>
              <a:rPr lang="en" sz="800">
                <a:solidFill>
                  <a:srgbClr val="444444"/>
                </a:solidFill>
              </a:rPr>
              <a:t>Module Injector</a:t>
            </a:r>
            <a:r>
              <a:rPr lang="en" sz="900">
                <a:solidFill>
                  <a:srgbClr val="444444"/>
                </a:solidFill>
              </a:rPr>
              <a:t> in this hierarchy using an </a:t>
            </a:r>
            <a:r>
              <a:rPr lang="en" sz="800">
                <a:solidFill>
                  <a:srgbClr val="444444"/>
                </a:solidFill>
              </a:rPr>
              <a:t>@</a:t>
            </a:r>
            <a:r>
              <a:rPr lang="en" sz="800">
                <a:solidFill>
                  <a:srgbClr val="1669BB"/>
                </a:solidFill>
                <a:uFill>
                  <a:noFill/>
                </a:uFill>
                <a:hlinkClick r:id="rId3">
                  <a:extLst>
                    <a:ext uri="{A12FA001-AC4F-418D-AE19-62706E023703}">
                      <ahyp:hlinkClr xmlns:ahyp="http://schemas.microsoft.com/office/drawing/2018/hyperlinkcolor" val="tx"/>
                    </a:ext>
                  </a:extLst>
                </a:hlinkClick>
              </a:rPr>
              <a:t>NgModule</a:t>
            </a:r>
            <a:r>
              <a:rPr lang="en" sz="800">
                <a:solidFill>
                  <a:srgbClr val="444444"/>
                </a:solidFill>
              </a:rPr>
              <a:t>()</a:t>
            </a:r>
            <a:r>
              <a:rPr lang="en" sz="900">
                <a:solidFill>
                  <a:srgbClr val="444444"/>
                </a:solidFill>
              </a:rPr>
              <a:t> or </a:t>
            </a:r>
            <a:r>
              <a:rPr lang="en" sz="800">
                <a:solidFill>
                  <a:srgbClr val="444444"/>
                </a:solidFill>
              </a:rPr>
              <a:t>@</a:t>
            </a:r>
            <a:r>
              <a:rPr lang="en" sz="800">
                <a:solidFill>
                  <a:srgbClr val="1669BB"/>
                </a:solidFill>
                <a:uFill>
                  <a:noFill/>
                </a:uFill>
                <a:hlinkClick r:id="rId4">
                  <a:extLst>
                    <a:ext uri="{A12FA001-AC4F-418D-AE19-62706E023703}">
                      <ahyp:hlinkClr xmlns:ahyp="http://schemas.microsoft.com/office/drawing/2018/hyperlinkcolor" val="tx"/>
                    </a:ext>
                  </a:extLst>
                </a:hlinkClick>
              </a:rPr>
              <a:t>Injectable</a:t>
            </a:r>
            <a:r>
              <a:rPr lang="en" sz="800">
                <a:solidFill>
                  <a:srgbClr val="444444"/>
                </a:solidFill>
              </a:rPr>
              <a:t>()</a:t>
            </a:r>
            <a:r>
              <a:rPr lang="en" sz="900">
                <a:solidFill>
                  <a:srgbClr val="444444"/>
                </a:solidFill>
              </a:rPr>
              <a:t> annotation.</a:t>
            </a:r>
            <a:endParaRPr sz="900">
              <a:solidFill>
                <a:srgbClr val="444444"/>
              </a:solidFill>
            </a:endParaRPr>
          </a:p>
          <a:p>
            <a:pPr marL="0" lvl="0" indent="0" algn="l" rtl="0">
              <a:lnSpc>
                <a:spcPct val="115000"/>
              </a:lnSpc>
              <a:spcBef>
                <a:spcPts val="1500"/>
              </a:spcBef>
              <a:spcAft>
                <a:spcPts val="0"/>
              </a:spcAft>
              <a:buNone/>
            </a:pPr>
            <a:r>
              <a:rPr lang="en" sz="900">
                <a:solidFill>
                  <a:srgbClr val="444444"/>
                </a:solidFill>
              </a:rPr>
              <a:t>https://www.tektutorialshub.com/angular/providedin-root-any-platform-in-angular/#google_vignette</a:t>
            </a:r>
            <a:endParaRPr sz="900">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e25ccd89b_1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e25ccd89b_1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Angular checks in which scope of the Module hierarchy declared our component,</a:t>
            </a:r>
            <a:endParaRPr>
              <a:solidFill>
                <a:schemeClr val="dk1"/>
              </a:solidFill>
            </a:endParaRPr>
          </a:p>
          <a:p>
            <a:pPr marL="0" lvl="0" indent="0" algn="l" rtl="0">
              <a:spcBef>
                <a:spcPts val="0"/>
              </a:spcBef>
              <a:spcAft>
                <a:spcPts val="0"/>
              </a:spcAft>
              <a:buNone/>
            </a:pPr>
            <a:r>
              <a:rPr lang="en">
                <a:solidFill>
                  <a:schemeClr val="dk1"/>
                </a:solidFill>
              </a:rPr>
              <a:t>And delegate resolving of our dependency to our module injector tree.</a:t>
            </a:r>
            <a:endParaRPr>
              <a:solidFill>
                <a:schemeClr val="dk1"/>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83708ccc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83708ccc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e25ccd89b_1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1e25ccd89b_1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Angular checks in which scope of the Module hierarchy declared our component,</a:t>
            </a:r>
            <a:endParaRPr>
              <a:solidFill>
                <a:schemeClr val="dk1"/>
              </a:solidFill>
            </a:endParaRPr>
          </a:p>
          <a:p>
            <a:pPr marL="0" lvl="0" indent="0" algn="l" rtl="0">
              <a:spcBef>
                <a:spcPts val="0"/>
              </a:spcBef>
              <a:spcAft>
                <a:spcPts val="0"/>
              </a:spcAft>
              <a:buNone/>
            </a:pPr>
            <a:r>
              <a:rPr lang="en">
                <a:solidFill>
                  <a:schemeClr val="dk1"/>
                </a:solidFill>
              </a:rPr>
              <a:t>And delegate resolving of our dependency to our module injector tree.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183708ccc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183708ccc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1e25ccd89b_1_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1e25ccd89b_1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1e25ccd89b_1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1e25ccd89b_1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endParaRPr sz="800" b="1">
              <a:solidFill>
                <a:srgbClr val="444444"/>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1e25ccd89b_1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1e25ccd89b_1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endParaRPr sz="800" b="1">
              <a:solidFill>
                <a:srgbClr val="444444"/>
              </a:solidFill>
            </a:endParaRPr>
          </a:p>
          <a:p>
            <a:pPr marL="0" lvl="0" indent="0" algn="l" rtl="0">
              <a:lnSpc>
                <a:spcPct val="115000"/>
              </a:lnSpc>
              <a:spcBef>
                <a:spcPts val="1500"/>
              </a:spcBef>
              <a:spcAft>
                <a:spcPts val="0"/>
              </a:spcAft>
              <a:buNone/>
            </a:pPr>
            <a:endParaRPr sz="800" b="1">
              <a:solidFill>
                <a:srgbClr val="444444"/>
              </a:solidFill>
            </a:endParaRPr>
          </a:p>
          <a:p>
            <a:pPr marL="0" lvl="0" indent="0" algn="l" rtl="0">
              <a:spcBef>
                <a:spcPts val="1500"/>
              </a:spcBef>
              <a:spcAft>
                <a:spcPts val="0"/>
              </a:spcAft>
              <a:buNone/>
            </a:pPr>
            <a:endParaRPr sz="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25ccd89b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25ccd89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8750"/>
              </a:lnSpc>
              <a:spcBef>
                <a:spcPts val="0"/>
              </a:spcBef>
              <a:spcAft>
                <a:spcPts val="0"/>
              </a:spcAft>
              <a:buNone/>
            </a:pPr>
            <a:r>
              <a:rPr lang="en" sz="1350" b="1">
                <a:solidFill>
                  <a:srgbClr val="333333"/>
                </a:solidFill>
                <a:highlight>
                  <a:srgbClr val="FFFFFF"/>
                </a:highlight>
              </a:rPr>
              <a:t>Here we see here that the Engine i</a:t>
            </a:r>
            <a:r>
              <a:rPr lang="en" sz="1350">
                <a:solidFill>
                  <a:srgbClr val="333333"/>
                </a:solidFill>
                <a:highlight>
                  <a:srgbClr val="FFFFFF"/>
                </a:highlight>
              </a:rPr>
              <a:t>s a </a:t>
            </a:r>
            <a:r>
              <a:rPr lang="en" sz="1350" i="1">
                <a:solidFill>
                  <a:srgbClr val="333333"/>
                </a:solidFill>
                <a:highlight>
                  <a:srgbClr val="FFFFFF"/>
                </a:highlight>
              </a:rPr>
              <a:t>dependency</a:t>
            </a:r>
            <a:r>
              <a:rPr lang="en" sz="1350">
                <a:solidFill>
                  <a:srgbClr val="333333"/>
                </a:solidFill>
                <a:highlight>
                  <a:srgbClr val="FFFFFF"/>
                </a:highlight>
              </a:rPr>
              <a:t> of </a:t>
            </a:r>
            <a:r>
              <a:rPr lang="en" sz="1350" b="1">
                <a:solidFill>
                  <a:srgbClr val="333333"/>
                </a:solidFill>
                <a:highlight>
                  <a:srgbClr val="FFFFFF"/>
                </a:highlight>
              </a:rPr>
              <a:t>Car</a:t>
            </a:r>
            <a:r>
              <a:rPr lang="en" sz="1350">
                <a:solidFill>
                  <a:srgbClr val="333333"/>
                </a:solidFill>
                <a:highlight>
                  <a:srgbClr val="FFFFFF"/>
                </a:highlight>
              </a:rPr>
              <a:t> !</a:t>
            </a:r>
            <a:endParaRPr sz="1350" b="1">
              <a:solidFill>
                <a:srgbClr val="333333"/>
              </a:solidFill>
              <a:highlight>
                <a:srgbClr val="FFFFFF"/>
              </a:highlight>
            </a:endParaRPr>
          </a:p>
          <a:p>
            <a:pPr marL="0" lvl="0" indent="0" algn="l" rtl="0">
              <a:lnSpc>
                <a:spcPct val="168750"/>
              </a:lnSpc>
              <a:spcBef>
                <a:spcPts val="0"/>
              </a:spcBef>
              <a:spcAft>
                <a:spcPts val="0"/>
              </a:spcAft>
              <a:buNone/>
            </a:pPr>
            <a:endParaRPr sz="1350" b="1">
              <a:solidFill>
                <a:srgbClr val="333333"/>
              </a:solidFill>
              <a:highlight>
                <a:srgbClr val="FFFFFF"/>
              </a:highlight>
            </a:endParaRPr>
          </a:p>
          <a:p>
            <a:pPr marL="0" lvl="0" indent="0" algn="l" rtl="0">
              <a:lnSpc>
                <a:spcPct val="168750"/>
              </a:lnSpc>
              <a:spcBef>
                <a:spcPts val="0"/>
              </a:spcBef>
              <a:spcAft>
                <a:spcPts val="0"/>
              </a:spcAft>
              <a:buClr>
                <a:schemeClr val="dk1"/>
              </a:buClr>
              <a:buSzPts val="1100"/>
              <a:buFont typeface="Arial"/>
              <a:buNone/>
            </a:pPr>
            <a:r>
              <a:rPr lang="en" sz="1350" b="1">
                <a:solidFill>
                  <a:srgbClr val="333333"/>
                </a:solidFill>
                <a:highlight>
                  <a:srgbClr val="FFFFFF"/>
                </a:highlight>
              </a:rPr>
              <a:t>Inflexible</a:t>
            </a:r>
            <a:endParaRPr sz="1350" b="1">
              <a:solidFill>
                <a:srgbClr val="333333"/>
              </a:solidFill>
              <a:highlight>
                <a:srgbClr val="FFFFFF"/>
              </a:highlight>
            </a:endParaRPr>
          </a:p>
          <a:p>
            <a:pPr marL="0" lvl="0" indent="0" algn="l" rtl="0">
              <a:lnSpc>
                <a:spcPct val="168750"/>
              </a:lnSpc>
              <a:spcBef>
                <a:spcPts val="0"/>
              </a:spcBef>
              <a:spcAft>
                <a:spcPts val="0"/>
              </a:spcAft>
              <a:buNone/>
            </a:pPr>
            <a:r>
              <a:rPr lang="en" sz="1350">
                <a:solidFill>
                  <a:srgbClr val="333333"/>
                </a:solidFill>
                <a:highlight>
                  <a:srgbClr val="FFFFFF"/>
                </a:highlight>
              </a:rPr>
              <a:t>Hard to re-use. It hardcodes the  </a:t>
            </a:r>
            <a:r>
              <a:rPr lang="en" sz="1200">
                <a:solidFill>
                  <a:srgbClr val="F4645F"/>
                </a:solidFill>
                <a:highlight>
                  <a:srgbClr val="F0F2F1"/>
                </a:highlight>
                <a:latin typeface="Courier New"/>
                <a:ea typeface="Courier New"/>
                <a:cs typeface="Courier New"/>
                <a:sym typeface="Courier New"/>
              </a:rPr>
              <a:t>Engine</a:t>
            </a:r>
            <a:r>
              <a:rPr lang="en" sz="1350">
                <a:solidFill>
                  <a:srgbClr val="333333"/>
                </a:solidFill>
                <a:highlight>
                  <a:srgbClr val="FFFFFF"/>
                </a:highlight>
              </a:rPr>
              <a:t> </a:t>
            </a:r>
            <a:endParaRPr sz="1350">
              <a:solidFill>
                <a:srgbClr val="333333"/>
              </a:solidFill>
              <a:highlight>
                <a:srgbClr val="FFFFFF"/>
              </a:highlight>
            </a:endParaRPr>
          </a:p>
          <a:p>
            <a:pPr marL="0" lvl="0" indent="0" algn="l" rtl="0">
              <a:lnSpc>
                <a:spcPct val="168750"/>
              </a:lnSpc>
              <a:spcBef>
                <a:spcPts val="1100"/>
              </a:spcBef>
              <a:spcAft>
                <a:spcPts val="0"/>
              </a:spcAft>
              <a:buClr>
                <a:schemeClr val="dk1"/>
              </a:buClr>
              <a:buSzPts val="1100"/>
              <a:buFont typeface="Arial"/>
              <a:buNone/>
            </a:pPr>
            <a:r>
              <a:rPr lang="en" sz="1350">
                <a:solidFill>
                  <a:srgbClr val="333333"/>
                </a:solidFill>
                <a:highlight>
                  <a:srgbClr val="FFFFFF"/>
                </a:highlight>
              </a:rPr>
              <a:t>How would you use this class if you wanted to use or Test another Engine provider?</a:t>
            </a:r>
            <a:endParaRPr sz="1350">
              <a:solidFill>
                <a:srgbClr val="333333"/>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83708ccc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83708ccc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183708ccc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183708ccc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https://www.tektutorialshub.com/angular/angular-providers/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1e25ccd89b_1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1e25ccd89b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1e25ccd89b_1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1e25ccd89b_1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275"/>
              <a:buFont typeface="Arial"/>
              <a:buNone/>
            </a:pPr>
            <a:r>
              <a:rPr lang="en" sz="1200" b="1">
                <a:solidFill>
                  <a:srgbClr val="333333"/>
                </a:solidFill>
                <a:highlight>
                  <a:srgbClr val="FFFFFF"/>
                </a:highlight>
              </a:rPr>
              <a:t>Token</a:t>
            </a:r>
            <a:endParaRPr sz="1200" b="1">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a:solidFill>
                  <a:srgbClr val="333333"/>
                </a:solidFill>
                <a:highlight>
                  <a:srgbClr val="FFFFFF"/>
                </a:highlight>
              </a:rPr>
              <a:t>This uniquely identifies something that we want injected. A </a:t>
            </a:r>
            <a:r>
              <a:rPr lang="en" sz="1200" i="1">
                <a:solidFill>
                  <a:srgbClr val="333333"/>
                </a:solidFill>
                <a:highlight>
                  <a:srgbClr val="FFFFFF"/>
                </a:highlight>
              </a:rPr>
              <a:t>dependency</a:t>
            </a:r>
            <a:r>
              <a:rPr lang="en" sz="1200">
                <a:solidFill>
                  <a:srgbClr val="333333"/>
                </a:solidFill>
                <a:highlight>
                  <a:srgbClr val="FFFFFF"/>
                </a:highlight>
              </a:rPr>
              <a:t> of our code.</a:t>
            </a:r>
            <a:endParaRPr sz="1200">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b="1">
                <a:solidFill>
                  <a:srgbClr val="333333"/>
                </a:solidFill>
                <a:highlight>
                  <a:srgbClr val="FFFFFF"/>
                </a:highlight>
              </a:rPr>
              <a:t>Dependency</a:t>
            </a:r>
            <a:endParaRPr sz="1200" b="1">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a:solidFill>
                  <a:srgbClr val="333333"/>
                </a:solidFill>
                <a:highlight>
                  <a:srgbClr val="FFFFFF"/>
                </a:highlight>
              </a:rPr>
              <a:t>The actual code we want injected.</a:t>
            </a:r>
            <a:endParaRPr sz="1200">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b="1">
                <a:solidFill>
                  <a:srgbClr val="333333"/>
                </a:solidFill>
                <a:highlight>
                  <a:srgbClr val="FFFFFF"/>
                </a:highlight>
              </a:rPr>
              <a:t>Provider</a:t>
            </a:r>
            <a:endParaRPr sz="1200" b="1">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a:solidFill>
                  <a:srgbClr val="333333"/>
                </a:solidFill>
                <a:highlight>
                  <a:srgbClr val="FFFFFF"/>
                </a:highlight>
              </a:rPr>
              <a:t>This is a map between a </a:t>
            </a:r>
            <a:r>
              <a:rPr lang="en" sz="1200" i="1">
                <a:solidFill>
                  <a:srgbClr val="333333"/>
                </a:solidFill>
                <a:highlight>
                  <a:srgbClr val="FFFFFF"/>
                </a:highlight>
              </a:rPr>
              <a:t>token</a:t>
            </a:r>
            <a:r>
              <a:rPr lang="en" sz="1200">
                <a:solidFill>
                  <a:srgbClr val="333333"/>
                </a:solidFill>
                <a:highlight>
                  <a:srgbClr val="FFFFFF"/>
                </a:highlight>
              </a:rPr>
              <a:t> and a list of </a:t>
            </a:r>
            <a:r>
              <a:rPr lang="en" sz="1200" i="1">
                <a:solidFill>
                  <a:srgbClr val="333333"/>
                </a:solidFill>
                <a:highlight>
                  <a:srgbClr val="FFFFFF"/>
                </a:highlight>
              </a:rPr>
              <a:t>dependencies</a:t>
            </a:r>
            <a:r>
              <a:rPr lang="en" sz="1200">
                <a:solidFill>
                  <a:srgbClr val="333333"/>
                </a:solidFill>
                <a:highlight>
                  <a:srgbClr val="FFFFFF"/>
                </a:highlight>
              </a:rPr>
              <a:t>.</a:t>
            </a:r>
            <a:endParaRPr sz="1200">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b="1">
                <a:solidFill>
                  <a:srgbClr val="333333"/>
                </a:solidFill>
                <a:highlight>
                  <a:srgbClr val="FFFFFF"/>
                </a:highlight>
              </a:rPr>
              <a:t>Injector</a:t>
            </a:r>
            <a:endParaRPr sz="1200" b="1">
              <a:solidFill>
                <a:srgbClr val="333333"/>
              </a:solidFill>
              <a:highlight>
                <a:srgbClr val="FFFFFF"/>
              </a:highlight>
            </a:endParaRPr>
          </a:p>
          <a:p>
            <a:pPr marL="0" lvl="0" indent="0" algn="l" rtl="0">
              <a:spcBef>
                <a:spcPts val="1000"/>
              </a:spcBef>
              <a:spcAft>
                <a:spcPts val="0"/>
              </a:spcAft>
              <a:buClr>
                <a:schemeClr val="dk1"/>
              </a:buClr>
              <a:buSzPts val="275"/>
              <a:buFont typeface="Arial"/>
              <a:buNone/>
            </a:pPr>
            <a:r>
              <a:rPr lang="en" sz="1200">
                <a:solidFill>
                  <a:srgbClr val="333333"/>
                </a:solidFill>
                <a:highlight>
                  <a:srgbClr val="FFFFFF"/>
                </a:highlight>
              </a:rPr>
              <a:t>This is a function which when passed a </a:t>
            </a:r>
            <a:r>
              <a:rPr lang="en" sz="1200" i="1">
                <a:solidFill>
                  <a:srgbClr val="333333"/>
                </a:solidFill>
                <a:highlight>
                  <a:srgbClr val="FFFFFF"/>
                </a:highlight>
              </a:rPr>
              <a:t>token</a:t>
            </a:r>
            <a:r>
              <a:rPr lang="en" sz="1200">
                <a:solidFill>
                  <a:srgbClr val="333333"/>
                </a:solidFill>
                <a:highlight>
                  <a:srgbClr val="FFFFFF"/>
                </a:highlight>
              </a:rPr>
              <a:t> returns a </a:t>
            </a:r>
            <a:r>
              <a:rPr lang="en" sz="1200" i="1">
                <a:solidFill>
                  <a:srgbClr val="333333"/>
                </a:solidFill>
                <a:highlight>
                  <a:srgbClr val="FFFFFF"/>
                </a:highlight>
              </a:rPr>
              <a:t>dependency</a:t>
            </a:r>
            <a:r>
              <a:rPr lang="en" sz="1200">
                <a:solidFill>
                  <a:srgbClr val="333333"/>
                </a:solidFill>
                <a:highlight>
                  <a:srgbClr val="FFFFFF"/>
                </a:highlight>
              </a:rPr>
              <a:t> (or list of dependencies).</a:t>
            </a:r>
            <a:endParaRPr sz="1200">
              <a:solidFill>
                <a:srgbClr val="333333"/>
              </a:solidFill>
              <a:highlight>
                <a:srgbClr val="FFFFFF"/>
              </a:highlight>
            </a:endParaRPr>
          </a:p>
          <a:p>
            <a:pPr marL="0" lvl="0" indent="0" algn="l" rtl="0">
              <a:lnSpc>
                <a:spcPct val="95000"/>
              </a:lnSpc>
              <a:spcBef>
                <a:spcPts val="0"/>
              </a:spcBef>
              <a:spcAft>
                <a:spcPts val="0"/>
              </a:spcAft>
              <a:buClr>
                <a:schemeClr val="dk1"/>
              </a:buClr>
              <a:buSzPts val="275"/>
              <a:buFont typeface="Arial"/>
              <a:buNone/>
            </a:pPr>
            <a:endParaRPr sz="12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1e25ccd89b_1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1e25ccd89b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The Angular provides </a:t>
            </a:r>
            <a:r>
              <a:rPr lang="en" sz="1150" u="sng">
                <a:solidFill>
                  <a:schemeClr val="hlink"/>
                </a:solidFill>
                <a:highlight>
                  <a:srgbClr val="F2F2F2"/>
                </a:highlight>
                <a:latin typeface="Roboto"/>
                <a:ea typeface="Roboto"/>
                <a:cs typeface="Roboto"/>
                <a:sym typeface="Roboto"/>
                <a:hlinkClick r:id="rId3"/>
              </a:rPr>
              <a:t>InjectionToken</a:t>
            </a:r>
            <a:r>
              <a:rPr lang="en" sz="1350">
                <a:solidFill>
                  <a:schemeClr val="dk1"/>
                </a:solidFill>
                <a:highlight>
                  <a:srgbClr val="FFFFFF"/>
                </a:highlight>
                <a:latin typeface="Roboto"/>
                <a:ea typeface="Roboto"/>
                <a:cs typeface="Roboto"/>
                <a:sym typeface="Roboto"/>
              </a:rPr>
              <a:t> class so as to ensure that the Unique tokens are created.</a:t>
            </a:r>
            <a:endParaRPr sz="13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3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The Problem with the string tokens is that two developers can use the same string token at a different part of the app. You also do not have any control over the third-party modules, which may use the same token. If the token is reused, the last to register overwrites all previously registered tokens.</a:t>
            </a:r>
            <a:endParaRPr sz="13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1e25ccd89b_1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1e25ccd89b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50" b="1">
                <a:solidFill>
                  <a:schemeClr val="dk1"/>
                </a:solidFill>
                <a:highlight>
                  <a:srgbClr val="FFFFFF"/>
                </a:highlight>
                <a:latin typeface="Roboto"/>
                <a:ea typeface="Roboto"/>
                <a:cs typeface="Roboto"/>
                <a:sym typeface="Roboto"/>
              </a:rPr>
              <a:t>Provide</a:t>
            </a:r>
            <a:endParaRPr sz="2250" b="1">
              <a:solidFill>
                <a:schemeClr val="dk1"/>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350">
                <a:solidFill>
                  <a:schemeClr val="dk1"/>
                </a:solidFill>
                <a:highlight>
                  <a:srgbClr val="FFFFFF"/>
                </a:highlight>
                <a:latin typeface="Roboto"/>
                <a:ea typeface="Roboto"/>
                <a:cs typeface="Roboto"/>
                <a:sym typeface="Roboto"/>
              </a:rPr>
              <a:t>The first property is </a:t>
            </a:r>
            <a:r>
              <a:rPr lang="en" sz="1150">
                <a:solidFill>
                  <a:schemeClr val="dk1"/>
                </a:solidFill>
                <a:highlight>
                  <a:srgbClr val="F2F2F2"/>
                </a:highlight>
                <a:latin typeface="Roboto"/>
                <a:ea typeface="Roboto"/>
                <a:cs typeface="Roboto"/>
                <a:sym typeface="Roboto"/>
              </a:rPr>
              <a:t>Provide</a:t>
            </a:r>
            <a:r>
              <a:rPr lang="en" sz="1350">
                <a:solidFill>
                  <a:schemeClr val="dk1"/>
                </a:solidFill>
                <a:highlight>
                  <a:srgbClr val="FFFFFF"/>
                </a:highlight>
                <a:latin typeface="Roboto"/>
                <a:ea typeface="Roboto"/>
                <a:cs typeface="Roboto"/>
                <a:sym typeface="Roboto"/>
              </a:rPr>
              <a:t> holds the </a:t>
            </a:r>
            <a:r>
              <a:rPr lang="en" sz="1350" b="1" u="sng">
                <a:solidFill>
                  <a:schemeClr val="hlink"/>
                </a:solidFill>
                <a:highlight>
                  <a:srgbClr val="FFFFFF"/>
                </a:highlight>
                <a:latin typeface="Roboto"/>
                <a:ea typeface="Roboto"/>
                <a:cs typeface="Roboto"/>
                <a:sym typeface="Roboto"/>
                <a:hlinkClick r:id="rId3"/>
              </a:rPr>
              <a:t>Token or DI Token</a:t>
            </a:r>
            <a:r>
              <a:rPr lang="en" sz="1350">
                <a:solidFill>
                  <a:schemeClr val="dk1"/>
                </a:solidFill>
                <a:highlight>
                  <a:srgbClr val="FFFFFF"/>
                </a:highlight>
                <a:latin typeface="Roboto"/>
                <a:ea typeface="Roboto"/>
                <a:cs typeface="Roboto"/>
                <a:sym typeface="Roboto"/>
              </a:rPr>
              <a:t>. The Injector uses the token to locate the </a:t>
            </a:r>
            <a:r>
              <a:rPr lang="en" sz="1150">
                <a:solidFill>
                  <a:schemeClr val="dk1"/>
                </a:solidFill>
                <a:highlight>
                  <a:srgbClr val="F2F2F2"/>
                </a:highlight>
                <a:latin typeface="Roboto"/>
                <a:ea typeface="Roboto"/>
                <a:cs typeface="Roboto"/>
                <a:sym typeface="Roboto"/>
              </a:rPr>
              <a:t>provider</a:t>
            </a:r>
            <a:r>
              <a:rPr lang="en" sz="1350">
                <a:solidFill>
                  <a:schemeClr val="dk1"/>
                </a:solidFill>
                <a:highlight>
                  <a:srgbClr val="FFFFFF"/>
                </a:highlight>
                <a:latin typeface="Roboto"/>
                <a:ea typeface="Roboto"/>
                <a:cs typeface="Roboto"/>
                <a:sym typeface="Roboto"/>
              </a:rPr>
              <a:t> in the </a:t>
            </a:r>
            <a:r>
              <a:rPr lang="en" sz="1150">
                <a:solidFill>
                  <a:schemeClr val="dk1"/>
                </a:solidFill>
                <a:highlight>
                  <a:srgbClr val="F2F2F2"/>
                </a:highlight>
                <a:latin typeface="Roboto"/>
                <a:ea typeface="Roboto"/>
                <a:cs typeface="Roboto"/>
                <a:sym typeface="Roboto"/>
              </a:rPr>
              <a:t>Providers</a:t>
            </a:r>
            <a:r>
              <a:rPr lang="en" sz="1350">
                <a:solidFill>
                  <a:schemeClr val="dk1"/>
                </a:solidFill>
                <a:highlight>
                  <a:srgbClr val="FFFFFF"/>
                </a:highlight>
                <a:latin typeface="Roboto"/>
                <a:ea typeface="Roboto"/>
                <a:cs typeface="Roboto"/>
                <a:sym typeface="Roboto"/>
              </a:rPr>
              <a:t> array. The Token can be either a </a:t>
            </a:r>
            <a:r>
              <a:rPr lang="en" sz="1150">
                <a:solidFill>
                  <a:schemeClr val="dk1"/>
                </a:solidFill>
                <a:highlight>
                  <a:srgbClr val="F2F2F2"/>
                </a:highlight>
                <a:latin typeface="Roboto"/>
                <a:ea typeface="Roboto"/>
                <a:cs typeface="Roboto"/>
                <a:sym typeface="Roboto"/>
              </a:rPr>
              <a:t>type</a:t>
            </a:r>
            <a:r>
              <a:rPr lang="en" sz="1350">
                <a:solidFill>
                  <a:schemeClr val="dk1"/>
                </a:solidFill>
                <a:highlight>
                  <a:srgbClr val="FFFFFF"/>
                </a:highlight>
                <a:latin typeface="Roboto"/>
                <a:ea typeface="Roboto"/>
                <a:cs typeface="Roboto"/>
                <a:sym typeface="Roboto"/>
              </a:rPr>
              <a:t>, a </a:t>
            </a:r>
            <a:r>
              <a:rPr lang="en" sz="1150">
                <a:solidFill>
                  <a:schemeClr val="dk1"/>
                </a:solidFill>
                <a:highlight>
                  <a:srgbClr val="F2F2F2"/>
                </a:highlight>
                <a:latin typeface="Roboto"/>
                <a:ea typeface="Roboto"/>
                <a:cs typeface="Roboto"/>
                <a:sym typeface="Roboto"/>
              </a:rPr>
              <a:t>string</a:t>
            </a:r>
            <a:r>
              <a:rPr lang="en" sz="1350">
                <a:solidFill>
                  <a:schemeClr val="dk1"/>
                </a:solidFill>
                <a:highlight>
                  <a:srgbClr val="FFFFFF"/>
                </a:highlight>
                <a:latin typeface="Roboto"/>
                <a:ea typeface="Roboto"/>
                <a:cs typeface="Roboto"/>
                <a:sym typeface="Roboto"/>
              </a:rPr>
              <a:t> or an instance of </a:t>
            </a:r>
            <a:r>
              <a:rPr lang="en" sz="1150" u="sng">
                <a:solidFill>
                  <a:schemeClr val="hlink"/>
                </a:solidFill>
                <a:highlight>
                  <a:srgbClr val="F2F2F2"/>
                </a:highlight>
                <a:latin typeface="Roboto"/>
                <a:ea typeface="Roboto"/>
                <a:cs typeface="Roboto"/>
                <a:sym typeface="Roboto"/>
                <a:hlinkClick r:id="rId3"/>
              </a:rPr>
              <a:t>InjectionToken</a:t>
            </a:r>
            <a:r>
              <a:rPr lang="en" sz="1350">
                <a:solidFill>
                  <a:schemeClr val="dk1"/>
                </a:solidFill>
                <a:highlight>
                  <a:srgbClr val="FFFFFF"/>
                </a:highlight>
                <a:latin typeface="Roboto"/>
                <a:ea typeface="Roboto"/>
                <a:cs typeface="Roboto"/>
                <a:sym typeface="Roboto"/>
              </a:rPr>
              <a:t>.</a:t>
            </a:r>
            <a:endParaRPr sz="1350">
              <a:solidFill>
                <a:schemeClr val="dk1"/>
              </a:solidFill>
              <a:highlight>
                <a:srgbClr val="FFFFFF"/>
              </a:highlight>
              <a:latin typeface="Roboto"/>
              <a:ea typeface="Roboto"/>
              <a:cs typeface="Roboto"/>
              <a:sym typeface="Roboto"/>
            </a:endParaRPr>
          </a:p>
          <a:p>
            <a:pPr marL="0" lvl="0" indent="0" algn="l" rtl="0">
              <a:lnSpc>
                <a:spcPct val="160000"/>
              </a:lnSpc>
              <a:spcBef>
                <a:spcPts val="2000"/>
              </a:spcBef>
              <a:spcAft>
                <a:spcPts val="0"/>
              </a:spcAft>
              <a:buClr>
                <a:schemeClr val="dk1"/>
              </a:buClr>
              <a:buSzPts val="1100"/>
              <a:buFont typeface="Arial"/>
              <a:buNone/>
            </a:pPr>
            <a:r>
              <a:rPr lang="en" sz="2250" b="1">
                <a:solidFill>
                  <a:schemeClr val="dk1"/>
                </a:solidFill>
                <a:highlight>
                  <a:srgbClr val="FFFFFF"/>
                </a:highlight>
                <a:latin typeface="Roboto"/>
                <a:ea typeface="Roboto"/>
                <a:cs typeface="Roboto"/>
                <a:sym typeface="Roboto"/>
              </a:rPr>
              <a:t>Provider</a:t>
            </a:r>
            <a:endParaRPr sz="2250" b="1">
              <a:solidFill>
                <a:schemeClr val="dk1"/>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350">
                <a:solidFill>
                  <a:schemeClr val="dk1"/>
                </a:solidFill>
                <a:highlight>
                  <a:srgbClr val="FFFFFF"/>
                </a:highlight>
                <a:latin typeface="Roboto"/>
                <a:ea typeface="Roboto"/>
                <a:cs typeface="Roboto"/>
                <a:sym typeface="Roboto"/>
              </a:rPr>
              <a:t>The second property is the Provider definition object. It tells Angular how to create the instance of the dependency. The Angular can create the instance of the dependency in four different ways. It can create a dependency from the existing service class (</a:t>
            </a:r>
            <a:r>
              <a:rPr lang="en" sz="1150">
                <a:solidFill>
                  <a:schemeClr val="dk1"/>
                </a:solidFill>
                <a:highlight>
                  <a:srgbClr val="F2F2F2"/>
                </a:highlight>
                <a:latin typeface="Roboto"/>
                <a:ea typeface="Roboto"/>
                <a:cs typeface="Roboto"/>
                <a:sym typeface="Roboto"/>
              </a:rPr>
              <a:t>useClass</a:t>
            </a:r>
            <a:r>
              <a:rPr lang="en" sz="1350">
                <a:solidFill>
                  <a:schemeClr val="dk1"/>
                </a:solidFill>
                <a:highlight>
                  <a:srgbClr val="FFFFFF"/>
                </a:highlight>
                <a:latin typeface="Roboto"/>
                <a:ea typeface="Roboto"/>
                <a:cs typeface="Roboto"/>
                <a:sym typeface="Roboto"/>
              </a:rPr>
              <a:t>). It can inject a value, array, or object (</a:t>
            </a:r>
            <a:r>
              <a:rPr lang="en" sz="1150">
                <a:solidFill>
                  <a:schemeClr val="dk1"/>
                </a:solidFill>
                <a:highlight>
                  <a:srgbClr val="F2F2F2"/>
                </a:highlight>
                <a:latin typeface="Roboto"/>
                <a:ea typeface="Roboto"/>
                <a:cs typeface="Roboto"/>
                <a:sym typeface="Roboto"/>
              </a:rPr>
              <a:t>useValue</a:t>
            </a:r>
            <a:r>
              <a:rPr lang="en" sz="1350">
                <a:solidFill>
                  <a:schemeClr val="dk1"/>
                </a:solidFill>
                <a:highlight>
                  <a:srgbClr val="FFFFFF"/>
                </a:highlight>
                <a:latin typeface="Roboto"/>
                <a:ea typeface="Roboto"/>
                <a:cs typeface="Roboto"/>
                <a:sym typeface="Roboto"/>
              </a:rPr>
              <a:t>). It can use a factory function, which returns the instance of service class or value (</a:t>
            </a:r>
            <a:r>
              <a:rPr lang="en" sz="1150">
                <a:solidFill>
                  <a:schemeClr val="dk1"/>
                </a:solidFill>
                <a:highlight>
                  <a:srgbClr val="F2F2F2"/>
                </a:highlight>
                <a:latin typeface="Roboto"/>
                <a:ea typeface="Roboto"/>
                <a:cs typeface="Roboto"/>
                <a:sym typeface="Roboto"/>
              </a:rPr>
              <a:t>useFactory</a:t>
            </a:r>
            <a:r>
              <a:rPr lang="en" sz="1350">
                <a:solidFill>
                  <a:schemeClr val="dk1"/>
                </a:solidFill>
                <a:highlight>
                  <a:srgbClr val="FFFFFF"/>
                </a:highlight>
                <a:latin typeface="Roboto"/>
                <a:ea typeface="Roboto"/>
                <a:cs typeface="Roboto"/>
                <a:sym typeface="Roboto"/>
              </a:rPr>
              <a:t>). It can return the instance from an already existing token (</a:t>
            </a:r>
            <a:r>
              <a:rPr lang="en" sz="1150">
                <a:solidFill>
                  <a:schemeClr val="dk1"/>
                </a:solidFill>
                <a:highlight>
                  <a:srgbClr val="F2F2F2"/>
                </a:highlight>
                <a:latin typeface="Roboto"/>
                <a:ea typeface="Roboto"/>
                <a:cs typeface="Roboto"/>
                <a:sym typeface="Roboto"/>
              </a:rPr>
              <a:t>useExisting</a:t>
            </a:r>
            <a:r>
              <a:rPr lang="en" sz="1350">
                <a:solidFill>
                  <a:schemeClr val="dk1"/>
                </a:solidFill>
                <a:highlight>
                  <a:srgbClr val="FFFFFF"/>
                </a:highlight>
                <a:latin typeface="Roboto"/>
                <a:ea typeface="Roboto"/>
                <a:cs typeface="Roboto"/>
                <a:sym typeface="Roboto"/>
              </a:rPr>
              <a:t>).</a:t>
            </a:r>
            <a:endParaRPr sz="1350">
              <a:solidFill>
                <a:schemeClr val="dk1"/>
              </a:solidFill>
              <a:highlight>
                <a:srgbClr val="FFFFFF"/>
              </a:highlight>
              <a:latin typeface="Roboto"/>
              <a:ea typeface="Roboto"/>
              <a:cs typeface="Roboto"/>
              <a:sym typeface="Roboto"/>
            </a:endParaRPr>
          </a:p>
          <a:p>
            <a:pPr marL="0" lvl="0" indent="0" algn="l" rtl="0">
              <a:spcBef>
                <a:spcPts val="200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1e25ccd89b_1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1e25ccd89b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1e25ccd89b_1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1e25ccd89b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1e25ccd89b_1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1e25ccd89b_1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rPr>
              <a:t>Use useFactory </a:t>
            </a:r>
            <a:r>
              <a:rPr lang="en" sz="1200" b="1">
                <a:solidFill>
                  <a:srgbClr val="202124"/>
                </a:solidFill>
                <a:highlight>
                  <a:srgbClr val="FFFFFF"/>
                </a:highlight>
              </a:rPr>
              <a:t>when the injection value should be computed at runtime</a:t>
            </a:r>
            <a:r>
              <a:rPr lang="en" sz="1200">
                <a:solidFill>
                  <a:srgbClr val="202124"/>
                </a:solidFill>
                <a:highlight>
                  <a:srgbClr val="FFFFFF"/>
                </a:highlight>
              </a:rPr>
              <a:t>, </a:t>
            </a:r>
            <a:endParaRPr sz="1200">
              <a:solidFill>
                <a:srgbClr val="202124"/>
              </a:solidFill>
              <a:highlight>
                <a:srgbClr val="FFFFFF"/>
              </a:highlight>
            </a:endParaRPr>
          </a:p>
          <a:p>
            <a:pPr marL="0" lvl="0" indent="0" algn="l" rtl="0">
              <a:spcBef>
                <a:spcPts val="0"/>
              </a:spcBef>
              <a:spcAft>
                <a:spcPts val="0"/>
              </a:spcAft>
              <a:buNone/>
            </a:pPr>
            <a:endParaRPr sz="1200">
              <a:solidFill>
                <a:srgbClr val="202124"/>
              </a:solidFill>
              <a:highlight>
                <a:srgbClr val="FFFFFF"/>
              </a:highlight>
            </a:endParaRPr>
          </a:p>
          <a:p>
            <a:pPr marL="38100" marR="38100" lvl="0" indent="0" algn="just" rtl="0">
              <a:lnSpc>
                <a:spcPct val="163636"/>
              </a:lnSpc>
              <a:spcBef>
                <a:spcPts val="0"/>
              </a:spcBef>
              <a:spcAft>
                <a:spcPts val="0"/>
              </a:spcAft>
              <a:buClr>
                <a:schemeClr val="dk1"/>
              </a:buClr>
              <a:buSzPts val="1100"/>
              <a:buFont typeface="Arial"/>
              <a:buNone/>
            </a:pPr>
            <a:r>
              <a:rPr lang="en">
                <a:solidFill>
                  <a:schemeClr val="dk1"/>
                </a:solidFill>
                <a:highlight>
                  <a:srgbClr val="FFFFFF"/>
                </a:highlight>
                <a:latin typeface="Verdana"/>
                <a:ea typeface="Verdana"/>
                <a:cs typeface="Verdana"/>
                <a:sym typeface="Verdana"/>
              </a:rPr>
              <a:t>provide: configure the token that will be used in dependency injection.</a:t>
            </a:r>
            <a:endParaRPr>
              <a:solidFill>
                <a:schemeClr val="dk1"/>
              </a:solidFill>
              <a:highlight>
                <a:srgbClr val="FFFFFF"/>
              </a:highlight>
              <a:latin typeface="Verdana"/>
              <a:ea typeface="Verdana"/>
              <a:cs typeface="Verdana"/>
              <a:sym typeface="Verdana"/>
            </a:endParaRPr>
          </a:p>
          <a:p>
            <a:pPr marL="38100" marR="38100" lvl="0" indent="0" algn="just" rtl="0">
              <a:lnSpc>
                <a:spcPct val="163636"/>
              </a:lnSpc>
              <a:spcBef>
                <a:spcPts val="800"/>
              </a:spcBef>
              <a:spcAft>
                <a:spcPts val="0"/>
              </a:spcAft>
              <a:buClr>
                <a:schemeClr val="dk1"/>
              </a:buClr>
              <a:buSzPts val="1100"/>
              <a:buFont typeface="Arial"/>
              <a:buNone/>
            </a:pPr>
            <a:r>
              <a:rPr lang="en">
                <a:solidFill>
                  <a:schemeClr val="dk1"/>
                </a:solidFill>
                <a:highlight>
                  <a:srgbClr val="FFFFFF"/>
                </a:highlight>
                <a:latin typeface="Verdana"/>
                <a:ea typeface="Verdana"/>
                <a:cs typeface="Verdana"/>
                <a:sym typeface="Verdana"/>
              </a:rPr>
              <a:t>useFactory: configures a factory method that can return objects, string, array, etc.</a:t>
            </a:r>
            <a:endParaRPr>
              <a:solidFill>
                <a:schemeClr val="dk1"/>
              </a:solidFill>
              <a:highlight>
                <a:srgbClr val="FFFFFF"/>
              </a:highlight>
              <a:latin typeface="Verdana"/>
              <a:ea typeface="Verdana"/>
              <a:cs typeface="Verdana"/>
              <a:sym typeface="Verdana"/>
            </a:endParaRPr>
          </a:p>
          <a:p>
            <a:pPr marL="38100" marR="38100" lvl="0" indent="0" algn="just" rtl="0">
              <a:lnSpc>
                <a:spcPct val="163636"/>
              </a:lnSpc>
              <a:spcBef>
                <a:spcPts val="800"/>
              </a:spcBef>
              <a:spcAft>
                <a:spcPts val="0"/>
              </a:spcAft>
              <a:buClr>
                <a:schemeClr val="dk1"/>
              </a:buClr>
              <a:buSzPts val="1100"/>
              <a:buFont typeface="Arial"/>
              <a:buNone/>
            </a:pPr>
            <a:r>
              <a:rPr lang="en">
                <a:solidFill>
                  <a:schemeClr val="dk1"/>
                </a:solidFill>
                <a:highlight>
                  <a:srgbClr val="FFFFFF"/>
                </a:highlight>
                <a:latin typeface="Verdana"/>
                <a:ea typeface="Verdana"/>
                <a:cs typeface="Verdana"/>
                <a:sym typeface="Verdana"/>
              </a:rPr>
              <a:t>deps: configures the token that the injector will use to provide the dependency injection required by the factory method.</a:t>
            </a:r>
            <a:endParaRPr>
              <a:solidFill>
                <a:schemeClr val="dk1"/>
              </a:solidFill>
              <a:highlight>
                <a:srgbClr val="FFFFFF"/>
              </a:highlight>
              <a:latin typeface="Verdana"/>
              <a:ea typeface="Verdana"/>
              <a:cs typeface="Verdana"/>
              <a:sym typeface="Verdana"/>
            </a:endParaRPr>
          </a:p>
          <a:p>
            <a:pPr marL="0" lvl="0" indent="0" algn="l" rtl="0">
              <a:spcBef>
                <a:spcPts val="800"/>
              </a:spcBef>
              <a:spcAft>
                <a:spcPts val="0"/>
              </a:spcAft>
              <a:buNone/>
            </a:pPr>
            <a:endParaRPr sz="1200">
              <a:solidFill>
                <a:srgbClr val="202124"/>
              </a:solidFill>
              <a:highlight>
                <a:srgbClr val="FFFFFF"/>
              </a:highlight>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1e25ccd89b_1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1e25ccd89b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e25ccd89b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e25ccd89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Violates Single responsibility  → </a:t>
            </a:r>
            <a:r>
              <a:rPr lang="en" sz="1400" b="1">
                <a:solidFill>
                  <a:schemeClr val="dk1"/>
                </a:solidFill>
              </a:rPr>
              <a:t>Car is here responsible for engine creation</a:t>
            </a:r>
            <a:endParaRPr sz="1400"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183708ccc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183708ccc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1e25ccd89b_1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1e25ccd89b_1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50">
                <a:solidFill>
                  <a:srgbClr val="262626"/>
                </a:solidFill>
                <a:highlight>
                  <a:srgbClr val="FFFFFF"/>
                </a:highlight>
              </a:rPr>
              <a:t>Dependency Injection is a way of architecting an application so code is easier to re-use, easier to test and easier to maintain.</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It’s a method of decoupling a piece of code from the dependencies it needs in order to run.</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It uses </a:t>
            </a:r>
            <a:r>
              <a:rPr lang="en" sz="1350" i="1">
                <a:solidFill>
                  <a:srgbClr val="262626"/>
                </a:solidFill>
                <a:highlight>
                  <a:srgbClr val="FFFFFF"/>
                </a:highlight>
              </a:rPr>
              <a:t>Inversion of Control</a:t>
            </a:r>
            <a:r>
              <a:rPr lang="en" sz="1350">
                <a:solidFill>
                  <a:srgbClr val="262626"/>
                </a:solidFill>
                <a:highlight>
                  <a:srgbClr val="FFFFFF"/>
                </a:highlight>
              </a:rPr>
              <a:t> so the responsibility of creating dependencies and and passing them in to dependent pieces of code is handled by something else.</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Angular comes with a Dependency Injection (DI) framework of its own and it’s used throughout Angular’s code.</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To understand how to use Angular and architect your application you need to have a very good understanding of the DI framework.</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The DI framework in Angular consists of four concepts working together:</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b="1">
                <a:solidFill>
                  <a:srgbClr val="262626"/>
                </a:solidFill>
                <a:highlight>
                  <a:srgbClr val="FFFFFF"/>
                </a:highlight>
              </a:rPr>
              <a:t>Token</a:t>
            </a:r>
            <a:endParaRPr sz="1350" b="1">
              <a:solidFill>
                <a:srgbClr val="262626"/>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50">
                <a:solidFill>
                  <a:srgbClr val="262626"/>
                </a:solidFill>
                <a:highlight>
                  <a:srgbClr val="FFFFFF"/>
                </a:highlight>
              </a:rPr>
              <a:t>This uniquely identifies something that we want injected. A </a:t>
            </a:r>
            <a:r>
              <a:rPr lang="en" sz="1350" i="1">
                <a:solidFill>
                  <a:srgbClr val="262626"/>
                </a:solidFill>
                <a:highlight>
                  <a:srgbClr val="FFFFFF"/>
                </a:highlight>
              </a:rPr>
              <a:t>dependency</a:t>
            </a:r>
            <a:r>
              <a:rPr lang="en" sz="1350">
                <a:solidFill>
                  <a:srgbClr val="262626"/>
                </a:solidFill>
                <a:highlight>
                  <a:srgbClr val="FFFFFF"/>
                </a:highlight>
              </a:rPr>
              <a:t> of our code.</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b="1">
                <a:solidFill>
                  <a:srgbClr val="262626"/>
                </a:solidFill>
                <a:highlight>
                  <a:srgbClr val="FFFFFF"/>
                </a:highlight>
              </a:rPr>
              <a:t>Dependency</a:t>
            </a:r>
            <a:endParaRPr sz="1350" b="1">
              <a:solidFill>
                <a:srgbClr val="262626"/>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50">
                <a:solidFill>
                  <a:srgbClr val="262626"/>
                </a:solidFill>
                <a:highlight>
                  <a:srgbClr val="FFFFFF"/>
                </a:highlight>
              </a:rPr>
              <a:t>The actual code we want injected.</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b="1">
                <a:solidFill>
                  <a:srgbClr val="262626"/>
                </a:solidFill>
                <a:highlight>
                  <a:srgbClr val="FFFFFF"/>
                </a:highlight>
              </a:rPr>
              <a:t>Provider</a:t>
            </a:r>
            <a:endParaRPr sz="1350" b="1">
              <a:solidFill>
                <a:srgbClr val="262626"/>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50">
                <a:solidFill>
                  <a:srgbClr val="262626"/>
                </a:solidFill>
                <a:highlight>
                  <a:srgbClr val="FFFFFF"/>
                </a:highlight>
              </a:rPr>
              <a:t>This is a map between a </a:t>
            </a:r>
            <a:r>
              <a:rPr lang="en" sz="1350" i="1">
                <a:solidFill>
                  <a:srgbClr val="262626"/>
                </a:solidFill>
                <a:highlight>
                  <a:srgbClr val="FFFFFF"/>
                </a:highlight>
              </a:rPr>
              <a:t>token</a:t>
            </a:r>
            <a:r>
              <a:rPr lang="en" sz="1350">
                <a:solidFill>
                  <a:srgbClr val="262626"/>
                </a:solidFill>
                <a:highlight>
                  <a:srgbClr val="FFFFFF"/>
                </a:highlight>
              </a:rPr>
              <a:t> and a list of </a:t>
            </a:r>
            <a:r>
              <a:rPr lang="en" sz="1350" i="1">
                <a:solidFill>
                  <a:srgbClr val="262626"/>
                </a:solidFill>
                <a:highlight>
                  <a:srgbClr val="FFFFFF"/>
                </a:highlight>
              </a:rPr>
              <a:t>dependencies</a:t>
            </a:r>
            <a:r>
              <a:rPr lang="en" sz="1350">
                <a:solidFill>
                  <a:srgbClr val="262626"/>
                </a:solidFill>
                <a:highlight>
                  <a:srgbClr val="FFFFFF"/>
                </a:highlight>
              </a:rPr>
              <a:t>.</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b="1">
                <a:solidFill>
                  <a:srgbClr val="262626"/>
                </a:solidFill>
                <a:highlight>
                  <a:srgbClr val="FFFFFF"/>
                </a:highlight>
              </a:rPr>
              <a:t>Injector</a:t>
            </a:r>
            <a:endParaRPr sz="1350" b="1">
              <a:solidFill>
                <a:srgbClr val="262626"/>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50">
                <a:solidFill>
                  <a:srgbClr val="262626"/>
                </a:solidFill>
                <a:highlight>
                  <a:srgbClr val="FFFFFF"/>
                </a:highlight>
              </a:rPr>
              <a:t>This is a function which when passed a </a:t>
            </a:r>
            <a:r>
              <a:rPr lang="en" sz="1350" i="1">
                <a:solidFill>
                  <a:srgbClr val="262626"/>
                </a:solidFill>
                <a:highlight>
                  <a:srgbClr val="FFFFFF"/>
                </a:highlight>
              </a:rPr>
              <a:t>token</a:t>
            </a:r>
            <a:r>
              <a:rPr lang="en" sz="1350">
                <a:solidFill>
                  <a:srgbClr val="262626"/>
                </a:solidFill>
                <a:highlight>
                  <a:srgbClr val="FFFFFF"/>
                </a:highlight>
              </a:rPr>
              <a:t> returns a </a:t>
            </a:r>
            <a:r>
              <a:rPr lang="en" sz="1350" i="1">
                <a:solidFill>
                  <a:srgbClr val="262626"/>
                </a:solidFill>
                <a:highlight>
                  <a:srgbClr val="FFFFFF"/>
                </a:highlight>
              </a:rPr>
              <a:t>dependency</a:t>
            </a:r>
            <a:r>
              <a:rPr lang="en" sz="1350">
                <a:solidFill>
                  <a:srgbClr val="262626"/>
                </a:solidFill>
                <a:highlight>
                  <a:srgbClr val="FFFFFF"/>
                </a:highlight>
              </a:rPr>
              <a:t> (or list of dependencies).</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We configure injectors with providers, Angular then uses these injectors to resolve dependencies using tokens and injecting them into constructors as arguments.</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There are four types of providers: a class provider, a value provider, a factory function provider and an alias provider.</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If we want a dependency to be shared across our entire application we would configure it on our </a:t>
            </a:r>
            <a:r>
              <a:rPr lang="en" sz="1200">
                <a:solidFill>
                  <a:srgbClr val="EE4C4D"/>
                </a:solidFill>
                <a:highlight>
                  <a:srgbClr val="ECEFED"/>
                </a:highlight>
              </a:rPr>
              <a:t>NgModule</a:t>
            </a:r>
            <a:r>
              <a:rPr lang="en" sz="1350">
                <a:solidFill>
                  <a:srgbClr val="262626"/>
                </a:solidFill>
                <a:highlight>
                  <a:srgbClr val="FFFFFF"/>
                </a:highlight>
              </a:rPr>
              <a:t>.</a:t>
            </a:r>
            <a:endParaRPr sz="1350">
              <a:solidFill>
                <a:srgbClr val="262626"/>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262626"/>
                </a:solidFill>
                <a:highlight>
                  <a:srgbClr val="FFFFFF"/>
                </a:highlight>
              </a:rPr>
              <a:t>If we want a separate instance of a dependency to be shared across each instance of a component and its children, we configure it on the component’s </a:t>
            </a:r>
            <a:r>
              <a:rPr lang="en" sz="1200">
                <a:solidFill>
                  <a:srgbClr val="EE4C4D"/>
                </a:solidFill>
                <a:highlight>
                  <a:srgbClr val="ECEFED"/>
                </a:highlight>
              </a:rPr>
              <a:t>providers</a:t>
            </a:r>
            <a:r>
              <a:rPr lang="en" sz="1350">
                <a:solidFill>
                  <a:srgbClr val="262626"/>
                </a:solidFill>
                <a:highlight>
                  <a:srgbClr val="FFFFFF"/>
                </a:highlight>
              </a:rPr>
              <a:t> property.</a:t>
            </a:r>
            <a:endParaRPr sz="1350">
              <a:solidFill>
                <a:srgbClr val="262626"/>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e25ccd89b_1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1e25ccd89b_1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3708ccc0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183708ccc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183708ccc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183708ccc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183708ccc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183708ccc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183708ccc0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83708ccc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183708ccc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1183708ccc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183708ccc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183708ccc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83708ccc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83708ccc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e25ccd89b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e25ccd89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Previously the </a:t>
            </a:r>
            <a:r>
              <a:rPr lang="en" sz="1200">
                <a:solidFill>
                  <a:srgbClr val="F4645F"/>
                </a:solidFill>
                <a:highlight>
                  <a:srgbClr val="F0F2F1"/>
                </a:highlight>
                <a:latin typeface="Courier New"/>
                <a:ea typeface="Courier New"/>
                <a:cs typeface="Courier New"/>
                <a:sym typeface="Courier New"/>
              </a:rPr>
              <a:t>Car</a:t>
            </a:r>
            <a:r>
              <a:rPr lang="en" sz="1350">
                <a:solidFill>
                  <a:srgbClr val="333333"/>
                </a:solidFill>
                <a:highlight>
                  <a:srgbClr val="FFFFFF"/>
                </a:highlight>
              </a:rPr>
              <a:t> constructor was responsible for creating an </a:t>
            </a:r>
            <a:r>
              <a:rPr lang="en" sz="1350" i="1">
                <a:solidFill>
                  <a:srgbClr val="333333"/>
                </a:solidFill>
                <a:highlight>
                  <a:srgbClr val="FFFFFF"/>
                </a:highlight>
              </a:rPr>
              <a:t>instance</a:t>
            </a:r>
            <a:r>
              <a:rPr lang="en" sz="1350">
                <a:solidFill>
                  <a:srgbClr val="333333"/>
                </a:solidFill>
                <a:highlight>
                  <a:srgbClr val="FFFFFF"/>
                </a:highlight>
              </a:rPr>
              <a:t> of its dependency the </a:t>
            </a:r>
            <a:r>
              <a:rPr lang="en" sz="1200">
                <a:solidFill>
                  <a:srgbClr val="F4645F"/>
                </a:solidFill>
                <a:highlight>
                  <a:srgbClr val="F0F2F1"/>
                </a:highlight>
                <a:latin typeface="Courier New"/>
                <a:ea typeface="Courier New"/>
                <a:cs typeface="Courier New"/>
                <a:sym typeface="Courier New"/>
              </a:rPr>
              <a:t>Engine</a:t>
            </a:r>
            <a:r>
              <a:rPr lang="en" sz="1350">
                <a:solidFill>
                  <a:srgbClr val="333333"/>
                </a:solidFill>
                <a:highlight>
                  <a:srgbClr val="FFFFFF"/>
                </a:highlight>
              </a:rPr>
              <a:t>.</a:t>
            </a:r>
            <a:endParaRPr sz="1350">
              <a:solidFill>
                <a:srgbClr val="333333"/>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333333"/>
                </a:solidFill>
                <a:highlight>
                  <a:srgbClr val="FFFFFF"/>
                </a:highlight>
              </a:rPr>
              <a:t>Now </a:t>
            </a:r>
            <a:r>
              <a:rPr lang="en" sz="1350" b="1" i="1">
                <a:solidFill>
                  <a:srgbClr val="333333"/>
                </a:solidFill>
                <a:highlight>
                  <a:srgbClr val="FFFFFF"/>
                </a:highlight>
              </a:rPr>
              <a:t>something else</a:t>
            </a:r>
            <a:r>
              <a:rPr lang="en" sz="1350" b="1">
                <a:solidFill>
                  <a:srgbClr val="333333"/>
                </a:solidFill>
                <a:highlight>
                  <a:srgbClr val="FFFFFF"/>
                </a:highlight>
              </a:rPr>
              <a:t> is responsible</a:t>
            </a:r>
            <a:r>
              <a:rPr lang="en" sz="1350">
                <a:solidFill>
                  <a:srgbClr val="333333"/>
                </a:solidFill>
                <a:highlight>
                  <a:srgbClr val="FFFFFF"/>
                </a:highlight>
              </a:rPr>
              <a:t> for creating the </a:t>
            </a:r>
            <a:r>
              <a:rPr lang="en" sz="1350" i="1">
                <a:solidFill>
                  <a:srgbClr val="333333"/>
                </a:solidFill>
                <a:highlight>
                  <a:srgbClr val="FFFFFF"/>
                </a:highlight>
              </a:rPr>
              <a:t>instance</a:t>
            </a:r>
            <a:r>
              <a:rPr lang="en" sz="1350">
                <a:solidFill>
                  <a:srgbClr val="333333"/>
                </a:solidFill>
                <a:highlight>
                  <a:srgbClr val="FFFFFF"/>
                </a:highlight>
              </a:rPr>
              <a:t> of </a:t>
            </a:r>
            <a:r>
              <a:rPr lang="en" sz="1200">
                <a:solidFill>
                  <a:srgbClr val="F4645F"/>
                </a:solidFill>
                <a:highlight>
                  <a:srgbClr val="F0F2F1"/>
                </a:highlight>
                <a:latin typeface="Courier New"/>
                <a:ea typeface="Courier New"/>
                <a:cs typeface="Courier New"/>
                <a:sym typeface="Courier New"/>
              </a:rPr>
              <a:t>Engine</a:t>
            </a:r>
            <a:r>
              <a:rPr lang="en" sz="1350">
                <a:solidFill>
                  <a:srgbClr val="333333"/>
                </a:solidFill>
                <a:highlight>
                  <a:srgbClr val="FFFFFF"/>
                </a:highlight>
              </a:rPr>
              <a:t> and then passing it into the </a:t>
            </a:r>
            <a:r>
              <a:rPr lang="en" sz="1200">
                <a:solidFill>
                  <a:srgbClr val="F4645F"/>
                </a:solidFill>
                <a:highlight>
                  <a:srgbClr val="F0F2F1"/>
                </a:highlight>
                <a:latin typeface="Courier New"/>
                <a:ea typeface="Courier New"/>
                <a:cs typeface="Courier New"/>
                <a:sym typeface="Courier New"/>
              </a:rPr>
              <a:t>Car</a:t>
            </a:r>
            <a:r>
              <a:rPr lang="en" sz="1350">
                <a:solidFill>
                  <a:srgbClr val="333333"/>
                </a:solidFill>
                <a:highlight>
                  <a:srgbClr val="FFFFFF"/>
                </a:highlight>
              </a:rPr>
              <a:t> via its constructor.</a:t>
            </a:r>
            <a:endParaRPr sz="1350">
              <a:solidFill>
                <a:srgbClr val="333333"/>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e25ccd89b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e25ccd89b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e25ccd89b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e25ccd89b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8750"/>
              </a:lnSpc>
              <a:spcBef>
                <a:spcPts val="0"/>
              </a:spcBef>
              <a:spcAft>
                <a:spcPts val="0"/>
              </a:spcAft>
              <a:buNone/>
            </a:pPr>
            <a:r>
              <a:rPr lang="en" sz="1350" b="1">
                <a:solidFill>
                  <a:srgbClr val="333333"/>
                </a:solidFill>
                <a:highlight>
                  <a:srgbClr val="FFFFFF"/>
                </a:highlight>
              </a:rPr>
              <a:t>Easy test or re-use</a:t>
            </a:r>
            <a:endParaRPr sz="1350" b="1">
              <a:solidFill>
                <a:srgbClr val="333333"/>
              </a:solidFill>
              <a:highlight>
                <a:srgbClr val="FFFFFF"/>
              </a:highlight>
            </a:endParaRPr>
          </a:p>
          <a:p>
            <a:pPr marL="0" lvl="0" indent="0" algn="l" rtl="0">
              <a:lnSpc>
                <a:spcPct val="168750"/>
              </a:lnSpc>
              <a:spcBef>
                <a:spcPts val="0"/>
              </a:spcBef>
              <a:spcAft>
                <a:spcPts val="0"/>
              </a:spcAft>
              <a:buNone/>
            </a:pPr>
            <a:r>
              <a:rPr lang="en" sz="1350">
                <a:solidFill>
                  <a:srgbClr val="333333"/>
                </a:solidFill>
                <a:highlight>
                  <a:srgbClr val="FFFFFF"/>
                </a:highlight>
              </a:rPr>
              <a:t>We can pass in a </a:t>
            </a:r>
            <a:r>
              <a:rPr lang="en" sz="1350" i="1">
                <a:solidFill>
                  <a:srgbClr val="333333"/>
                </a:solidFill>
                <a:highlight>
                  <a:srgbClr val="FFFFFF"/>
                </a:highlight>
              </a:rPr>
              <a:t>dummy</a:t>
            </a:r>
            <a:r>
              <a:rPr lang="en" sz="1350">
                <a:solidFill>
                  <a:srgbClr val="333333"/>
                </a:solidFill>
                <a:highlight>
                  <a:srgbClr val="FFFFFF"/>
                </a:highlight>
              </a:rPr>
              <a:t> Engine or mockEngine</a:t>
            </a:r>
            <a:endParaRPr sz="1350" b="1">
              <a:solidFill>
                <a:srgbClr val="333333"/>
              </a:solidFill>
              <a:highlight>
                <a:srgbClr val="FFFFFF"/>
              </a:highlight>
            </a:endParaRPr>
          </a:p>
          <a:p>
            <a:pPr marL="0" lvl="0" indent="0" algn="l" rtl="0">
              <a:lnSpc>
                <a:spcPct val="168750"/>
              </a:lnSpc>
              <a:spcBef>
                <a:spcPts val="0"/>
              </a:spcBef>
              <a:spcAft>
                <a:spcPts val="0"/>
              </a:spcAft>
              <a:buNone/>
            </a:pPr>
            <a:endParaRPr sz="1350" b="1">
              <a:solidFill>
                <a:srgbClr val="333333"/>
              </a:solidFill>
              <a:highlight>
                <a:srgbClr val="FFFFFF"/>
              </a:highlight>
            </a:endParaRPr>
          </a:p>
          <a:p>
            <a:pPr marL="0" lvl="0" indent="0" algn="l" rtl="0">
              <a:lnSpc>
                <a:spcPct val="168750"/>
              </a:lnSpc>
              <a:spcBef>
                <a:spcPts val="0"/>
              </a:spcBef>
              <a:spcAft>
                <a:spcPts val="11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e25ccd89b_1_10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e25ccd89b_1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This idea of moving the responsibility of creating </a:t>
            </a:r>
            <a:r>
              <a:rPr lang="en" sz="1350" b="1">
                <a:solidFill>
                  <a:srgbClr val="333333"/>
                </a:solidFill>
                <a:highlight>
                  <a:srgbClr val="FFFFFF"/>
                </a:highlight>
              </a:rPr>
              <a:t>concrete instances of dependencies</a:t>
            </a:r>
            <a:r>
              <a:rPr lang="en" sz="1350">
                <a:solidFill>
                  <a:srgbClr val="333333"/>
                </a:solidFill>
                <a:highlight>
                  <a:srgbClr val="FFFFFF"/>
                </a:highlight>
              </a:rPr>
              <a:t> to something else is called </a:t>
            </a:r>
            <a:r>
              <a:rPr lang="en" sz="1350" i="1">
                <a:solidFill>
                  <a:srgbClr val="333333"/>
                </a:solidFill>
                <a:highlight>
                  <a:srgbClr val="FFFFFF"/>
                </a:highlight>
              </a:rPr>
              <a:t>Inversion of Control</a:t>
            </a:r>
            <a:r>
              <a:rPr lang="en" sz="1350">
                <a:solidFill>
                  <a:srgbClr val="333333"/>
                </a:solidFill>
                <a:highlight>
                  <a:srgbClr val="FFFFFF"/>
                </a:highlight>
              </a:rPr>
              <a:t>, or </a:t>
            </a:r>
            <a:r>
              <a:rPr lang="en" sz="1350" i="1">
                <a:solidFill>
                  <a:srgbClr val="333333"/>
                </a:solidFill>
                <a:highlight>
                  <a:srgbClr val="FFFFFF"/>
                </a:highlight>
              </a:rPr>
              <a:t>IoC</a:t>
            </a:r>
            <a:r>
              <a:rPr lang="en" sz="1350">
                <a:solidFill>
                  <a:srgbClr val="333333"/>
                </a:solidFill>
                <a:highlight>
                  <a:srgbClr val="FFFFFF"/>
                </a:highlight>
              </a:rPr>
              <a:t>.</a:t>
            </a:r>
            <a:endParaRPr sz="1350">
              <a:solidFill>
                <a:srgbClr val="333333"/>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350">
                <a:solidFill>
                  <a:srgbClr val="333333"/>
                </a:solidFill>
                <a:highlight>
                  <a:srgbClr val="FFFFFF"/>
                </a:highlight>
              </a:rPr>
              <a:t>The specific design pattern for implementing IoC above is called </a:t>
            </a:r>
            <a:r>
              <a:rPr lang="en" sz="1350" i="1">
                <a:solidFill>
                  <a:srgbClr val="333333"/>
                </a:solidFill>
                <a:highlight>
                  <a:srgbClr val="FFFFFF"/>
                </a:highlight>
              </a:rPr>
              <a:t>Dependency Injection</a:t>
            </a:r>
            <a:endParaRPr sz="1350">
              <a:solidFill>
                <a:srgbClr val="333333"/>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641570"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What is DI?</a:t>
            </a:r>
            <a:endParaRPr b="1"/>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100" b="1"/>
          </a:p>
          <a:p>
            <a:pPr marL="0" lvl="0" indent="0" algn="ctr" rtl="0">
              <a:spcBef>
                <a:spcPts val="1200"/>
              </a:spcBef>
              <a:spcAft>
                <a:spcPts val="0"/>
              </a:spcAft>
              <a:buNone/>
            </a:pPr>
            <a:r>
              <a:rPr lang="en" sz="1500" b="1">
                <a:solidFill>
                  <a:srgbClr val="202124"/>
                </a:solidFill>
                <a:highlight>
                  <a:srgbClr val="FFFFFF"/>
                </a:highlight>
              </a:rPr>
              <a:t>Dependency injection is a programming technique</a:t>
            </a:r>
            <a:endParaRPr sz="1500" b="1">
              <a:solidFill>
                <a:srgbClr val="202124"/>
              </a:solidFill>
              <a:highlight>
                <a:srgbClr val="FFFFFF"/>
              </a:highlight>
            </a:endParaRPr>
          </a:p>
          <a:p>
            <a:pPr marL="0" lvl="0" indent="0" algn="ctr" rtl="0">
              <a:spcBef>
                <a:spcPts val="1200"/>
              </a:spcBef>
              <a:spcAft>
                <a:spcPts val="1200"/>
              </a:spcAft>
              <a:buNone/>
            </a:pPr>
            <a:r>
              <a:rPr lang="en" sz="1500" b="1">
                <a:solidFill>
                  <a:srgbClr val="202124"/>
                </a:solidFill>
                <a:highlight>
                  <a:srgbClr val="FFFFFF"/>
                </a:highlight>
              </a:rPr>
              <a:t> that makes a class independent of its dependencies</a:t>
            </a:r>
            <a:endParaRPr sz="2100" b="1"/>
          </a:p>
        </p:txBody>
      </p:sp>
      <p:pic>
        <p:nvPicPr>
          <p:cNvPr id="127" name="Google Shape;127;p22"/>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3600" b="1">
                <a:solidFill>
                  <a:srgbClr val="980000"/>
                </a:solidFill>
              </a:rPr>
              <a:t>Dependency Injection in Angular</a:t>
            </a:r>
            <a:endParaRPr sz="3600" b="1">
              <a:solidFill>
                <a:srgbClr val="980000"/>
              </a:solidFill>
            </a:endParaRPr>
          </a:p>
          <a:p>
            <a:pPr marL="0" lvl="0" indent="0" algn="l" rtl="0">
              <a:spcBef>
                <a:spcPts val="0"/>
              </a:spcBef>
              <a:spcAft>
                <a:spcPts val="1200"/>
              </a:spcAft>
              <a:buNone/>
            </a:pPr>
            <a:endParaRPr>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t>Dependency Injection in Angular</a:t>
            </a:r>
            <a:endParaRPr b="1"/>
          </a:p>
        </p:txBody>
      </p:sp>
      <p:pic>
        <p:nvPicPr>
          <p:cNvPr id="138" name="Google Shape;138;p24"/>
          <p:cNvPicPr preferRelativeResize="0"/>
          <p:nvPr/>
        </p:nvPicPr>
        <p:blipFill>
          <a:blip r:embed="rId3">
            <a:alphaModFix/>
          </a:blip>
          <a:stretch>
            <a:fillRect/>
          </a:stretch>
        </p:blipFill>
        <p:spPr>
          <a:xfrm>
            <a:off x="1917353" y="1017725"/>
            <a:ext cx="5528646" cy="3697450"/>
          </a:xfrm>
          <a:prstGeom prst="rect">
            <a:avLst/>
          </a:prstGeom>
          <a:noFill/>
          <a:ln>
            <a:noFill/>
          </a:ln>
        </p:spPr>
      </p:pic>
      <p:pic>
        <p:nvPicPr>
          <p:cNvPr id="139" name="Google Shape;139;p24"/>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Injector</a:t>
            </a:r>
            <a:endParaRPr b="1"/>
          </a:p>
        </p:txBody>
      </p:sp>
      <p:sp>
        <p:nvSpPr>
          <p:cNvPr id="145" name="Google Shape;145;p25"/>
          <p:cNvSpPr/>
          <p:nvPr/>
        </p:nvSpPr>
        <p:spPr>
          <a:xfrm>
            <a:off x="5827075" y="2184100"/>
            <a:ext cx="3209400" cy="1817400"/>
          </a:xfrm>
          <a:prstGeom prst="flowChartAlternateProcess">
            <a:avLst/>
          </a:prstGeom>
          <a:solidFill>
            <a:schemeClr val="lt2"/>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9900"/>
                </a:solidFill>
              </a:rPr>
              <a:t>Injector</a:t>
            </a:r>
            <a:endParaRPr b="1">
              <a:solidFill>
                <a:srgbClr val="FF9900"/>
              </a:solidFill>
            </a:endParaRPr>
          </a:p>
          <a:p>
            <a:pPr marL="0" lvl="0" indent="0" algn="l" rtl="0">
              <a:spcBef>
                <a:spcPts val="0"/>
              </a:spcBef>
              <a:spcAft>
                <a:spcPts val="0"/>
              </a:spcAft>
              <a:buNone/>
            </a:pPr>
            <a:endParaRPr sz="300" b="1"/>
          </a:p>
          <a:p>
            <a:pPr marL="0" lvl="0" indent="0" algn="ctr" rtl="0">
              <a:spcBef>
                <a:spcPts val="0"/>
              </a:spcBef>
              <a:spcAft>
                <a:spcPts val="0"/>
              </a:spcAft>
              <a:buNone/>
            </a:pPr>
            <a:r>
              <a:rPr lang="en" sz="1000" b="1" i="1"/>
              <a:t>Responsible for creation of the class instance</a:t>
            </a:r>
            <a:endParaRPr sz="1000" b="1" i="1"/>
          </a:p>
          <a:p>
            <a:pPr marL="0" lvl="0" indent="0" algn="ctr" rtl="0">
              <a:spcBef>
                <a:spcPts val="0"/>
              </a:spcBef>
              <a:spcAft>
                <a:spcPts val="0"/>
              </a:spcAft>
              <a:buNone/>
            </a:pPr>
            <a:r>
              <a:rPr lang="en" sz="1000" b="1" i="1"/>
              <a:t>And inject it into the constructor of the object</a:t>
            </a:r>
            <a:endParaRPr sz="1000" b="1" i="1"/>
          </a:p>
          <a:p>
            <a:pPr marL="0" lvl="0" indent="0" algn="l" rtl="0">
              <a:spcBef>
                <a:spcPts val="0"/>
              </a:spcBef>
              <a:spcAft>
                <a:spcPts val="0"/>
              </a:spcAft>
              <a:buNone/>
            </a:pPr>
            <a:endParaRPr/>
          </a:p>
        </p:txBody>
      </p:sp>
      <p:sp>
        <p:nvSpPr>
          <p:cNvPr id="146" name="Google Shape;146;p25"/>
          <p:cNvSpPr/>
          <p:nvPr/>
        </p:nvSpPr>
        <p:spPr>
          <a:xfrm>
            <a:off x="4938925" y="2641850"/>
            <a:ext cx="708300" cy="3543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4938938" y="3269125"/>
            <a:ext cx="708300" cy="354300"/>
          </a:xfrm>
          <a:prstGeom prst="lef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5"/>
          <p:cNvPicPr preferRelativeResize="0"/>
          <p:nvPr/>
        </p:nvPicPr>
        <p:blipFill>
          <a:blip r:embed="rId3">
            <a:alphaModFix/>
          </a:blip>
          <a:stretch>
            <a:fillRect/>
          </a:stretch>
        </p:blipFill>
        <p:spPr>
          <a:xfrm>
            <a:off x="572803" y="1767425"/>
            <a:ext cx="3963550" cy="2650749"/>
          </a:xfrm>
          <a:prstGeom prst="rect">
            <a:avLst/>
          </a:prstGeom>
          <a:noFill/>
          <a:ln>
            <a:noFill/>
          </a:ln>
        </p:spPr>
      </p:pic>
      <p:pic>
        <p:nvPicPr>
          <p:cNvPr id="149" name="Google Shape;149;p25"/>
          <p:cNvPicPr preferRelativeResize="0"/>
          <p:nvPr/>
        </p:nvPicPr>
        <p:blipFill>
          <a:blip r:embed="rId4">
            <a:alphaModFix/>
          </a:blip>
          <a:stretch>
            <a:fillRect/>
          </a:stretch>
        </p:blipFill>
        <p:spPr>
          <a:xfrm>
            <a:off x="5892825" y="3432975"/>
            <a:ext cx="3077900" cy="435500"/>
          </a:xfrm>
          <a:prstGeom prst="rect">
            <a:avLst/>
          </a:prstGeom>
          <a:noFill/>
          <a:ln>
            <a:noFill/>
          </a:ln>
        </p:spPr>
      </p:pic>
      <p:pic>
        <p:nvPicPr>
          <p:cNvPr id="150" name="Google Shape;150;p25"/>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endParaRPr b="1"/>
          </a:p>
        </p:txBody>
      </p:sp>
      <p:sp>
        <p:nvSpPr>
          <p:cNvPr id="156" name="Google Shape;15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lnSpc>
                <a:spcPct val="100000"/>
              </a:lnSpc>
              <a:spcBef>
                <a:spcPts val="1200"/>
              </a:spcBef>
              <a:spcAft>
                <a:spcPts val="0"/>
              </a:spcAft>
              <a:buClr>
                <a:schemeClr val="dk1"/>
              </a:buClr>
              <a:buSzPts val="1100"/>
              <a:buFont typeface="Arial"/>
              <a:buNone/>
            </a:pPr>
            <a:r>
              <a:rPr lang="en" sz="3600" b="1">
                <a:solidFill>
                  <a:schemeClr val="dk1"/>
                </a:solidFill>
              </a:rPr>
              <a:t>Dependency Injection in action !</a:t>
            </a:r>
            <a:endParaRPr sz="3600" b="1">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en"/>
              <a:t>https://www.typescriptlang.org/play</a:t>
            </a:r>
            <a:endParaRPr/>
          </a:p>
        </p:txBody>
      </p:sp>
      <p:pic>
        <p:nvPicPr>
          <p:cNvPr id="157" name="Google Shape;157;p26"/>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body" idx="1"/>
          </p:nvPr>
        </p:nvSpPr>
        <p:spPr>
          <a:xfrm>
            <a:off x="287800" y="110700"/>
            <a:ext cx="8544600" cy="4870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500" b="1">
                <a:solidFill>
                  <a:srgbClr val="3757EF"/>
                </a:solidFill>
                <a:highlight>
                  <a:srgbClr val="FFFFFE"/>
                </a:highlight>
                <a:latin typeface="Courier New"/>
                <a:ea typeface="Courier New"/>
                <a:cs typeface="Courier New"/>
                <a:sym typeface="Courier New"/>
              </a:rPr>
              <a:t>class</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EngineService</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run()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console.log(</a:t>
            </a:r>
            <a:r>
              <a:rPr lang="en" sz="500" b="1">
                <a:solidFill>
                  <a:srgbClr val="0C840A"/>
                </a:solidFill>
                <a:highlight>
                  <a:srgbClr val="FFFFFE"/>
                </a:highlight>
                <a:latin typeface="Courier New"/>
                <a:ea typeface="Courier New"/>
                <a:cs typeface="Courier New"/>
                <a:sym typeface="Courier New"/>
              </a:rPr>
              <a:t>'Engine is running!'</a:t>
            </a: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rgbClr val="3757EF"/>
                </a:solidFill>
                <a:highlight>
                  <a:srgbClr val="FFFFFE"/>
                </a:highlight>
                <a:latin typeface="Courier New"/>
                <a:ea typeface="Courier New"/>
                <a:cs typeface="Courier New"/>
                <a:sym typeface="Courier New"/>
              </a:rPr>
              <a:t>class</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CarComponent</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constructor</a:t>
            </a:r>
            <a:r>
              <a:rPr lang="en" sz="500" b="1">
                <a:solidFill>
                  <a:schemeClr val="dk1"/>
                </a:solidFill>
                <a:highlight>
                  <a:srgbClr val="FFFFFE"/>
                </a:highlight>
                <a:latin typeface="Courier New"/>
                <a:ea typeface="Courier New"/>
                <a:cs typeface="Courier New"/>
                <a:sym typeface="Courier New"/>
              </a:rPr>
              <a:t>(</a:t>
            </a:r>
            <a:r>
              <a:rPr lang="en" sz="500" b="1">
                <a:solidFill>
                  <a:srgbClr val="3757EF"/>
                </a:solidFill>
                <a:highlight>
                  <a:srgbClr val="FFFFFE"/>
                </a:highlight>
                <a:latin typeface="Courier New"/>
                <a:ea typeface="Courier New"/>
                <a:cs typeface="Courier New"/>
                <a:sym typeface="Courier New"/>
              </a:rPr>
              <a:t>private</a:t>
            </a:r>
            <a:r>
              <a:rPr lang="en" sz="500" b="1">
                <a:solidFill>
                  <a:schemeClr val="dk1"/>
                </a:solidFill>
                <a:highlight>
                  <a:srgbClr val="FFFFFE"/>
                </a:highlight>
                <a:latin typeface="Courier New"/>
                <a:ea typeface="Courier New"/>
                <a:cs typeface="Courier New"/>
                <a:sym typeface="Courier New"/>
              </a:rPr>
              <a:t> engineService: </a:t>
            </a:r>
            <a:r>
              <a:rPr lang="en" sz="500" b="1">
                <a:solidFill>
                  <a:srgbClr val="1142AF"/>
                </a:solidFill>
                <a:highlight>
                  <a:srgbClr val="FFFFFE"/>
                </a:highlight>
                <a:latin typeface="Courier New"/>
                <a:ea typeface="Courier New"/>
                <a:cs typeface="Courier New"/>
                <a:sym typeface="Courier New"/>
              </a:rPr>
              <a:t>EngineService</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public</a:t>
            </a:r>
            <a:r>
              <a:rPr lang="en" sz="500" b="1">
                <a:solidFill>
                  <a:schemeClr val="dk1"/>
                </a:solidFill>
                <a:highlight>
                  <a:srgbClr val="FFFFFE"/>
                </a:highlight>
                <a:latin typeface="Courier New"/>
                <a:ea typeface="Courier New"/>
                <a:cs typeface="Courier New"/>
                <a:sym typeface="Courier New"/>
              </a:rPr>
              <a:t> isEngineWorking()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this</a:t>
            </a:r>
            <a:r>
              <a:rPr lang="en" sz="500" b="1">
                <a:solidFill>
                  <a:schemeClr val="dk1"/>
                </a:solidFill>
                <a:highlight>
                  <a:srgbClr val="FFFFFE"/>
                </a:highlight>
                <a:latin typeface="Courier New"/>
                <a:ea typeface="Courier New"/>
                <a:cs typeface="Courier New"/>
                <a:sym typeface="Courier New"/>
              </a:rPr>
              <a:t>.engineService.run();</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rgbClr val="3757EF"/>
                </a:solidFill>
                <a:highlight>
                  <a:srgbClr val="FFFFFE"/>
                </a:highlight>
                <a:latin typeface="Courier New"/>
                <a:ea typeface="Courier New"/>
                <a:cs typeface="Courier New"/>
                <a:sym typeface="Courier New"/>
              </a:rPr>
              <a:t>class</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Injector</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private</a:t>
            </a:r>
            <a:r>
              <a:rPr lang="en" sz="500" b="1">
                <a:solidFill>
                  <a:schemeClr val="dk1"/>
                </a:solidFill>
                <a:highlight>
                  <a:srgbClr val="FFFFFE"/>
                </a:highlight>
                <a:latin typeface="Courier New"/>
                <a:ea typeface="Courier New"/>
                <a:cs typeface="Courier New"/>
                <a:sym typeface="Courier New"/>
              </a:rPr>
              <a:t> _container = </a:t>
            </a:r>
            <a:r>
              <a:rPr lang="en" sz="500" b="1">
                <a:solidFill>
                  <a:srgbClr val="3757EF"/>
                </a:solidFill>
                <a:highlight>
                  <a:srgbClr val="FFFFFE"/>
                </a:highlight>
                <a:latin typeface="Courier New"/>
                <a:ea typeface="Courier New"/>
                <a:cs typeface="Courier New"/>
                <a:sym typeface="Courier New"/>
              </a:rPr>
              <a:t>new</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Map</a:t>
            </a: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constructor</a:t>
            </a:r>
            <a:r>
              <a:rPr lang="en" sz="500" b="1">
                <a:solidFill>
                  <a:schemeClr val="dk1"/>
                </a:solidFill>
                <a:highlight>
                  <a:srgbClr val="FFFFFE"/>
                </a:highlight>
                <a:latin typeface="Courier New"/>
                <a:ea typeface="Courier New"/>
                <a:cs typeface="Courier New"/>
                <a:sym typeface="Courier New"/>
              </a:rPr>
              <a:t>(</a:t>
            </a:r>
            <a:r>
              <a:rPr lang="en" sz="500" b="1">
                <a:solidFill>
                  <a:srgbClr val="3757EF"/>
                </a:solidFill>
                <a:highlight>
                  <a:srgbClr val="FFFFFE"/>
                </a:highlight>
                <a:latin typeface="Courier New"/>
                <a:ea typeface="Courier New"/>
                <a:cs typeface="Courier New"/>
                <a:sym typeface="Courier New"/>
              </a:rPr>
              <a:t>private</a:t>
            </a:r>
            <a:r>
              <a:rPr lang="en" sz="500" b="1">
                <a:solidFill>
                  <a:schemeClr val="dk1"/>
                </a:solidFill>
                <a:highlight>
                  <a:srgbClr val="FFFFFE"/>
                </a:highlight>
                <a:latin typeface="Courier New"/>
                <a:ea typeface="Courier New"/>
                <a:cs typeface="Courier New"/>
                <a:sym typeface="Courier New"/>
              </a:rPr>
              <a:t> _providers: </a:t>
            </a:r>
            <a:r>
              <a:rPr lang="en" sz="500" b="1">
                <a:solidFill>
                  <a:srgbClr val="3757EF"/>
                </a:solidFill>
                <a:highlight>
                  <a:srgbClr val="FFFFFE"/>
                </a:highlight>
                <a:latin typeface="Courier New"/>
                <a:ea typeface="Courier New"/>
                <a:cs typeface="Courier New"/>
                <a:sym typeface="Courier New"/>
              </a:rPr>
              <a:t>any</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this</a:t>
            </a:r>
            <a:r>
              <a:rPr lang="en" sz="500" b="1">
                <a:solidFill>
                  <a:schemeClr val="dk1"/>
                </a:solidFill>
                <a:highlight>
                  <a:srgbClr val="FFFFFE"/>
                </a:highlight>
                <a:latin typeface="Courier New"/>
                <a:ea typeface="Courier New"/>
                <a:cs typeface="Courier New"/>
                <a:sym typeface="Courier New"/>
              </a:rPr>
              <a:t>._providers.forEach(service =&gt; </a:t>
            </a:r>
            <a:r>
              <a:rPr lang="en" sz="500" b="1">
                <a:solidFill>
                  <a:srgbClr val="3757EF"/>
                </a:solidFill>
                <a:highlight>
                  <a:srgbClr val="FFFFFE"/>
                </a:highlight>
                <a:latin typeface="Courier New"/>
                <a:ea typeface="Courier New"/>
                <a:cs typeface="Courier New"/>
                <a:sym typeface="Courier New"/>
              </a:rPr>
              <a:t>this</a:t>
            </a:r>
            <a:r>
              <a:rPr lang="en" sz="500" b="1">
                <a:solidFill>
                  <a:schemeClr val="dk1"/>
                </a:solidFill>
                <a:highlight>
                  <a:srgbClr val="FFFFFE"/>
                </a:highlight>
                <a:latin typeface="Courier New"/>
                <a:ea typeface="Courier New"/>
                <a:cs typeface="Courier New"/>
                <a:sym typeface="Courier New"/>
              </a:rPr>
              <a:t>._container.</a:t>
            </a:r>
            <a:r>
              <a:rPr lang="en" sz="500" b="1">
                <a:solidFill>
                  <a:srgbClr val="3757EF"/>
                </a:solidFill>
                <a:highlight>
                  <a:srgbClr val="FFFFFE"/>
                </a:highlight>
                <a:latin typeface="Courier New"/>
                <a:ea typeface="Courier New"/>
                <a:cs typeface="Courier New"/>
                <a:sym typeface="Courier New"/>
              </a:rPr>
              <a:t>set</a:t>
            </a:r>
            <a:r>
              <a:rPr lang="en" sz="500" b="1">
                <a:solidFill>
                  <a:schemeClr val="dk1"/>
                </a:solidFill>
                <a:highlight>
                  <a:srgbClr val="FFFFFE"/>
                </a:highlight>
                <a:latin typeface="Courier New"/>
                <a:ea typeface="Courier New"/>
                <a:cs typeface="Courier New"/>
                <a:sym typeface="Courier New"/>
              </a:rPr>
              <a:t>(service, </a:t>
            </a:r>
            <a:r>
              <a:rPr lang="en" sz="500" b="1">
                <a:solidFill>
                  <a:srgbClr val="3757EF"/>
                </a:solidFill>
                <a:highlight>
                  <a:srgbClr val="FFFFFE"/>
                </a:highlight>
                <a:latin typeface="Courier New"/>
                <a:ea typeface="Courier New"/>
                <a:cs typeface="Courier New"/>
                <a:sym typeface="Courier New"/>
              </a:rPr>
              <a:t>new</a:t>
            </a:r>
            <a:r>
              <a:rPr lang="en" sz="500" b="1">
                <a:solidFill>
                  <a:schemeClr val="dk1"/>
                </a:solidFill>
                <a:highlight>
                  <a:srgbClr val="FFFFFE"/>
                </a:highlight>
                <a:latin typeface="Courier New"/>
                <a:ea typeface="Courier New"/>
                <a:cs typeface="Courier New"/>
                <a:sym typeface="Courier New"/>
              </a:rPr>
              <a:t> service()))</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get</a:t>
            </a:r>
            <a:r>
              <a:rPr lang="en" sz="500" b="1">
                <a:solidFill>
                  <a:schemeClr val="dk1"/>
                </a:solidFill>
                <a:highlight>
                  <a:srgbClr val="FFFFFE"/>
                </a:highlight>
                <a:latin typeface="Courier New"/>
                <a:ea typeface="Courier New"/>
                <a:cs typeface="Courier New"/>
                <a:sym typeface="Courier New"/>
              </a:rPr>
              <a:t>(service: </a:t>
            </a:r>
            <a:r>
              <a:rPr lang="en" sz="500" b="1">
                <a:solidFill>
                  <a:srgbClr val="3757EF"/>
                </a:solidFill>
                <a:highlight>
                  <a:srgbClr val="FFFFFE"/>
                </a:highlight>
                <a:latin typeface="Courier New"/>
                <a:ea typeface="Courier New"/>
                <a:cs typeface="Courier New"/>
                <a:sym typeface="Courier New"/>
              </a:rPr>
              <a:t>any</a:t>
            </a: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const</a:t>
            </a:r>
            <a:r>
              <a:rPr lang="en" sz="500" b="1">
                <a:solidFill>
                  <a:schemeClr val="dk1"/>
                </a:solidFill>
                <a:highlight>
                  <a:srgbClr val="FFFFFE"/>
                </a:highlight>
                <a:latin typeface="Courier New"/>
                <a:ea typeface="Courier New"/>
                <a:cs typeface="Courier New"/>
                <a:sym typeface="Courier New"/>
              </a:rPr>
              <a:t> serviceInstance = </a:t>
            </a:r>
            <a:r>
              <a:rPr lang="en" sz="500" b="1">
                <a:solidFill>
                  <a:srgbClr val="3757EF"/>
                </a:solidFill>
                <a:highlight>
                  <a:srgbClr val="FFFFFE"/>
                </a:highlight>
                <a:latin typeface="Courier New"/>
                <a:ea typeface="Courier New"/>
                <a:cs typeface="Courier New"/>
                <a:sym typeface="Courier New"/>
              </a:rPr>
              <a:t>this</a:t>
            </a:r>
            <a:r>
              <a:rPr lang="en" sz="500" b="1">
                <a:solidFill>
                  <a:schemeClr val="dk1"/>
                </a:solidFill>
                <a:highlight>
                  <a:srgbClr val="FFFFFE"/>
                </a:highlight>
                <a:latin typeface="Courier New"/>
                <a:ea typeface="Courier New"/>
                <a:cs typeface="Courier New"/>
                <a:sym typeface="Courier New"/>
              </a:rPr>
              <a:t>._container.</a:t>
            </a:r>
            <a:r>
              <a:rPr lang="en" sz="500" b="1">
                <a:solidFill>
                  <a:srgbClr val="3757EF"/>
                </a:solidFill>
                <a:highlight>
                  <a:srgbClr val="FFFFFE"/>
                </a:highlight>
                <a:latin typeface="Courier New"/>
                <a:ea typeface="Courier New"/>
                <a:cs typeface="Courier New"/>
                <a:sym typeface="Courier New"/>
              </a:rPr>
              <a:t>get</a:t>
            </a:r>
            <a:r>
              <a:rPr lang="en" sz="500" b="1">
                <a:solidFill>
                  <a:schemeClr val="dk1"/>
                </a:solidFill>
                <a:highlight>
                  <a:srgbClr val="FFFFFE"/>
                </a:highlight>
                <a:latin typeface="Courier New"/>
                <a:ea typeface="Courier New"/>
                <a:cs typeface="Courier New"/>
                <a:sym typeface="Courier New"/>
              </a:rPr>
              <a:t>(service);</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if</a:t>
            </a:r>
            <a:r>
              <a:rPr lang="en" sz="500" b="1">
                <a:solidFill>
                  <a:schemeClr val="dk1"/>
                </a:solidFill>
                <a:highlight>
                  <a:srgbClr val="FFFFFE"/>
                </a:highlight>
                <a:latin typeface="Courier New"/>
                <a:ea typeface="Courier New"/>
                <a:cs typeface="Courier New"/>
                <a:sym typeface="Courier New"/>
              </a:rPr>
              <a:t> (!serviceInstance)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throw</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Error</a:t>
            </a:r>
            <a:r>
              <a:rPr lang="en" sz="500" b="1">
                <a:solidFill>
                  <a:schemeClr val="dk1"/>
                </a:solidFill>
                <a:highlight>
                  <a:srgbClr val="FFFFFE"/>
                </a:highlight>
                <a:latin typeface="Courier New"/>
                <a:ea typeface="Courier New"/>
                <a:cs typeface="Courier New"/>
                <a:sym typeface="Courier New"/>
              </a:rPr>
              <a:t>(</a:t>
            </a:r>
            <a:r>
              <a:rPr lang="en" sz="500" b="1">
                <a:solidFill>
                  <a:srgbClr val="0C840A"/>
                </a:solidFill>
                <a:highlight>
                  <a:srgbClr val="FFFFFE"/>
                </a:highlight>
                <a:latin typeface="Courier New"/>
                <a:ea typeface="Courier New"/>
                <a:cs typeface="Courier New"/>
                <a:sym typeface="Courier New"/>
              </a:rPr>
              <a:t>'No provider found !'</a:t>
            </a: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r>
              <a:rPr lang="en" sz="500" b="1">
                <a:solidFill>
                  <a:srgbClr val="3757EF"/>
                </a:solidFill>
                <a:highlight>
                  <a:srgbClr val="FFFFFE"/>
                </a:highlight>
                <a:latin typeface="Courier New"/>
                <a:ea typeface="Courier New"/>
                <a:cs typeface="Courier New"/>
                <a:sym typeface="Courier New"/>
              </a:rPr>
              <a:t>return</a:t>
            </a:r>
            <a:r>
              <a:rPr lang="en" sz="500" b="1">
                <a:solidFill>
                  <a:schemeClr val="dk1"/>
                </a:solidFill>
                <a:highlight>
                  <a:srgbClr val="FFFFFE"/>
                </a:highlight>
                <a:latin typeface="Courier New"/>
                <a:ea typeface="Courier New"/>
                <a:cs typeface="Courier New"/>
                <a:sym typeface="Courier New"/>
              </a:rPr>
              <a:t> serviceInstance;</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 }</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rgbClr val="6C6F2D"/>
                </a:solidFill>
                <a:highlight>
                  <a:srgbClr val="FFFFFE"/>
                </a:highlight>
                <a:latin typeface="Courier New"/>
                <a:ea typeface="Courier New"/>
                <a:cs typeface="Courier New"/>
                <a:sym typeface="Courier New"/>
              </a:rPr>
              <a:t>// Usage in application</a:t>
            </a:r>
            <a:endParaRPr sz="500" b="1">
              <a:solidFill>
                <a:srgbClr val="6C6F2D"/>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const providers = [</a:t>
            </a:r>
            <a:r>
              <a:rPr lang="en" sz="500" b="1">
                <a:solidFill>
                  <a:srgbClr val="1142AF"/>
                </a:solidFill>
                <a:highlight>
                  <a:srgbClr val="FFFFFE"/>
                </a:highlight>
                <a:latin typeface="Courier New"/>
                <a:ea typeface="Courier New"/>
                <a:cs typeface="Courier New"/>
                <a:sym typeface="Courier New"/>
              </a:rPr>
              <a:t>EngineService</a:t>
            </a: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rgbClr val="3757EF"/>
                </a:solidFill>
                <a:highlight>
                  <a:srgbClr val="FFFFFE"/>
                </a:highlight>
                <a:latin typeface="Courier New"/>
                <a:ea typeface="Courier New"/>
                <a:cs typeface="Courier New"/>
                <a:sym typeface="Courier New"/>
              </a:rPr>
              <a:t>const</a:t>
            </a:r>
            <a:r>
              <a:rPr lang="en" sz="500" b="1">
                <a:solidFill>
                  <a:schemeClr val="dk1"/>
                </a:solidFill>
                <a:highlight>
                  <a:srgbClr val="FFFFFE"/>
                </a:highlight>
                <a:latin typeface="Courier New"/>
                <a:ea typeface="Courier New"/>
                <a:cs typeface="Courier New"/>
                <a:sym typeface="Courier New"/>
              </a:rPr>
              <a:t> injector = </a:t>
            </a:r>
            <a:r>
              <a:rPr lang="en" sz="500" b="1">
                <a:solidFill>
                  <a:srgbClr val="3757EF"/>
                </a:solidFill>
                <a:highlight>
                  <a:srgbClr val="FFFFFE"/>
                </a:highlight>
                <a:latin typeface="Courier New"/>
                <a:ea typeface="Courier New"/>
                <a:cs typeface="Courier New"/>
                <a:sym typeface="Courier New"/>
              </a:rPr>
              <a:t>new</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Injector</a:t>
            </a:r>
            <a:r>
              <a:rPr lang="en" sz="500" b="1">
                <a:solidFill>
                  <a:schemeClr val="dk1"/>
                </a:solidFill>
                <a:highlight>
                  <a:srgbClr val="FFFFFE"/>
                </a:highlight>
                <a:latin typeface="Courier New"/>
                <a:ea typeface="Courier New"/>
                <a:cs typeface="Courier New"/>
                <a:sym typeface="Courier New"/>
              </a:rPr>
              <a:t>(providers);</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rgbClr val="3757EF"/>
                </a:solidFill>
                <a:highlight>
                  <a:srgbClr val="FFFFFE"/>
                </a:highlight>
                <a:latin typeface="Courier New"/>
                <a:ea typeface="Courier New"/>
                <a:cs typeface="Courier New"/>
                <a:sym typeface="Courier New"/>
              </a:rPr>
              <a:t>const</a:t>
            </a:r>
            <a:r>
              <a:rPr lang="en" sz="500" b="1">
                <a:solidFill>
                  <a:schemeClr val="dk1"/>
                </a:solidFill>
                <a:highlight>
                  <a:srgbClr val="FFFFFE"/>
                </a:highlight>
                <a:latin typeface="Courier New"/>
                <a:ea typeface="Courier New"/>
                <a:cs typeface="Courier New"/>
                <a:sym typeface="Courier New"/>
              </a:rPr>
              <a:t> component = </a:t>
            </a:r>
            <a:r>
              <a:rPr lang="en" sz="500" b="1">
                <a:solidFill>
                  <a:srgbClr val="3757EF"/>
                </a:solidFill>
                <a:highlight>
                  <a:srgbClr val="FFFFFE"/>
                </a:highlight>
                <a:latin typeface="Courier New"/>
                <a:ea typeface="Courier New"/>
                <a:cs typeface="Courier New"/>
                <a:sym typeface="Courier New"/>
              </a:rPr>
              <a:t>new</a:t>
            </a:r>
            <a:r>
              <a:rPr lang="en" sz="500" b="1">
                <a:solidFill>
                  <a:schemeClr val="dk1"/>
                </a:solidFill>
                <a:highlight>
                  <a:srgbClr val="FFFFFE"/>
                </a:highlight>
                <a:latin typeface="Courier New"/>
                <a:ea typeface="Courier New"/>
                <a:cs typeface="Courier New"/>
                <a:sym typeface="Courier New"/>
              </a:rPr>
              <a:t> </a:t>
            </a:r>
            <a:r>
              <a:rPr lang="en" sz="500" b="1">
                <a:solidFill>
                  <a:srgbClr val="1142AF"/>
                </a:solidFill>
                <a:highlight>
                  <a:srgbClr val="FFFFFE"/>
                </a:highlight>
                <a:latin typeface="Courier New"/>
                <a:ea typeface="Courier New"/>
                <a:cs typeface="Courier New"/>
                <a:sym typeface="Courier New"/>
              </a:rPr>
              <a:t>CarComponent</a:t>
            </a:r>
            <a:r>
              <a:rPr lang="en" sz="500" b="1">
                <a:solidFill>
                  <a:schemeClr val="dk1"/>
                </a:solidFill>
                <a:highlight>
                  <a:srgbClr val="FFFFFE"/>
                </a:highlight>
                <a:latin typeface="Courier New"/>
                <a:ea typeface="Courier New"/>
                <a:cs typeface="Courier New"/>
                <a:sym typeface="Courier New"/>
              </a:rPr>
              <a:t>(injector.</a:t>
            </a:r>
            <a:r>
              <a:rPr lang="en" sz="500" b="1">
                <a:solidFill>
                  <a:srgbClr val="3757EF"/>
                </a:solidFill>
                <a:highlight>
                  <a:srgbClr val="FFFFFE"/>
                </a:highlight>
                <a:latin typeface="Courier New"/>
                <a:ea typeface="Courier New"/>
                <a:cs typeface="Courier New"/>
                <a:sym typeface="Courier New"/>
              </a:rPr>
              <a:t>get</a:t>
            </a:r>
            <a:r>
              <a:rPr lang="en" sz="500" b="1">
                <a:solidFill>
                  <a:schemeClr val="dk1"/>
                </a:solidFill>
                <a:highlight>
                  <a:srgbClr val="FFFFFE"/>
                </a:highlight>
                <a:latin typeface="Courier New"/>
                <a:ea typeface="Courier New"/>
                <a:cs typeface="Courier New"/>
                <a:sym typeface="Courier New"/>
              </a:rPr>
              <a:t>(</a:t>
            </a:r>
            <a:r>
              <a:rPr lang="en" sz="500" b="1">
                <a:solidFill>
                  <a:srgbClr val="1142AF"/>
                </a:solidFill>
                <a:highlight>
                  <a:srgbClr val="FFFFFE"/>
                </a:highlight>
                <a:latin typeface="Courier New"/>
                <a:ea typeface="Courier New"/>
                <a:cs typeface="Courier New"/>
                <a:sym typeface="Courier New"/>
              </a:rPr>
              <a:t>EngineService</a:t>
            </a:r>
            <a:r>
              <a:rPr lang="en" sz="500" b="1">
                <a:solidFill>
                  <a:schemeClr val="dk1"/>
                </a:solidFill>
                <a:highlight>
                  <a:srgbClr val="FFFFFE"/>
                </a:highlight>
                <a:latin typeface="Courier New"/>
                <a:ea typeface="Courier New"/>
                <a:cs typeface="Courier New"/>
                <a:sym typeface="Courier New"/>
              </a:rPr>
              <a:t>));</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500" b="1">
                <a:solidFill>
                  <a:schemeClr val="dk1"/>
                </a:solidFill>
                <a:highlight>
                  <a:srgbClr val="FFFFFE"/>
                </a:highlight>
                <a:latin typeface="Courier New"/>
                <a:ea typeface="Courier New"/>
                <a:cs typeface="Courier New"/>
                <a:sym typeface="Courier New"/>
              </a:rPr>
              <a:t>component.isEngineWorking();</a:t>
            </a:r>
            <a:endParaRPr sz="500" b="1">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500" b="1">
              <a:solidFill>
                <a:schemeClr val="dk1"/>
              </a:solidFill>
              <a:highlight>
                <a:srgbClr val="FFFFFE"/>
              </a:highlight>
              <a:latin typeface="Courier New"/>
              <a:ea typeface="Courier New"/>
              <a:cs typeface="Courier New"/>
              <a:sym typeface="Courier New"/>
            </a:endParaRPr>
          </a:p>
          <a:p>
            <a:pPr marL="0" lvl="0" indent="0" algn="l" rtl="0">
              <a:lnSpc>
                <a:spcPct val="95000"/>
              </a:lnSpc>
              <a:spcBef>
                <a:spcPts val="0"/>
              </a:spcBef>
              <a:spcAft>
                <a:spcPts val="1200"/>
              </a:spcAft>
              <a:buSzPts val="440"/>
              <a:buNone/>
            </a:pPr>
            <a:endParaRPr sz="300" b="1">
              <a:solidFill>
                <a:srgbClr val="3757EF"/>
              </a:solidFill>
              <a:highlight>
                <a:srgbClr val="FFFFFE"/>
              </a:highlight>
              <a:latin typeface="Courier New"/>
              <a:ea typeface="Courier New"/>
              <a:cs typeface="Courier New"/>
              <a:sym typeface="Courier New"/>
            </a:endParaRPr>
          </a:p>
        </p:txBody>
      </p:sp>
      <p:pic>
        <p:nvPicPr>
          <p:cNvPr id="163" name="Google Shape;163;p27"/>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Usage simplified</a:t>
            </a:r>
            <a:endParaRPr b="1"/>
          </a:p>
        </p:txBody>
      </p:sp>
      <p:sp>
        <p:nvSpPr>
          <p:cNvPr id="169" name="Google Shape;169;p28"/>
          <p:cNvSpPr txBox="1">
            <a:spLocks noGrp="1"/>
          </p:cNvSpPr>
          <p:nvPr>
            <p:ph type="body" idx="1"/>
          </p:nvPr>
        </p:nvSpPr>
        <p:spPr>
          <a:xfrm>
            <a:off x="158400" y="1152475"/>
            <a:ext cx="8985600" cy="3416400"/>
          </a:xfrm>
          <a:prstGeom prst="rect">
            <a:avLst/>
          </a:prstGeom>
        </p:spPr>
        <p:txBody>
          <a:bodyPr spcFirstLastPara="1" wrap="square" lIns="91425" tIns="91425" rIns="91425" bIns="91425" anchor="t" anchorCtr="0">
            <a:normAutofit/>
          </a:bodyPr>
          <a:lstStyle/>
          <a:p>
            <a:pPr marL="1371600" lvl="0" indent="0" algn="l" rtl="0">
              <a:spcBef>
                <a:spcPts val="0"/>
              </a:spcBef>
              <a:spcAft>
                <a:spcPts val="0"/>
              </a:spcAft>
              <a:buNone/>
            </a:pPr>
            <a:endParaRPr sz="2000" b="1"/>
          </a:p>
          <a:p>
            <a:pPr marL="1371600" lvl="0" indent="0" algn="l" rtl="0">
              <a:lnSpc>
                <a:spcPct val="150000"/>
              </a:lnSpc>
              <a:spcBef>
                <a:spcPts val="1200"/>
              </a:spcBef>
              <a:spcAft>
                <a:spcPts val="0"/>
              </a:spcAft>
              <a:buNone/>
            </a:pPr>
            <a:r>
              <a:rPr lang="en" sz="1500" b="1">
                <a:solidFill>
                  <a:srgbClr val="3757EF"/>
                </a:solidFill>
                <a:highlight>
                  <a:srgbClr val="FFFFFE"/>
                </a:highlight>
                <a:latin typeface="Courier New"/>
                <a:ea typeface="Courier New"/>
                <a:cs typeface="Courier New"/>
                <a:sym typeface="Courier New"/>
              </a:rPr>
              <a:t>const </a:t>
            </a:r>
            <a:r>
              <a:rPr lang="en" sz="1500" b="1">
                <a:solidFill>
                  <a:srgbClr val="FF0000"/>
                </a:solidFill>
                <a:highlight>
                  <a:srgbClr val="FFFFFE"/>
                </a:highlight>
                <a:latin typeface="Courier New"/>
                <a:ea typeface="Courier New"/>
                <a:cs typeface="Courier New"/>
                <a:sym typeface="Courier New"/>
              </a:rPr>
              <a:t>providers</a:t>
            </a:r>
            <a:r>
              <a:rPr lang="en" sz="1500" b="1">
                <a:solidFill>
                  <a:srgbClr val="3757EF"/>
                </a:solidFill>
                <a:highlight>
                  <a:srgbClr val="FFFFFE"/>
                </a:highlight>
                <a:latin typeface="Courier New"/>
                <a:ea typeface="Courier New"/>
                <a:cs typeface="Courier New"/>
                <a:sym typeface="Courier New"/>
              </a:rPr>
              <a:t> = </a:t>
            </a:r>
            <a:r>
              <a:rPr lang="en" sz="2500" b="1">
                <a:solidFill>
                  <a:srgbClr val="FF0000"/>
                </a:solidFill>
                <a:highlight>
                  <a:srgbClr val="FFFF00"/>
                </a:highlight>
                <a:latin typeface="Courier New"/>
                <a:ea typeface="Courier New"/>
                <a:cs typeface="Courier New"/>
                <a:sym typeface="Courier New"/>
              </a:rPr>
              <a:t>[</a:t>
            </a:r>
            <a:r>
              <a:rPr lang="en" sz="1700" b="1">
                <a:solidFill>
                  <a:srgbClr val="980000"/>
                </a:solidFill>
                <a:highlight>
                  <a:srgbClr val="FFFF00"/>
                </a:highlight>
                <a:latin typeface="Courier New"/>
                <a:ea typeface="Courier New"/>
                <a:cs typeface="Courier New"/>
                <a:sym typeface="Courier New"/>
              </a:rPr>
              <a:t>EngineService, TiresService</a:t>
            </a:r>
            <a:r>
              <a:rPr lang="en" sz="2500" b="1">
                <a:solidFill>
                  <a:srgbClr val="FF0000"/>
                </a:solidFill>
                <a:highlight>
                  <a:srgbClr val="FFFF00"/>
                </a:highlight>
                <a:latin typeface="Courier New"/>
                <a:ea typeface="Courier New"/>
                <a:cs typeface="Courier New"/>
                <a:sym typeface="Courier New"/>
              </a:rPr>
              <a:t>];</a:t>
            </a:r>
            <a:endParaRPr sz="1500" b="1">
              <a:solidFill>
                <a:srgbClr val="3757EF"/>
              </a:solidFill>
              <a:highlight>
                <a:srgbClr val="FFFFFE"/>
              </a:highlight>
              <a:latin typeface="Courier New"/>
              <a:ea typeface="Courier New"/>
              <a:cs typeface="Courier New"/>
              <a:sym typeface="Courier New"/>
            </a:endParaRPr>
          </a:p>
          <a:p>
            <a:pPr marL="1371600" lvl="0" indent="0" algn="l" rtl="0">
              <a:lnSpc>
                <a:spcPct val="150000"/>
              </a:lnSpc>
              <a:spcBef>
                <a:spcPts val="0"/>
              </a:spcBef>
              <a:spcAft>
                <a:spcPts val="0"/>
              </a:spcAft>
              <a:buClr>
                <a:schemeClr val="dk1"/>
              </a:buClr>
              <a:buSzPts val="1100"/>
              <a:buFont typeface="Arial"/>
              <a:buNone/>
            </a:pPr>
            <a:r>
              <a:rPr lang="en" sz="1500" b="1">
                <a:solidFill>
                  <a:srgbClr val="3757EF"/>
                </a:solidFill>
                <a:highlight>
                  <a:srgbClr val="FFFFFE"/>
                </a:highlight>
                <a:latin typeface="Courier New"/>
                <a:ea typeface="Courier New"/>
                <a:cs typeface="Courier New"/>
                <a:sym typeface="Courier New"/>
              </a:rPr>
              <a:t>const</a:t>
            </a:r>
            <a:r>
              <a:rPr lang="en" sz="1500" b="1">
                <a:solidFill>
                  <a:schemeClr val="dk1"/>
                </a:solidFill>
                <a:highlight>
                  <a:srgbClr val="FFFFFE"/>
                </a:highlight>
                <a:latin typeface="Courier New"/>
                <a:ea typeface="Courier New"/>
                <a:cs typeface="Courier New"/>
                <a:sym typeface="Courier New"/>
              </a:rPr>
              <a:t> injector = </a:t>
            </a:r>
            <a:r>
              <a:rPr lang="en" sz="1500" b="1">
                <a:solidFill>
                  <a:srgbClr val="3757EF"/>
                </a:solidFill>
                <a:highlight>
                  <a:srgbClr val="FFFFFE"/>
                </a:highlight>
                <a:latin typeface="Courier New"/>
                <a:ea typeface="Courier New"/>
                <a:cs typeface="Courier New"/>
                <a:sym typeface="Courier New"/>
              </a:rPr>
              <a:t>new</a:t>
            </a:r>
            <a:r>
              <a:rPr lang="en" sz="1500" b="1">
                <a:solidFill>
                  <a:schemeClr val="dk1"/>
                </a:solidFill>
                <a:highlight>
                  <a:srgbClr val="FFFFFE"/>
                </a:highlight>
                <a:latin typeface="Courier New"/>
                <a:ea typeface="Courier New"/>
                <a:cs typeface="Courier New"/>
                <a:sym typeface="Courier New"/>
              </a:rPr>
              <a:t> </a:t>
            </a:r>
            <a:r>
              <a:rPr lang="en" sz="1500" b="1">
                <a:solidFill>
                  <a:srgbClr val="1142AF"/>
                </a:solidFill>
                <a:highlight>
                  <a:srgbClr val="FFFFFE"/>
                </a:highlight>
                <a:latin typeface="Courier New"/>
                <a:ea typeface="Courier New"/>
                <a:cs typeface="Courier New"/>
                <a:sym typeface="Courier New"/>
              </a:rPr>
              <a:t>Injector</a:t>
            </a:r>
            <a:r>
              <a:rPr lang="en" sz="1500" b="1">
                <a:solidFill>
                  <a:schemeClr val="dk1"/>
                </a:solidFill>
                <a:highlight>
                  <a:srgbClr val="FFFFFE"/>
                </a:highlight>
                <a:latin typeface="Courier New"/>
                <a:ea typeface="Courier New"/>
                <a:cs typeface="Courier New"/>
                <a:sym typeface="Courier New"/>
              </a:rPr>
              <a:t>(</a:t>
            </a:r>
            <a:r>
              <a:rPr lang="en" sz="2000" b="1">
                <a:solidFill>
                  <a:srgbClr val="FF0000"/>
                </a:solidFill>
                <a:highlight>
                  <a:srgbClr val="FFFF00"/>
                </a:highlight>
                <a:latin typeface="Courier New"/>
                <a:ea typeface="Courier New"/>
                <a:cs typeface="Courier New"/>
                <a:sym typeface="Courier New"/>
              </a:rPr>
              <a:t>providers</a:t>
            </a:r>
            <a:r>
              <a:rPr lang="en" sz="1500" b="1">
                <a:solidFill>
                  <a:schemeClr val="dk1"/>
                </a:solidFill>
                <a:highlight>
                  <a:srgbClr val="FFFFFE"/>
                </a:highlight>
                <a:latin typeface="Courier New"/>
                <a:ea typeface="Courier New"/>
                <a:cs typeface="Courier New"/>
                <a:sym typeface="Courier New"/>
              </a:rPr>
              <a:t>);</a:t>
            </a:r>
            <a:endParaRPr sz="1500" b="1">
              <a:solidFill>
                <a:schemeClr val="dk1"/>
              </a:solidFill>
              <a:highlight>
                <a:srgbClr val="FFFFFE"/>
              </a:highlight>
              <a:latin typeface="Courier New"/>
              <a:ea typeface="Courier New"/>
              <a:cs typeface="Courier New"/>
              <a:sym typeface="Courier New"/>
            </a:endParaRPr>
          </a:p>
          <a:p>
            <a:pPr marL="1371600" lvl="0" indent="0" algn="l" rtl="0">
              <a:lnSpc>
                <a:spcPct val="150000"/>
              </a:lnSpc>
              <a:spcBef>
                <a:spcPts val="0"/>
              </a:spcBef>
              <a:spcAft>
                <a:spcPts val="0"/>
              </a:spcAft>
              <a:buClr>
                <a:schemeClr val="dk1"/>
              </a:buClr>
              <a:buSzPts val="1100"/>
              <a:buFont typeface="Arial"/>
              <a:buNone/>
            </a:pPr>
            <a:r>
              <a:rPr lang="en" sz="1500" b="1">
                <a:solidFill>
                  <a:srgbClr val="3757EF"/>
                </a:solidFill>
                <a:highlight>
                  <a:srgbClr val="FFFFFE"/>
                </a:highlight>
                <a:latin typeface="Courier New"/>
                <a:ea typeface="Courier New"/>
                <a:cs typeface="Courier New"/>
                <a:sym typeface="Courier New"/>
              </a:rPr>
              <a:t>const</a:t>
            </a:r>
            <a:r>
              <a:rPr lang="en" sz="1500" b="1">
                <a:solidFill>
                  <a:schemeClr val="dk1"/>
                </a:solidFill>
                <a:highlight>
                  <a:srgbClr val="FFFFFE"/>
                </a:highlight>
                <a:latin typeface="Courier New"/>
                <a:ea typeface="Courier New"/>
                <a:cs typeface="Courier New"/>
                <a:sym typeface="Courier New"/>
              </a:rPr>
              <a:t> component = </a:t>
            </a:r>
            <a:r>
              <a:rPr lang="en" sz="1500" b="1">
                <a:solidFill>
                  <a:srgbClr val="3757EF"/>
                </a:solidFill>
                <a:highlight>
                  <a:srgbClr val="FFFFFE"/>
                </a:highlight>
                <a:latin typeface="Courier New"/>
                <a:ea typeface="Courier New"/>
                <a:cs typeface="Courier New"/>
                <a:sym typeface="Courier New"/>
              </a:rPr>
              <a:t>new</a:t>
            </a:r>
            <a:r>
              <a:rPr lang="en" sz="1500" b="1">
                <a:solidFill>
                  <a:schemeClr val="dk1"/>
                </a:solidFill>
                <a:highlight>
                  <a:srgbClr val="FFFFFE"/>
                </a:highlight>
                <a:latin typeface="Courier New"/>
                <a:ea typeface="Courier New"/>
                <a:cs typeface="Courier New"/>
                <a:sym typeface="Courier New"/>
              </a:rPr>
              <a:t> </a:t>
            </a:r>
            <a:r>
              <a:rPr lang="en" sz="1500" b="1">
                <a:solidFill>
                  <a:srgbClr val="1142AF"/>
                </a:solidFill>
                <a:highlight>
                  <a:srgbClr val="FFFFFE"/>
                </a:highlight>
                <a:latin typeface="Courier New"/>
                <a:ea typeface="Courier New"/>
                <a:cs typeface="Courier New"/>
                <a:sym typeface="Courier New"/>
              </a:rPr>
              <a:t>CarComponent</a:t>
            </a:r>
            <a:r>
              <a:rPr lang="en" sz="1500" b="1">
                <a:solidFill>
                  <a:schemeClr val="dk1"/>
                </a:solidFill>
                <a:highlight>
                  <a:srgbClr val="FFFFFE"/>
                </a:highlight>
                <a:latin typeface="Courier New"/>
                <a:ea typeface="Courier New"/>
                <a:cs typeface="Courier New"/>
                <a:sym typeface="Courier New"/>
              </a:rPr>
              <a:t>(injector.</a:t>
            </a:r>
            <a:r>
              <a:rPr lang="en" sz="1500" b="1">
                <a:solidFill>
                  <a:srgbClr val="3757EF"/>
                </a:solidFill>
                <a:highlight>
                  <a:srgbClr val="FFFFFE"/>
                </a:highlight>
                <a:latin typeface="Courier New"/>
                <a:ea typeface="Courier New"/>
                <a:cs typeface="Courier New"/>
                <a:sym typeface="Courier New"/>
              </a:rPr>
              <a:t>get</a:t>
            </a:r>
            <a:r>
              <a:rPr lang="en" sz="1500" b="1">
                <a:solidFill>
                  <a:schemeClr val="dk1"/>
                </a:solidFill>
                <a:highlight>
                  <a:srgbClr val="FFFFFE"/>
                </a:highlight>
                <a:latin typeface="Courier New"/>
                <a:ea typeface="Courier New"/>
                <a:cs typeface="Courier New"/>
                <a:sym typeface="Courier New"/>
              </a:rPr>
              <a:t>(</a:t>
            </a:r>
            <a:r>
              <a:rPr lang="en" sz="1500" b="1">
                <a:solidFill>
                  <a:srgbClr val="1142AF"/>
                </a:solidFill>
                <a:highlight>
                  <a:srgbClr val="FFFFFE"/>
                </a:highlight>
                <a:latin typeface="Courier New"/>
                <a:ea typeface="Courier New"/>
                <a:cs typeface="Courier New"/>
                <a:sym typeface="Courier New"/>
              </a:rPr>
              <a:t>EngineService</a:t>
            </a:r>
            <a:r>
              <a:rPr lang="en" sz="1500" b="1">
                <a:solidFill>
                  <a:schemeClr val="dk1"/>
                </a:solidFill>
                <a:highlight>
                  <a:srgbClr val="FFFFFE"/>
                </a:highlight>
                <a:latin typeface="Courier New"/>
                <a:ea typeface="Courier New"/>
                <a:cs typeface="Courier New"/>
                <a:sym typeface="Courier New"/>
              </a:rPr>
              <a:t>));</a:t>
            </a:r>
            <a:endParaRPr sz="1500" b="1">
              <a:solidFill>
                <a:schemeClr val="dk1"/>
              </a:solidFill>
              <a:highlight>
                <a:srgbClr val="FFFFFE"/>
              </a:highlight>
              <a:latin typeface="Courier New"/>
              <a:ea typeface="Courier New"/>
              <a:cs typeface="Courier New"/>
              <a:sym typeface="Courier New"/>
            </a:endParaRPr>
          </a:p>
          <a:p>
            <a:pPr marL="1371600" lvl="0" indent="0" algn="l" rtl="0">
              <a:lnSpc>
                <a:spcPct val="150000"/>
              </a:lnSpc>
              <a:spcBef>
                <a:spcPts val="0"/>
              </a:spcBef>
              <a:spcAft>
                <a:spcPts val="0"/>
              </a:spcAft>
              <a:buClr>
                <a:schemeClr val="dk1"/>
              </a:buClr>
              <a:buSzPts val="1100"/>
              <a:buFont typeface="Arial"/>
              <a:buNone/>
            </a:pPr>
            <a:endParaRPr sz="1500" b="1">
              <a:solidFill>
                <a:schemeClr val="dk1"/>
              </a:solidFill>
              <a:highlight>
                <a:srgbClr val="FFFFFE"/>
              </a:highlight>
              <a:latin typeface="Courier New"/>
              <a:ea typeface="Courier New"/>
              <a:cs typeface="Courier New"/>
              <a:sym typeface="Courier New"/>
            </a:endParaRPr>
          </a:p>
          <a:p>
            <a:pPr marL="1371600" lvl="0" indent="0" algn="l" rtl="0">
              <a:lnSpc>
                <a:spcPct val="150000"/>
              </a:lnSpc>
              <a:spcBef>
                <a:spcPts val="0"/>
              </a:spcBef>
              <a:spcAft>
                <a:spcPts val="0"/>
              </a:spcAft>
              <a:buClr>
                <a:schemeClr val="dk1"/>
              </a:buClr>
              <a:buSzPts val="1100"/>
              <a:buFont typeface="Arial"/>
              <a:buNone/>
            </a:pPr>
            <a:r>
              <a:rPr lang="en" sz="1500" b="1">
                <a:solidFill>
                  <a:schemeClr val="dk1"/>
                </a:solidFill>
                <a:highlight>
                  <a:srgbClr val="FFFFFE"/>
                </a:highlight>
                <a:latin typeface="Courier New"/>
                <a:ea typeface="Courier New"/>
                <a:cs typeface="Courier New"/>
                <a:sym typeface="Courier New"/>
              </a:rPr>
              <a:t>component.isEngineWorking();</a:t>
            </a:r>
            <a:endParaRPr sz="1500" b="1">
              <a:solidFill>
                <a:schemeClr val="dk1"/>
              </a:solidFill>
              <a:highlight>
                <a:srgbClr val="FFFFFE"/>
              </a:highlight>
              <a:latin typeface="Courier New"/>
              <a:ea typeface="Courier New"/>
              <a:cs typeface="Courier New"/>
              <a:sym typeface="Courier New"/>
            </a:endParaRPr>
          </a:p>
          <a:p>
            <a:pPr marL="1371600" lvl="0" indent="0" algn="l" rtl="0">
              <a:spcBef>
                <a:spcPts val="0"/>
              </a:spcBef>
              <a:spcAft>
                <a:spcPts val="1200"/>
              </a:spcAft>
              <a:buNone/>
            </a:pPr>
            <a:endParaRPr sz="2000" b="1"/>
          </a:p>
        </p:txBody>
      </p:sp>
      <p:sp>
        <p:nvSpPr>
          <p:cNvPr id="170" name="Google Shape;170;p28"/>
          <p:cNvSpPr/>
          <p:nvPr/>
        </p:nvSpPr>
        <p:spPr>
          <a:xfrm rot="9222791">
            <a:off x="6287712" y="1332233"/>
            <a:ext cx="386800" cy="490643"/>
          </a:xfrm>
          <a:prstGeom prst="bentArrow">
            <a:avLst>
              <a:gd name="adj1" fmla="val 25000"/>
              <a:gd name="adj2" fmla="val 25000"/>
              <a:gd name="adj3" fmla="val 25000"/>
              <a:gd name="adj4" fmla="val 130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71" name="Google Shape;171;p28"/>
          <p:cNvSpPr txBox="1"/>
          <p:nvPr/>
        </p:nvSpPr>
        <p:spPr>
          <a:xfrm>
            <a:off x="5422300" y="815075"/>
            <a:ext cx="3205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i="1">
                <a:solidFill>
                  <a:srgbClr val="980000"/>
                </a:solidFill>
                <a:latin typeface="Caveat"/>
                <a:ea typeface="Caveat"/>
                <a:cs typeface="Caveat"/>
                <a:sym typeface="Caveat"/>
              </a:rPr>
              <a:t>Provide services</a:t>
            </a:r>
            <a:endParaRPr sz="2000" b="1" i="1">
              <a:solidFill>
                <a:srgbClr val="980000"/>
              </a:solidFill>
              <a:latin typeface="Caveat"/>
              <a:ea typeface="Caveat"/>
              <a:cs typeface="Caveat"/>
              <a:sym typeface="Caveat"/>
            </a:endParaRPr>
          </a:p>
        </p:txBody>
      </p:sp>
      <p:pic>
        <p:nvPicPr>
          <p:cNvPr id="172" name="Google Shape;172;p28"/>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3600" b="1">
                <a:solidFill>
                  <a:schemeClr val="dk1"/>
                </a:solidFill>
              </a:rPr>
              <a:t>How to provide services in Angular?</a:t>
            </a:r>
            <a:r>
              <a:rPr lang="en" sz="3200" b="1">
                <a:solidFill>
                  <a:schemeClr val="dk1"/>
                </a:solidFill>
              </a:rPr>
              <a:t> </a:t>
            </a:r>
            <a:endParaRPr sz="3200" b="1">
              <a:solidFill>
                <a:schemeClr val="dk1"/>
              </a:solidFill>
            </a:endParaRPr>
          </a:p>
        </p:txBody>
      </p:sp>
      <p:pic>
        <p:nvPicPr>
          <p:cNvPr id="178" name="Google Shape;178;p29"/>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a:t>Provide Service in NgModule</a:t>
            </a:r>
            <a:endParaRPr sz="2500" b="1"/>
          </a:p>
        </p:txBody>
      </p:sp>
      <p:sp>
        <p:nvSpPr>
          <p:cNvPr id="184" name="Google Shape;184;p30"/>
          <p:cNvSpPr txBox="1">
            <a:spLocks noGrp="1"/>
          </p:cNvSpPr>
          <p:nvPr>
            <p:ph type="body" idx="1"/>
          </p:nvPr>
        </p:nvSpPr>
        <p:spPr>
          <a:xfrm>
            <a:off x="311700" y="1152475"/>
            <a:ext cx="8757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85" name="Google Shape;185;p30"/>
          <p:cNvPicPr preferRelativeResize="0"/>
          <p:nvPr/>
        </p:nvPicPr>
        <p:blipFill>
          <a:blip r:embed="rId3">
            <a:alphaModFix/>
          </a:blip>
          <a:stretch>
            <a:fillRect/>
          </a:stretch>
        </p:blipFill>
        <p:spPr>
          <a:xfrm>
            <a:off x="2165651" y="1723800"/>
            <a:ext cx="4630925" cy="1933800"/>
          </a:xfrm>
          <a:prstGeom prst="rect">
            <a:avLst/>
          </a:prstGeom>
          <a:noFill/>
          <a:ln>
            <a:noFill/>
          </a:ln>
        </p:spPr>
      </p:pic>
      <p:pic>
        <p:nvPicPr>
          <p:cNvPr id="186" name="Google Shape;186;p30"/>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t>Provide Service in root</a:t>
            </a:r>
            <a:endParaRPr sz="2500" b="1"/>
          </a:p>
        </p:txBody>
      </p:sp>
      <p:sp>
        <p:nvSpPr>
          <p:cNvPr id="192" name="Google Shape;192;p31"/>
          <p:cNvSpPr txBox="1">
            <a:spLocks noGrp="1"/>
          </p:cNvSpPr>
          <p:nvPr>
            <p:ph type="body" idx="1"/>
          </p:nvPr>
        </p:nvSpPr>
        <p:spPr>
          <a:xfrm>
            <a:off x="311700" y="1152475"/>
            <a:ext cx="8610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3" name="Google Shape;193;p31"/>
          <p:cNvSpPr txBox="1"/>
          <p:nvPr/>
        </p:nvSpPr>
        <p:spPr>
          <a:xfrm>
            <a:off x="1940700" y="4168675"/>
            <a:ext cx="4801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980000"/>
                </a:solidFill>
              </a:rPr>
              <a:t>Tree-shakable</a:t>
            </a:r>
            <a:endParaRPr sz="3000" b="1">
              <a:solidFill>
                <a:srgbClr val="980000"/>
              </a:solidFill>
            </a:endParaRPr>
          </a:p>
        </p:txBody>
      </p:sp>
      <p:pic>
        <p:nvPicPr>
          <p:cNvPr id="194" name="Google Shape;194;p31"/>
          <p:cNvPicPr preferRelativeResize="0"/>
          <p:nvPr/>
        </p:nvPicPr>
        <p:blipFill>
          <a:blip r:embed="rId3">
            <a:alphaModFix/>
          </a:blip>
          <a:stretch>
            <a:fillRect/>
          </a:stretch>
        </p:blipFill>
        <p:spPr>
          <a:xfrm>
            <a:off x="2252161" y="1685925"/>
            <a:ext cx="4323000" cy="1923625"/>
          </a:xfrm>
          <a:prstGeom prst="rect">
            <a:avLst/>
          </a:prstGeom>
          <a:noFill/>
          <a:ln>
            <a:noFill/>
          </a:ln>
        </p:spPr>
      </p:pic>
      <p:pic>
        <p:nvPicPr>
          <p:cNvPr id="195" name="Google Shape;195;p31"/>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497306" y="1488506"/>
            <a:ext cx="2126625" cy="2126625"/>
          </a:xfrm>
          <a:prstGeom prst="rect">
            <a:avLst/>
          </a:prstGeom>
          <a:noFill/>
          <a:ln>
            <a:noFill/>
          </a:ln>
        </p:spPr>
      </p:pic>
      <p:pic>
        <p:nvPicPr>
          <p:cNvPr id="60" name="Google Shape;60;p14"/>
          <p:cNvPicPr preferRelativeResize="0"/>
          <p:nvPr/>
        </p:nvPicPr>
        <p:blipFill>
          <a:blip r:embed="rId4">
            <a:alphaModFix/>
          </a:blip>
          <a:stretch>
            <a:fillRect/>
          </a:stretch>
        </p:blipFill>
        <p:spPr>
          <a:xfrm>
            <a:off x="1028019" y="1748145"/>
            <a:ext cx="1607344" cy="1607344"/>
          </a:xfrm>
          <a:prstGeom prst="rect">
            <a:avLst/>
          </a:prstGeom>
          <a:noFill/>
          <a:ln>
            <a:noFill/>
          </a:ln>
        </p:spPr>
      </p:pic>
      <p:sp>
        <p:nvSpPr>
          <p:cNvPr id="61" name="Google Shape;61;p14"/>
          <p:cNvSpPr txBox="1">
            <a:spLocks noGrp="1"/>
          </p:cNvSpPr>
          <p:nvPr>
            <p:ph type="ctrTitle"/>
          </p:nvPr>
        </p:nvSpPr>
        <p:spPr>
          <a:xfrm>
            <a:off x="320100" y="541496"/>
            <a:ext cx="8503800" cy="640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solidFill>
                  <a:srgbClr val="FF9900"/>
                </a:solidFill>
              </a:rPr>
              <a:t>Peter Eijgermans</a:t>
            </a:r>
            <a:endParaRPr b="1">
              <a:solidFill>
                <a:srgbClr val="FF9900"/>
              </a:solidFill>
            </a:endParaRPr>
          </a:p>
        </p:txBody>
      </p:sp>
      <p:sp>
        <p:nvSpPr>
          <p:cNvPr id="62" name="Google Shape;62;p14"/>
          <p:cNvSpPr txBox="1"/>
          <p:nvPr/>
        </p:nvSpPr>
        <p:spPr>
          <a:xfrm>
            <a:off x="3352650" y="3867625"/>
            <a:ext cx="2692800" cy="4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Font typeface="Arial"/>
              <a:buNone/>
            </a:pPr>
            <a:r>
              <a:rPr lang="en" sz="2100" b="1">
                <a:solidFill>
                  <a:schemeClr val="dk1"/>
                </a:solidFill>
              </a:rPr>
              <a:t>@EijgermansPeter</a:t>
            </a:r>
            <a:endParaRPr b="1"/>
          </a:p>
        </p:txBody>
      </p:sp>
      <p:pic>
        <p:nvPicPr>
          <p:cNvPr id="63" name="Google Shape;63;p14"/>
          <p:cNvPicPr preferRelativeResize="0"/>
          <p:nvPr/>
        </p:nvPicPr>
        <p:blipFill>
          <a:blip r:embed="rId5">
            <a:alphaModFix/>
          </a:blip>
          <a:stretch>
            <a:fillRect/>
          </a:stretch>
        </p:blipFill>
        <p:spPr>
          <a:xfrm>
            <a:off x="6045446" y="1993400"/>
            <a:ext cx="1987700" cy="1116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Two injector hierarchies</a:t>
            </a:r>
            <a:endParaRPr b="1"/>
          </a:p>
        </p:txBody>
      </p:sp>
      <p:sp>
        <p:nvSpPr>
          <p:cNvPr id="201" name="Google Shape;201;p32"/>
          <p:cNvSpPr txBox="1">
            <a:spLocks noGrp="1"/>
          </p:cNvSpPr>
          <p:nvPr>
            <p:ph type="body" idx="1"/>
          </p:nvPr>
        </p:nvSpPr>
        <p:spPr>
          <a:xfrm>
            <a:off x="311700" y="1145100"/>
            <a:ext cx="8520600" cy="34164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endParaRPr sz="1300" b="1">
              <a:solidFill>
                <a:srgbClr val="444444"/>
              </a:solidFill>
            </a:endParaRPr>
          </a:p>
          <a:p>
            <a:pPr marL="0" lvl="0" indent="0" algn="l" rtl="0">
              <a:spcBef>
                <a:spcPts val="1500"/>
              </a:spcBef>
              <a:spcAft>
                <a:spcPts val="0"/>
              </a:spcAft>
              <a:buNone/>
            </a:pPr>
            <a:endParaRPr sz="1300" b="1">
              <a:solidFill>
                <a:srgbClr val="444444"/>
              </a:solidFill>
            </a:endParaRPr>
          </a:p>
          <a:p>
            <a:pPr marL="457200" lvl="0" indent="0" algn="l" rtl="0">
              <a:spcBef>
                <a:spcPts val="1500"/>
              </a:spcBef>
              <a:spcAft>
                <a:spcPts val="0"/>
              </a:spcAft>
              <a:buNone/>
            </a:pPr>
            <a:endParaRPr sz="1400">
              <a:solidFill>
                <a:srgbClr val="444444"/>
              </a:solidFill>
            </a:endParaRPr>
          </a:p>
          <a:p>
            <a:pPr marL="457200" lvl="0" indent="0" algn="l" rtl="0">
              <a:spcBef>
                <a:spcPts val="1500"/>
              </a:spcBef>
              <a:spcAft>
                <a:spcPts val="0"/>
              </a:spcAft>
              <a:buNone/>
            </a:pPr>
            <a:endParaRPr sz="1300">
              <a:solidFill>
                <a:srgbClr val="444444"/>
              </a:solidFill>
            </a:endParaRPr>
          </a:p>
          <a:p>
            <a:pPr marL="0" lvl="0" indent="0" algn="l" rtl="0">
              <a:spcBef>
                <a:spcPts val="1500"/>
              </a:spcBef>
              <a:spcAft>
                <a:spcPts val="1200"/>
              </a:spcAft>
              <a:buNone/>
            </a:pPr>
            <a:endParaRPr sz="2000"/>
          </a:p>
        </p:txBody>
      </p:sp>
      <p:sp>
        <p:nvSpPr>
          <p:cNvPr id="202" name="Google Shape;202;p32"/>
          <p:cNvSpPr/>
          <p:nvPr/>
        </p:nvSpPr>
        <p:spPr>
          <a:xfrm>
            <a:off x="1406625" y="1572575"/>
            <a:ext cx="2751000" cy="49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500"/>
              </a:spcBef>
              <a:spcAft>
                <a:spcPts val="1500"/>
              </a:spcAft>
              <a:buClr>
                <a:schemeClr val="dk1"/>
              </a:buClr>
              <a:buSzPts val="1100"/>
              <a:buFont typeface="Arial"/>
              <a:buNone/>
            </a:pPr>
            <a:r>
              <a:rPr lang="en" sz="1300" b="1">
                <a:solidFill>
                  <a:srgbClr val="444444"/>
                </a:solidFill>
              </a:rPr>
              <a:t>Element Injector</a:t>
            </a:r>
            <a:r>
              <a:rPr lang="en" b="1">
                <a:solidFill>
                  <a:srgbClr val="444444"/>
                </a:solidFill>
              </a:rPr>
              <a:t> hierarchy</a:t>
            </a:r>
            <a:endParaRPr b="1">
              <a:solidFill>
                <a:schemeClr val="dk1"/>
              </a:solidFill>
            </a:endParaRPr>
          </a:p>
        </p:txBody>
      </p:sp>
      <p:sp>
        <p:nvSpPr>
          <p:cNvPr id="203" name="Google Shape;203;p32"/>
          <p:cNvSpPr/>
          <p:nvPr/>
        </p:nvSpPr>
        <p:spPr>
          <a:xfrm>
            <a:off x="4734775" y="1572575"/>
            <a:ext cx="2751000" cy="49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500"/>
              </a:spcBef>
              <a:spcAft>
                <a:spcPts val="1500"/>
              </a:spcAft>
              <a:buNone/>
            </a:pPr>
            <a:r>
              <a:rPr lang="en" sz="1300" b="1">
                <a:solidFill>
                  <a:srgbClr val="444444"/>
                </a:solidFill>
              </a:rPr>
              <a:t>Module Injector</a:t>
            </a:r>
            <a:r>
              <a:rPr lang="en" b="1">
                <a:solidFill>
                  <a:srgbClr val="444444"/>
                </a:solidFill>
              </a:rPr>
              <a:t> hierarchy</a:t>
            </a:r>
            <a:endParaRPr sz="1300" b="1">
              <a:solidFill>
                <a:srgbClr val="444444"/>
              </a:solidFill>
            </a:endParaRPr>
          </a:p>
        </p:txBody>
      </p:sp>
      <p:pic>
        <p:nvPicPr>
          <p:cNvPr id="204" name="Google Shape;204;p32"/>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Two injector hierarchies</a:t>
            </a:r>
            <a:endParaRPr b="1"/>
          </a:p>
        </p:txBody>
      </p:sp>
      <p:sp>
        <p:nvSpPr>
          <p:cNvPr id="210" name="Google Shape;210;p33"/>
          <p:cNvSpPr txBox="1">
            <a:spLocks noGrp="1"/>
          </p:cNvSpPr>
          <p:nvPr>
            <p:ph type="body" idx="1"/>
          </p:nvPr>
        </p:nvSpPr>
        <p:spPr>
          <a:xfrm>
            <a:off x="311700" y="1145100"/>
            <a:ext cx="8520600" cy="34164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endParaRPr sz="1300" b="1" dirty="0">
              <a:solidFill>
                <a:srgbClr val="444444"/>
              </a:solidFill>
            </a:endParaRPr>
          </a:p>
          <a:p>
            <a:pPr marL="0" lvl="0" indent="0" algn="l" rtl="0">
              <a:spcBef>
                <a:spcPts val="1500"/>
              </a:spcBef>
              <a:spcAft>
                <a:spcPts val="0"/>
              </a:spcAft>
              <a:buNone/>
            </a:pPr>
            <a:endParaRPr sz="1300" b="1" dirty="0">
              <a:solidFill>
                <a:srgbClr val="444444"/>
              </a:solidFill>
            </a:endParaRPr>
          </a:p>
          <a:p>
            <a:pPr marL="457200" lvl="0" indent="0" algn="l" rtl="0">
              <a:spcBef>
                <a:spcPts val="1500"/>
              </a:spcBef>
              <a:spcAft>
                <a:spcPts val="0"/>
              </a:spcAft>
              <a:buNone/>
            </a:pPr>
            <a:endParaRPr sz="1400" dirty="0">
              <a:solidFill>
                <a:srgbClr val="444444"/>
              </a:solidFill>
            </a:endParaRPr>
          </a:p>
          <a:p>
            <a:pPr marL="457200" lvl="0" indent="0" algn="l" rtl="0">
              <a:spcBef>
                <a:spcPts val="1500"/>
              </a:spcBef>
              <a:spcAft>
                <a:spcPts val="0"/>
              </a:spcAft>
              <a:buNone/>
            </a:pPr>
            <a:endParaRPr sz="1300" dirty="0">
              <a:solidFill>
                <a:srgbClr val="444444"/>
              </a:solidFill>
            </a:endParaRPr>
          </a:p>
          <a:p>
            <a:pPr marL="0" lvl="0" indent="0" algn="l" rtl="0">
              <a:spcBef>
                <a:spcPts val="1500"/>
              </a:spcBef>
              <a:spcAft>
                <a:spcPts val="1200"/>
              </a:spcAft>
              <a:buNone/>
            </a:pPr>
            <a:endParaRPr sz="2000" dirty="0"/>
          </a:p>
        </p:txBody>
      </p:sp>
      <p:sp>
        <p:nvSpPr>
          <p:cNvPr id="211" name="Google Shape;211;p33"/>
          <p:cNvSpPr txBox="1"/>
          <p:nvPr/>
        </p:nvSpPr>
        <p:spPr>
          <a:xfrm>
            <a:off x="4811425" y="2626950"/>
            <a:ext cx="2597700" cy="854819"/>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15000"/>
              </a:lnSpc>
              <a:spcBef>
                <a:spcPts val="1500"/>
              </a:spcBef>
              <a:spcAft>
                <a:spcPts val="0"/>
              </a:spcAft>
              <a:buNone/>
            </a:pPr>
            <a:r>
              <a:rPr lang="en" sz="1300" b="1" dirty="0">
                <a:solidFill>
                  <a:srgbClr val="444444"/>
                </a:solidFill>
              </a:rPr>
              <a:t>@</a:t>
            </a:r>
            <a:r>
              <a:rPr lang="en" sz="1300" b="1" dirty="0" err="1">
                <a:solidFill>
                  <a:srgbClr val="4A86E8"/>
                </a:solidFill>
              </a:rPr>
              <a:t>NgModule</a:t>
            </a:r>
            <a:r>
              <a:rPr lang="en" sz="1300" b="1" dirty="0">
                <a:solidFill>
                  <a:srgbClr val="444444"/>
                </a:solidFill>
              </a:rPr>
              <a:t>()</a:t>
            </a:r>
            <a:r>
              <a:rPr lang="en" b="1" dirty="0">
                <a:solidFill>
                  <a:srgbClr val="444444"/>
                </a:solidFill>
              </a:rPr>
              <a:t> </a:t>
            </a:r>
            <a:r>
              <a:rPr lang="en" sz="1300" b="1" dirty="0">
                <a:solidFill>
                  <a:srgbClr val="444444"/>
                </a:solidFill>
              </a:rPr>
              <a:t>@</a:t>
            </a:r>
            <a:r>
              <a:rPr lang="en" sz="1300" b="1" dirty="0">
                <a:solidFill>
                  <a:srgbClr val="4A86E8"/>
                </a:solidFill>
              </a:rPr>
              <a:t>Injectable</a:t>
            </a:r>
            <a:r>
              <a:rPr lang="en" sz="1300" b="1" dirty="0">
                <a:solidFill>
                  <a:srgbClr val="444444"/>
                </a:solidFill>
              </a:rPr>
              <a:t>()</a:t>
            </a:r>
            <a:endParaRPr sz="1300" b="1" dirty="0">
              <a:solidFill>
                <a:srgbClr val="444444"/>
              </a:solidFill>
            </a:endParaRPr>
          </a:p>
        </p:txBody>
      </p:sp>
      <p:sp>
        <p:nvSpPr>
          <p:cNvPr id="212" name="Google Shape;212;p33"/>
          <p:cNvSpPr txBox="1"/>
          <p:nvPr/>
        </p:nvSpPr>
        <p:spPr>
          <a:xfrm>
            <a:off x="1483275" y="2626950"/>
            <a:ext cx="2597700" cy="854819"/>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15000"/>
              </a:lnSpc>
              <a:spcBef>
                <a:spcPts val="1500"/>
              </a:spcBef>
              <a:spcAft>
                <a:spcPts val="0"/>
              </a:spcAft>
              <a:buNone/>
            </a:pPr>
            <a:r>
              <a:rPr lang="en" sz="1300" b="1" dirty="0">
                <a:solidFill>
                  <a:srgbClr val="444444"/>
                </a:solidFill>
              </a:rPr>
              <a:t>@</a:t>
            </a:r>
            <a:r>
              <a:rPr lang="en" sz="1300" b="1" dirty="0">
                <a:solidFill>
                  <a:srgbClr val="4A86E8"/>
                </a:solidFill>
              </a:rPr>
              <a:t>Component</a:t>
            </a:r>
            <a:r>
              <a:rPr lang="en" sz="1300" b="1" dirty="0">
                <a:solidFill>
                  <a:srgbClr val="444444"/>
                </a:solidFill>
              </a:rPr>
              <a:t>()</a:t>
            </a:r>
            <a:r>
              <a:rPr lang="en" b="1" dirty="0">
                <a:solidFill>
                  <a:srgbClr val="444444"/>
                </a:solidFill>
              </a:rPr>
              <a:t> </a:t>
            </a:r>
            <a:r>
              <a:rPr lang="en" sz="1300" b="1" dirty="0">
                <a:solidFill>
                  <a:srgbClr val="444444"/>
                </a:solidFill>
              </a:rPr>
              <a:t>@</a:t>
            </a:r>
            <a:r>
              <a:rPr lang="en" sz="1300" b="1" dirty="0">
                <a:solidFill>
                  <a:srgbClr val="4A86E8"/>
                </a:solidFill>
              </a:rPr>
              <a:t>Directive</a:t>
            </a:r>
            <a:r>
              <a:rPr lang="en" sz="1300" b="1" dirty="0">
                <a:solidFill>
                  <a:srgbClr val="444444"/>
                </a:solidFill>
              </a:rPr>
              <a:t>()</a:t>
            </a:r>
            <a:endParaRPr sz="1300" b="1" dirty="0">
              <a:solidFill>
                <a:srgbClr val="444444"/>
              </a:solidFill>
            </a:endParaRPr>
          </a:p>
        </p:txBody>
      </p:sp>
      <p:sp>
        <p:nvSpPr>
          <p:cNvPr id="213" name="Google Shape;213;p33"/>
          <p:cNvSpPr/>
          <p:nvPr/>
        </p:nvSpPr>
        <p:spPr>
          <a:xfrm>
            <a:off x="1406625" y="1572575"/>
            <a:ext cx="2751000" cy="49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500"/>
              </a:spcBef>
              <a:spcAft>
                <a:spcPts val="1500"/>
              </a:spcAft>
              <a:buNone/>
            </a:pPr>
            <a:r>
              <a:rPr lang="en" sz="1300" b="1">
                <a:solidFill>
                  <a:srgbClr val="444444"/>
                </a:solidFill>
              </a:rPr>
              <a:t>Element Injector</a:t>
            </a:r>
            <a:r>
              <a:rPr lang="en" b="1">
                <a:solidFill>
                  <a:srgbClr val="444444"/>
                </a:solidFill>
              </a:rPr>
              <a:t> hierarchy</a:t>
            </a:r>
            <a:endParaRPr b="1">
              <a:solidFill>
                <a:schemeClr val="dk1"/>
              </a:solidFill>
            </a:endParaRPr>
          </a:p>
        </p:txBody>
      </p:sp>
      <p:sp>
        <p:nvSpPr>
          <p:cNvPr id="214" name="Google Shape;214;p33"/>
          <p:cNvSpPr/>
          <p:nvPr/>
        </p:nvSpPr>
        <p:spPr>
          <a:xfrm>
            <a:off x="4734775" y="1572575"/>
            <a:ext cx="2751000" cy="49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500"/>
              </a:spcBef>
              <a:spcAft>
                <a:spcPts val="1500"/>
              </a:spcAft>
              <a:buNone/>
            </a:pPr>
            <a:r>
              <a:rPr lang="en" sz="1300" b="1">
                <a:solidFill>
                  <a:srgbClr val="444444"/>
                </a:solidFill>
              </a:rPr>
              <a:t>Module Injector</a:t>
            </a:r>
            <a:r>
              <a:rPr lang="en" b="1">
                <a:solidFill>
                  <a:srgbClr val="444444"/>
                </a:solidFill>
              </a:rPr>
              <a:t> hierarchy</a:t>
            </a:r>
            <a:endParaRPr sz="1300" b="1">
              <a:solidFill>
                <a:srgbClr val="444444"/>
              </a:solidFill>
            </a:endParaRPr>
          </a:p>
        </p:txBody>
      </p:sp>
      <p:pic>
        <p:nvPicPr>
          <p:cNvPr id="215" name="Google Shape;215;p33"/>
          <p:cNvPicPr preferRelativeResize="0"/>
          <p:nvPr/>
        </p:nvPicPr>
        <p:blipFill>
          <a:blip r:embed="rId3">
            <a:alphaModFix/>
          </a:blip>
          <a:stretch>
            <a:fillRect/>
          </a:stretch>
        </p:blipFill>
        <p:spPr>
          <a:xfrm>
            <a:off x="8517600" y="4632271"/>
            <a:ext cx="443675" cy="443675"/>
          </a:xfrm>
          <a:prstGeom prst="rect">
            <a:avLst/>
          </a:prstGeom>
          <a:noFill/>
          <a:ln>
            <a:noFill/>
          </a:ln>
        </p:spPr>
      </p:pic>
      <p:pic>
        <p:nvPicPr>
          <p:cNvPr id="216" name="Google Shape;216;p33"/>
          <p:cNvPicPr preferRelativeResize="0"/>
          <p:nvPr/>
        </p:nvPicPr>
        <p:blipFill>
          <a:blip r:embed="rId4">
            <a:alphaModFix/>
          </a:blip>
          <a:stretch>
            <a:fillRect/>
          </a:stretch>
        </p:blipFill>
        <p:spPr>
          <a:xfrm>
            <a:off x="6408725" y="3640268"/>
            <a:ext cx="2044526" cy="921232"/>
          </a:xfrm>
          <a:prstGeom prst="rect">
            <a:avLst/>
          </a:prstGeom>
          <a:noFill/>
          <a:ln>
            <a:noFill/>
          </a:ln>
        </p:spPr>
      </p:pic>
      <p:pic>
        <p:nvPicPr>
          <p:cNvPr id="217" name="Google Shape;217;p33"/>
          <p:cNvPicPr preferRelativeResize="0"/>
          <p:nvPr/>
        </p:nvPicPr>
        <p:blipFill>
          <a:blip r:embed="rId5">
            <a:alphaModFix/>
          </a:blip>
          <a:stretch>
            <a:fillRect/>
          </a:stretch>
        </p:blipFill>
        <p:spPr>
          <a:xfrm>
            <a:off x="4275575" y="3640275"/>
            <a:ext cx="1918675" cy="921225"/>
          </a:xfrm>
          <a:prstGeom prst="rect">
            <a:avLst/>
          </a:prstGeom>
          <a:noFill/>
          <a:ln>
            <a:noFill/>
          </a:ln>
        </p:spPr>
      </p:pic>
      <p:pic>
        <p:nvPicPr>
          <p:cNvPr id="218" name="Google Shape;218;p33"/>
          <p:cNvPicPr preferRelativeResize="0"/>
          <p:nvPr/>
        </p:nvPicPr>
        <p:blipFill>
          <a:blip r:embed="rId6">
            <a:alphaModFix/>
          </a:blip>
          <a:stretch>
            <a:fillRect/>
          </a:stretch>
        </p:blipFill>
        <p:spPr>
          <a:xfrm>
            <a:off x="895397" y="3595825"/>
            <a:ext cx="3174584" cy="148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10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
                                        </p:tgtEl>
                                        <p:attrNameLst>
                                          <p:attrName>style.visibility</p:attrName>
                                        </p:attrNameLst>
                                      </p:cBhvr>
                                      <p:to>
                                        <p:strVal val="visible"/>
                                      </p:to>
                                    </p:set>
                                    <p:animEffect transition="in" filter="fade">
                                      <p:cBhvr>
                                        <p:cTn id="17" dur="1000"/>
                                        <p:tgtEl>
                                          <p:spTgt spid="2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4" name="Google Shape;22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4500" b="1">
                <a:solidFill>
                  <a:srgbClr val="980000"/>
                </a:solidFill>
              </a:rPr>
              <a:t>Module Injector Hierarchy</a:t>
            </a:r>
            <a:endParaRPr sz="4500" b="1">
              <a:solidFill>
                <a:srgbClr val="980000"/>
              </a:solidFill>
            </a:endParaRPr>
          </a:p>
          <a:p>
            <a:pPr marL="0" lvl="0" indent="0" algn="l" rtl="0">
              <a:spcBef>
                <a:spcPts val="0"/>
              </a:spcBef>
              <a:spcAft>
                <a:spcPts val="1200"/>
              </a:spcAft>
              <a:buNone/>
            </a:pPr>
            <a:endParaRPr sz="3500">
              <a:solidFill>
                <a:srgbClr val="980000"/>
              </a:solidFill>
            </a:endParaRPr>
          </a:p>
        </p:txBody>
      </p:sp>
      <p:pic>
        <p:nvPicPr>
          <p:cNvPr id="225" name="Google Shape;225;p34"/>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p:nvPr/>
        </p:nvSpPr>
        <p:spPr>
          <a:xfrm>
            <a:off x="2351051" y="2257056"/>
            <a:ext cx="4231800" cy="1812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 with provicedIn </a:t>
            </a:r>
            <a:r>
              <a:rPr lang="en" sz="800" b="1">
                <a:solidFill>
                  <a:srgbClr val="444444"/>
                </a:solidFill>
              </a:rPr>
              <a:t>root</a:t>
            </a:r>
            <a:r>
              <a:rPr lang="en" sz="800">
                <a:solidFill>
                  <a:srgbClr val="444444"/>
                </a:solidFill>
              </a:rPr>
              <a:t> and </a:t>
            </a:r>
            <a:r>
              <a:rPr lang="en" sz="800" b="1">
                <a:solidFill>
                  <a:srgbClr val="444444"/>
                </a:solidFill>
              </a:rPr>
              <a:t>any</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231" name="Google Shape;231;p35"/>
          <p:cNvPicPr preferRelativeResize="0"/>
          <p:nvPr/>
        </p:nvPicPr>
        <p:blipFill>
          <a:blip r:embed="rId3">
            <a:alphaModFix/>
          </a:blip>
          <a:stretch>
            <a:fillRect/>
          </a:stretch>
        </p:blipFill>
        <p:spPr>
          <a:xfrm>
            <a:off x="4468175" y="3037193"/>
            <a:ext cx="2044526" cy="921232"/>
          </a:xfrm>
          <a:prstGeom prst="rect">
            <a:avLst/>
          </a:prstGeom>
          <a:noFill/>
          <a:ln>
            <a:noFill/>
          </a:ln>
        </p:spPr>
      </p:pic>
      <p:pic>
        <p:nvPicPr>
          <p:cNvPr id="232" name="Google Shape;232;p35"/>
          <p:cNvPicPr preferRelativeResize="0"/>
          <p:nvPr/>
        </p:nvPicPr>
        <p:blipFill>
          <a:blip r:embed="rId4">
            <a:alphaModFix/>
          </a:blip>
          <a:stretch>
            <a:fillRect/>
          </a:stretch>
        </p:blipFill>
        <p:spPr>
          <a:xfrm>
            <a:off x="2408050" y="3037225"/>
            <a:ext cx="1918675" cy="921225"/>
          </a:xfrm>
          <a:prstGeom prst="rect">
            <a:avLst/>
          </a:prstGeom>
          <a:noFill/>
          <a:ln>
            <a:noFill/>
          </a:ln>
        </p:spPr>
      </p:pic>
      <p:pic>
        <p:nvPicPr>
          <p:cNvPr id="233" name="Google Shape;233;p35"/>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p:nvPr/>
        </p:nvSpPr>
        <p:spPr>
          <a:xfrm>
            <a:off x="2767078" y="1211410"/>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39" name="Google Shape;239;p36"/>
          <p:cNvSpPr/>
          <p:nvPr/>
        </p:nvSpPr>
        <p:spPr>
          <a:xfrm>
            <a:off x="4329211" y="1831631"/>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6"/>
          <p:cNvSpPr/>
          <p:nvPr/>
        </p:nvSpPr>
        <p:spPr>
          <a:xfrm>
            <a:off x="2351051" y="2257056"/>
            <a:ext cx="4231800" cy="1812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 with provicedIn </a:t>
            </a:r>
            <a:r>
              <a:rPr lang="en" sz="800" b="1">
                <a:solidFill>
                  <a:srgbClr val="444444"/>
                </a:solidFill>
              </a:rPr>
              <a:t>root</a:t>
            </a:r>
            <a:r>
              <a:rPr lang="en" sz="800">
                <a:solidFill>
                  <a:srgbClr val="444444"/>
                </a:solidFill>
              </a:rPr>
              <a:t> and </a:t>
            </a:r>
            <a:r>
              <a:rPr lang="en" sz="800" b="1">
                <a:solidFill>
                  <a:srgbClr val="444444"/>
                </a:solidFill>
              </a:rPr>
              <a:t>any</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241" name="Google Shape;241;p36"/>
          <p:cNvPicPr preferRelativeResize="0"/>
          <p:nvPr/>
        </p:nvPicPr>
        <p:blipFill>
          <a:blip r:embed="rId3">
            <a:alphaModFix/>
          </a:blip>
          <a:stretch>
            <a:fillRect/>
          </a:stretch>
        </p:blipFill>
        <p:spPr>
          <a:xfrm>
            <a:off x="4468175" y="3037193"/>
            <a:ext cx="2044526" cy="921232"/>
          </a:xfrm>
          <a:prstGeom prst="rect">
            <a:avLst/>
          </a:prstGeom>
          <a:noFill/>
          <a:ln>
            <a:noFill/>
          </a:ln>
        </p:spPr>
      </p:pic>
      <p:pic>
        <p:nvPicPr>
          <p:cNvPr id="242" name="Google Shape;242;p36"/>
          <p:cNvPicPr preferRelativeResize="0"/>
          <p:nvPr/>
        </p:nvPicPr>
        <p:blipFill>
          <a:blip r:embed="rId4">
            <a:alphaModFix/>
          </a:blip>
          <a:stretch>
            <a:fillRect/>
          </a:stretch>
        </p:blipFill>
        <p:spPr>
          <a:xfrm>
            <a:off x="2408050" y="3037225"/>
            <a:ext cx="1918675" cy="921225"/>
          </a:xfrm>
          <a:prstGeom prst="rect">
            <a:avLst/>
          </a:prstGeom>
          <a:noFill/>
          <a:ln>
            <a:noFill/>
          </a:ln>
        </p:spPr>
      </p:pic>
      <p:pic>
        <p:nvPicPr>
          <p:cNvPr id="243" name="Google Shape;243;p36"/>
          <p:cNvPicPr preferRelativeResize="0"/>
          <p:nvPr/>
        </p:nvPicPr>
        <p:blipFill>
          <a:blip r:embed="rId5">
            <a:alphaModFix/>
          </a:blip>
          <a:stretch>
            <a:fillRect/>
          </a:stretch>
        </p:blipFill>
        <p:spPr>
          <a:xfrm>
            <a:off x="8517600" y="4632271"/>
            <a:ext cx="443675" cy="443675"/>
          </a:xfrm>
          <a:prstGeom prst="rect">
            <a:avLst/>
          </a:prstGeom>
          <a:noFill/>
          <a:ln>
            <a:noFill/>
          </a:ln>
        </p:spPr>
      </p:pic>
      <p:pic>
        <p:nvPicPr>
          <p:cNvPr id="244" name="Google Shape;244;p36"/>
          <p:cNvPicPr preferRelativeResize="0"/>
          <p:nvPr/>
        </p:nvPicPr>
        <p:blipFill>
          <a:blip r:embed="rId6">
            <a:alphaModFix/>
          </a:blip>
          <a:stretch>
            <a:fillRect/>
          </a:stretch>
        </p:blipFill>
        <p:spPr>
          <a:xfrm>
            <a:off x="6726421" y="1285500"/>
            <a:ext cx="1571805" cy="675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p:nvPr/>
        </p:nvSpPr>
        <p:spPr>
          <a:xfrm>
            <a:off x="2789614" y="95971"/>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50" name="Google Shape;250;p37"/>
          <p:cNvSpPr/>
          <p:nvPr/>
        </p:nvSpPr>
        <p:spPr>
          <a:xfrm>
            <a:off x="2767078" y="1211410"/>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51" name="Google Shape;251;p37"/>
          <p:cNvSpPr/>
          <p:nvPr/>
        </p:nvSpPr>
        <p:spPr>
          <a:xfrm>
            <a:off x="4329211" y="788109"/>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4329211" y="1831631"/>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2351051" y="2257056"/>
            <a:ext cx="4231800" cy="1812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annotationswith provicedIn </a:t>
            </a:r>
            <a:r>
              <a:rPr lang="en" sz="800" b="1">
                <a:solidFill>
                  <a:srgbClr val="444444"/>
                </a:solidFill>
              </a:rPr>
              <a:t>root</a:t>
            </a:r>
            <a:r>
              <a:rPr lang="en" sz="800">
                <a:solidFill>
                  <a:srgbClr val="444444"/>
                </a:solidFill>
              </a:rPr>
              <a:t> and </a:t>
            </a:r>
            <a:r>
              <a:rPr lang="en" sz="800" b="1">
                <a:solidFill>
                  <a:srgbClr val="444444"/>
                </a:solidFill>
              </a:rPr>
              <a:t>any</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254" name="Google Shape;254;p37"/>
          <p:cNvPicPr preferRelativeResize="0"/>
          <p:nvPr/>
        </p:nvPicPr>
        <p:blipFill>
          <a:blip r:embed="rId3">
            <a:alphaModFix/>
          </a:blip>
          <a:stretch>
            <a:fillRect/>
          </a:stretch>
        </p:blipFill>
        <p:spPr>
          <a:xfrm>
            <a:off x="4468175" y="3037193"/>
            <a:ext cx="2044526" cy="921232"/>
          </a:xfrm>
          <a:prstGeom prst="rect">
            <a:avLst/>
          </a:prstGeom>
          <a:noFill/>
          <a:ln>
            <a:noFill/>
          </a:ln>
        </p:spPr>
      </p:pic>
      <p:pic>
        <p:nvPicPr>
          <p:cNvPr id="255" name="Google Shape;255;p37"/>
          <p:cNvPicPr preferRelativeResize="0"/>
          <p:nvPr/>
        </p:nvPicPr>
        <p:blipFill>
          <a:blip r:embed="rId4">
            <a:alphaModFix/>
          </a:blip>
          <a:stretch>
            <a:fillRect/>
          </a:stretch>
        </p:blipFill>
        <p:spPr>
          <a:xfrm>
            <a:off x="2408050" y="3037225"/>
            <a:ext cx="1918675" cy="921225"/>
          </a:xfrm>
          <a:prstGeom prst="rect">
            <a:avLst/>
          </a:prstGeom>
          <a:noFill/>
          <a:ln>
            <a:noFill/>
          </a:ln>
        </p:spPr>
      </p:pic>
      <p:pic>
        <p:nvPicPr>
          <p:cNvPr id="256" name="Google Shape;256;p37"/>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p:nvPr/>
        </p:nvSpPr>
        <p:spPr>
          <a:xfrm>
            <a:off x="2789614" y="95971"/>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62" name="Google Shape;262;p38"/>
          <p:cNvSpPr/>
          <p:nvPr/>
        </p:nvSpPr>
        <p:spPr>
          <a:xfrm>
            <a:off x="2767078" y="1211410"/>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63" name="Google Shape;263;p38"/>
          <p:cNvSpPr/>
          <p:nvPr/>
        </p:nvSpPr>
        <p:spPr>
          <a:xfrm>
            <a:off x="2351051" y="2257056"/>
            <a:ext cx="4231800" cy="1812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 with provicedIn </a:t>
            </a:r>
            <a:r>
              <a:rPr lang="en" sz="800" b="1">
                <a:solidFill>
                  <a:srgbClr val="444444"/>
                </a:solidFill>
              </a:rPr>
              <a:t>root</a:t>
            </a:r>
            <a:r>
              <a:rPr lang="en" sz="800">
                <a:solidFill>
                  <a:srgbClr val="444444"/>
                </a:solidFill>
              </a:rPr>
              <a:t> and </a:t>
            </a:r>
            <a:r>
              <a:rPr lang="en" sz="800" b="1">
                <a:solidFill>
                  <a:srgbClr val="444444"/>
                </a:solidFill>
              </a:rPr>
              <a:t>any</a:t>
            </a: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64" name="Google Shape;264;p38"/>
          <p:cNvSpPr/>
          <p:nvPr/>
        </p:nvSpPr>
        <p:spPr>
          <a:xfrm>
            <a:off x="2747817" y="4419807"/>
            <a:ext cx="3448500" cy="6756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Child Injector</a:t>
            </a:r>
            <a:endParaRPr sz="1300" b="1">
              <a:solidFill>
                <a:srgbClr val="444444"/>
              </a:solidFill>
            </a:endParaRPr>
          </a:p>
          <a:p>
            <a:pPr marL="0" lvl="0" indent="0" algn="ctr" rtl="0">
              <a:spcBef>
                <a:spcPts val="0"/>
              </a:spcBef>
              <a:spcAft>
                <a:spcPts val="0"/>
              </a:spcAft>
              <a:buNone/>
            </a:pPr>
            <a:r>
              <a:rPr lang="en" sz="800">
                <a:solidFill>
                  <a:srgbClr val="444444"/>
                </a:solidFill>
              </a:rPr>
              <a:t>Injector is created for every </a:t>
            </a:r>
            <a:r>
              <a:rPr lang="en" sz="800" b="1">
                <a:solidFill>
                  <a:srgbClr val="444444"/>
                </a:solidFill>
              </a:rPr>
              <a:t>Lazy-loaded</a:t>
            </a:r>
            <a:r>
              <a:rPr lang="en" sz="800">
                <a:solidFill>
                  <a:srgbClr val="444444"/>
                </a:solidFill>
              </a:rPr>
              <a:t> module</a:t>
            </a:r>
            <a:endParaRPr sz="800">
              <a:solidFill>
                <a:srgbClr val="444444"/>
              </a:solidFill>
            </a:endParaRPr>
          </a:p>
          <a:p>
            <a:pPr marL="0" lvl="0" indent="0" algn="ctr" rtl="0">
              <a:lnSpc>
                <a:spcPct val="115000"/>
              </a:lnSpc>
              <a:spcBef>
                <a:spcPts val="1500"/>
              </a:spcBef>
              <a:spcAft>
                <a:spcPts val="0"/>
              </a:spcAft>
              <a:buNone/>
            </a:pPr>
            <a:endParaRPr sz="13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265" name="Google Shape;265;p38"/>
          <p:cNvSpPr/>
          <p:nvPr/>
        </p:nvSpPr>
        <p:spPr>
          <a:xfrm>
            <a:off x="4329211" y="788109"/>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4329211" y="1831631"/>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4315463" y="3993686"/>
            <a:ext cx="303300" cy="41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8" name="Google Shape;268;p38"/>
          <p:cNvPicPr preferRelativeResize="0"/>
          <p:nvPr/>
        </p:nvPicPr>
        <p:blipFill>
          <a:blip r:embed="rId3">
            <a:alphaModFix/>
          </a:blip>
          <a:stretch>
            <a:fillRect/>
          </a:stretch>
        </p:blipFill>
        <p:spPr>
          <a:xfrm>
            <a:off x="4468175" y="3037193"/>
            <a:ext cx="2044526" cy="921232"/>
          </a:xfrm>
          <a:prstGeom prst="rect">
            <a:avLst/>
          </a:prstGeom>
          <a:noFill/>
          <a:ln>
            <a:noFill/>
          </a:ln>
        </p:spPr>
      </p:pic>
      <p:pic>
        <p:nvPicPr>
          <p:cNvPr id="269" name="Google Shape;269;p38"/>
          <p:cNvPicPr preferRelativeResize="0"/>
          <p:nvPr/>
        </p:nvPicPr>
        <p:blipFill>
          <a:blip r:embed="rId4">
            <a:alphaModFix/>
          </a:blip>
          <a:stretch>
            <a:fillRect/>
          </a:stretch>
        </p:blipFill>
        <p:spPr>
          <a:xfrm>
            <a:off x="2408050" y="3037225"/>
            <a:ext cx="1918675" cy="921225"/>
          </a:xfrm>
          <a:prstGeom prst="rect">
            <a:avLst/>
          </a:prstGeom>
          <a:noFill/>
          <a:ln>
            <a:noFill/>
          </a:ln>
        </p:spPr>
      </p:pic>
      <p:pic>
        <p:nvPicPr>
          <p:cNvPr id="270" name="Google Shape;270;p38"/>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6" name="Google Shape;27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350">
              <a:solidFill>
                <a:schemeClr val="dk1"/>
              </a:solidFill>
            </a:endParaRPr>
          </a:p>
          <a:p>
            <a:pPr marL="0" lvl="0" indent="0" algn="ctr" rtl="0">
              <a:spcBef>
                <a:spcPts val="0"/>
              </a:spcBef>
              <a:spcAft>
                <a:spcPts val="0"/>
              </a:spcAft>
              <a:buNone/>
            </a:pPr>
            <a:endParaRPr sz="1350">
              <a:solidFill>
                <a:schemeClr val="dk1"/>
              </a:solidFill>
            </a:endParaRPr>
          </a:p>
          <a:p>
            <a:pPr marL="0" lvl="0" indent="0" algn="ctr" rtl="0">
              <a:spcBef>
                <a:spcPts val="0"/>
              </a:spcBef>
              <a:spcAft>
                <a:spcPts val="0"/>
              </a:spcAft>
              <a:buNone/>
            </a:pPr>
            <a:r>
              <a:rPr lang="en" sz="1750">
                <a:solidFill>
                  <a:schemeClr val="dk1"/>
                </a:solidFill>
              </a:rPr>
              <a:t>If you provide some service in a </a:t>
            </a:r>
            <a:r>
              <a:rPr lang="en" sz="1750" b="1">
                <a:solidFill>
                  <a:schemeClr val="dk1"/>
                </a:solidFill>
              </a:rPr>
              <a:t>eagerly loaded (non lazy) @NgModule</a:t>
            </a:r>
            <a:endParaRPr sz="1750" b="1">
              <a:solidFill>
                <a:schemeClr val="dk1"/>
              </a:solidFill>
            </a:endParaRPr>
          </a:p>
          <a:p>
            <a:pPr marL="0" lvl="0" indent="0" algn="ctr" rtl="0">
              <a:spcBef>
                <a:spcPts val="0"/>
              </a:spcBef>
              <a:spcAft>
                <a:spcPts val="0"/>
              </a:spcAft>
              <a:buClr>
                <a:schemeClr val="dk1"/>
              </a:buClr>
              <a:buSzPts val="1100"/>
              <a:buFont typeface="Arial"/>
              <a:buNone/>
            </a:pPr>
            <a:endParaRPr sz="1750" b="1">
              <a:solidFill>
                <a:schemeClr val="dk1"/>
              </a:solidFill>
            </a:endParaRPr>
          </a:p>
          <a:p>
            <a:pPr marL="0" lvl="0" indent="0" algn="ctr" rtl="0">
              <a:spcBef>
                <a:spcPts val="0"/>
              </a:spcBef>
              <a:spcAft>
                <a:spcPts val="0"/>
              </a:spcAft>
              <a:buNone/>
            </a:pPr>
            <a:r>
              <a:rPr lang="en" sz="1750">
                <a:solidFill>
                  <a:schemeClr val="dk1"/>
                </a:solidFill>
              </a:rPr>
              <a:t>it will be added to the </a:t>
            </a:r>
            <a:r>
              <a:rPr lang="en" sz="1750" b="1">
                <a:solidFill>
                  <a:schemeClr val="dk1"/>
                </a:solidFill>
              </a:rPr>
              <a:t>root injector </a:t>
            </a:r>
            <a:r>
              <a:rPr lang="en" sz="1750">
                <a:solidFill>
                  <a:schemeClr val="dk1"/>
                </a:solidFill>
              </a:rPr>
              <a:t>which makes it</a:t>
            </a:r>
            <a:endParaRPr sz="1750">
              <a:solidFill>
                <a:schemeClr val="dk1"/>
              </a:solidFill>
            </a:endParaRPr>
          </a:p>
          <a:p>
            <a:pPr marL="0" lvl="0" indent="0" algn="ctr" rtl="0">
              <a:spcBef>
                <a:spcPts val="0"/>
              </a:spcBef>
              <a:spcAft>
                <a:spcPts val="0"/>
              </a:spcAft>
              <a:buClr>
                <a:schemeClr val="dk1"/>
              </a:buClr>
              <a:buSzPts val="1100"/>
              <a:buFont typeface="Arial"/>
              <a:buNone/>
            </a:pPr>
            <a:endParaRPr sz="1750">
              <a:solidFill>
                <a:schemeClr val="dk1"/>
              </a:solidFill>
            </a:endParaRPr>
          </a:p>
          <a:p>
            <a:pPr marL="0" lvl="0" indent="0" algn="ctr" rtl="0">
              <a:spcBef>
                <a:spcPts val="0"/>
              </a:spcBef>
              <a:spcAft>
                <a:spcPts val="0"/>
              </a:spcAft>
              <a:buClr>
                <a:schemeClr val="dk1"/>
              </a:buClr>
              <a:buSzPts val="1100"/>
              <a:buFont typeface="Arial"/>
              <a:buNone/>
            </a:pPr>
            <a:r>
              <a:rPr lang="en" sz="1750" b="1" i="1">
                <a:solidFill>
                  <a:schemeClr val="dk1"/>
                </a:solidFill>
              </a:rPr>
              <a:t>available across the whole application</a:t>
            </a:r>
            <a:endParaRPr sz="1750" b="1" i="1">
              <a:solidFill>
                <a:schemeClr val="dk1"/>
              </a:solidFill>
            </a:endParaRPr>
          </a:p>
          <a:p>
            <a:pPr marL="0" lvl="0" indent="0" algn="ctr" rtl="0">
              <a:spcBef>
                <a:spcPts val="0"/>
              </a:spcBef>
              <a:spcAft>
                <a:spcPts val="1200"/>
              </a:spcAft>
              <a:buNone/>
            </a:pPr>
            <a:endParaRPr sz="2200"/>
          </a:p>
        </p:txBody>
      </p:sp>
      <p:pic>
        <p:nvPicPr>
          <p:cNvPr id="277" name="Google Shape;277;p39"/>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3" name="Google Shape;28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r>
              <a:rPr lang="en" sz="2800" b="1"/>
              <a:t>Eagerly loaded Modules</a:t>
            </a:r>
            <a:r>
              <a:rPr lang="en" sz="2800"/>
              <a:t> </a:t>
            </a:r>
            <a:endParaRPr sz="2800"/>
          </a:p>
          <a:p>
            <a:pPr marL="0" lvl="0" indent="0" algn="ctr" rtl="0">
              <a:spcBef>
                <a:spcPts val="1200"/>
              </a:spcBef>
              <a:spcAft>
                <a:spcPts val="0"/>
              </a:spcAft>
              <a:buNone/>
            </a:pPr>
            <a:r>
              <a:rPr lang="en" sz="2800"/>
              <a:t>versus</a:t>
            </a:r>
            <a:endParaRPr sz="2800"/>
          </a:p>
          <a:p>
            <a:pPr marL="0" lvl="0" indent="0" algn="ctr" rtl="0">
              <a:spcBef>
                <a:spcPts val="1200"/>
              </a:spcBef>
              <a:spcAft>
                <a:spcPts val="1200"/>
              </a:spcAft>
              <a:buNone/>
            </a:pPr>
            <a:r>
              <a:rPr lang="en" sz="2800"/>
              <a:t> </a:t>
            </a:r>
            <a:r>
              <a:rPr lang="en" sz="2800" b="1"/>
              <a:t>Lazy loaded Modules</a:t>
            </a:r>
            <a:endParaRPr sz="2800" b="1"/>
          </a:p>
        </p:txBody>
      </p:sp>
      <p:pic>
        <p:nvPicPr>
          <p:cNvPr id="284" name="Google Shape;284;p40"/>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p41"/>
          <p:cNvGraphicFramePr/>
          <p:nvPr/>
        </p:nvGraphicFramePr>
        <p:xfrm>
          <a:off x="102150" y="1403150"/>
          <a:ext cx="8903175" cy="3851398"/>
        </p:xfrm>
        <a:graphic>
          <a:graphicData uri="http://schemas.openxmlformats.org/drawingml/2006/table">
            <a:tbl>
              <a:tblPr>
                <a:noFill/>
                <a:tableStyleId>{6290A5DE-6D67-4D5A-8F35-2BD28CF81523}</a:tableStyleId>
              </a:tblPr>
              <a:tblGrid>
                <a:gridCol w="3771025">
                  <a:extLst>
                    <a:ext uri="{9D8B030D-6E8A-4147-A177-3AD203B41FA5}">
                      <a16:colId xmlns:a16="http://schemas.microsoft.com/office/drawing/2014/main" val="20000"/>
                    </a:ext>
                  </a:extLst>
                </a:gridCol>
                <a:gridCol w="2373075">
                  <a:extLst>
                    <a:ext uri="{9D8B030D-6E8A-4147-A177-3AD203B41FA5}">
                      <a16:colId xmlns:a16="http://schemas.microsoft.com/office/drawing/2014/main" val="20001"/>
                    </a:ext>
                  </a:extLst>
                </a:gridCol>
                <a:gridCol w="2759075">
                  <a:extLst>
                    <a:ext uri="{9D8B030D-6E8A-4147-A177-3AD203B41FA5}">
                      <a16:colId xmlns:a16="http://schemas.microsoft.com/office/drawing/2014/main" val="20002"/>
                    </a:ext>
                  </a:extLst>
                </a:gridCol>
              </a:tblGrid>
              <a:tr h="396200">
                <a:tc>
                  <a:txBody>
                    <a:bodyPr/>
                    <a:lstStyle/>
                    <a:p>
                      <a:pPr marL="0" lvl="0" indent="0" algn="ctr" rtl="0">
                        <a:lnSpc>
                          <a:spcPct val="115000"/>
                        </a:lnSpc>
                        <a:spcBef>
                          <a:spcPts val="0"/>
                        </a:spcBef>
                        <a:spcAft>
                          <a:spcPts val="0"/>
                        </a:spcAft>
                        <a:buNone/>
                      </a:pPr>
                      <a:r>
                        <a:rPr lang="en" b="1">
                          <a:solidFill>
                            <a:schemeClr val="dk1"/>
                          </a:solidFill>
                        </a:rPr>
                        <a:t>Provide a service  using:</a:t>
                      </a:r>
                      <a:endParaRPr b="1"/>
                    </a:p>
                  </a:txBody>
                  <a:tcPr marL="91425" marR="91425" marT="91425" marB="91425">
                    <a:solidFill>
                      <a:srgbClr val="4EC9B0"/>
                    </a:solidFill>
                  </a:tcPr>
                </a:tc>
                <a:tc>
                  <a:txBody>
                    <a:bodyPr/>
                    <a:lstStyle/>
                    <a:p>
                      <a:pPr marL="0" lvl="0" indent="0" algn="ctr" rtl="0">
                        <a:lnSpc>
                          <a:spcPct val="115000"/>
                        </a:lnSpc>
                        <a:spcBef>
                          <a:spcPts val="0"/>
                        </a:spcBef>
                        <a:spcAft>
                          <a:spcPts val="1200"/>
                        </a:spcAft>
                        <a:buNone/>
                      </a:pPr>
                      <a:r>
                        <a:rPr lang="en" b="1">
                          <a:solidFill>
                            <a:schemeClr val="dk1"/>
                          </a:solidFill>
                        </a:rPr>
                        <a:t>Eagerly loaded Modules</a:t>
                      </a:r>
                      <a:endParaRPr>
                        <a:solidFill>
                          <a:schemeClr val="dk1"/>
                        </a:solidFill>
                      </a:endParaRPr>
                    </a:p>
                  </a:txBody>
                  <a:tcPr marL="91425" marR="91425" marT="91425" marB="91425">
                    <a:solidFill>
                      <a:srgbClr val="4EC9B0"/>
                    </a:solidFill>
                  </a:tcPr>
                </a:tc>
                <a:tc>
                  <a:txBody>
                    <a:bodyPr/>
                    <a:lstStyle/>
                    <a:p>
                      <a:pPr marL="0" lvl="0" indent="0" algn="ctr" rtl="0">
                        <a:lnSpc>
                          <a:spcPct val="115000"/>
                        </a:lnSpc>
                        <a:spcBef>
                          <a:spcPts val="0"/>
                        </a:spcBef>
                        <a:spcAft>
                          <a:spcPts val="1200"/>
                        </a:spcAft>
                        <a:buNone/>
                      </a:pPr>
                      <a:r>
                        <a:rPr lang="en" b="1">
                          <a:solidFill>
                            <a:schemeClr val="dk1"/>
                          </a:solidFill>
                        </a:rPr>
                        <a:t>Lazy loaded Modules</a:t>
                      </a:r>
                      <a:endParaRPr>
                        <a:solidFill>
                          <a:schemeClr val="dk1"/>
                        </a:solidFill>
                      </a:endParaRPr>
                    </a:p>
                  </a:txBody>
                  <a:tcPr marL="91425" marR="91425" marT="91425" marB="91425">
                    <a:solidFill>
                      <a:srgbClr val="4EC9B0"/>
                    </a:solidFill>
                  </a:tcPr>
                </a:tc>
                <a:extLst>
                  <a:ext uri="{0D108BD9-81ED-4DB2-BD59-A6C34878D82A}">
                    <a16:rowId xmlns:a16="http://schemas.microsoft.com/office/drawing/2014/main" val="10000"/>
                  </a:ext>
                </a:extLst>
              </a:tr>
              <a:tr h="396200">
                <a:tc>
                  <a:txBody>
                    <a:bodyPr/>
                    <a:lstStyle/>
                    <a:p>
                      <a:pPr marL="0" lvl="0" indent="0" algn="ctr" rtl="0">
                        <a:lnSpc>
                          <a:spcPct val="115000"/>
                        </a:lnSpc>
                        <a:spcBef>
                          <a:spcPts val="0"/>
                        </a:spcBef>
                        <a:spcAft>
                          <a:spcPts val="0"/>
                        </a:spcAft>
                        <a:buNone/>
                      </a:pPr>
                      <a:r>
                        <a:rPr lang="en" b="1"/>
                        <a:t>@NgModule</a:t>
                      </a:r>
                      <a:r>
                        <a:rPr lang="en"/>
                        <a:t> (root Module and imported)</a:t>
                      </a:r>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Application-level </a:t>
                      </a:r>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Own instance available in every Lazy Module</a:t>
                      </a:r>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ctr" rtl="0">
                        <a:spcBef>
                          <a:spcPts val="0"/>
                        </a:spcBef>
                        <a:spcAft>
                          <a:spcPts val="0"/>
                        </a:spcAft>
                        <a:buNone/>
                      </a:pPr>
                      <a:r>
                        <a:rPr lang="en" b="1">
                          <a:solidFill>
                            <a:schemeClr val="dk1"/>
                          </a:solidFill>
                          <a:highlight>
                            <a:srgbClr val="FFFFFF"/>
                          </a:highlight>
                        </a:rPr>
                        <a:t>@Injectable</a:t>
                      </a:r>
                      <a:r>
                        <a:rPr lang="en">
                          <a:solidFill>
                            <a:schemeClr val="dk1"/>
                          </a:solidFill>
                          <a:highlight>
                            <a:srgbClr val="FFFFFF"/>
                          </a:highlight>
                        </a:rPr>
                        <a:t> with  </a:t>
                      </a:r>
                      <a:r>
                        <a:rPr lang="en" b="1">
                          <a:solidFill>
                            <a:srgbClr val="980000"/>
                          </a:solidFill>
                          <a:highlight>
                            <a:srgbClr val="F2F2F2"/>
                          </a:highlight>
                        </a:rPr>
                        <a:t>providedIn: any</a:t>
                      </a:r>
                      <a:endParaRPr b="1">
                        <a:solidFill>
                          <a:schemeClr val="dk1"/>
                        </a:solidFill>
                        <a:highlight>
                          <a:srgbClr val="FFFFFF"/>
                        </a:highlight>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Application-level</a:t>
                      </a:r>
                      <a:endParaRPr>
                        <a:solidFill>
                          <a:schemeClr val="dk1"/>
                        </a:solidFill>
                      </a:endParaRPr>
                    </a:p>
                    <a:p>
                      <a:pPr marL="0" lvl="0" indent="0" algn="l" rtl="0">
                        <a:spcBef>
                          <a:spcPts val="0"/>
                        </a:spcBef>
                        <a:spcAft>
                          <a:spcPts val="0"/>
                        </a:spcAft>
                        <a:buNone/>
                      </a:pPr>
                      <a:endParaRPr>
                        <a:solidFill>
                          <a:schemeClr val="dk1"/>
                        </a:solidFill>
                        <a:highlight>
                          <a:srgbClr val="FFFFFF"/>
                        </a:highlight>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Own instance available in every Lazy Module</a:t>
                      </a:r>
                      <a:endParaRPr>
                        <a:solidFill>
                          <a:schemeClr val="dk1"/>
                        </a:solidFill>
                        <a:highlight>
                          <a:srgbClr val="FFFFFF"/>
                        </a:highlight>
                      </a:endParaRPr>
                    </a:p>
                  </a:txBody>
                  <a:tcPr marL="91425" marR="91425" marT="91425" marB="91425"/>
                </a:tc>
                <a:extLst>
                  <a:ext uri="{0D108BD9-81ED-4DB2-BD59-A6C34878D82A}">
                    <a16:rowId xmlns:a16="http://schemas.microsoft.com/office/drawing/2014/main" val="10002"/>
                  </a:ext>
                </a:extLst>
              </a:tr>
              <a:tr h="609575">
                <a:tc>
                  <a:txBody>
                    <a:bodyPr/>
                    <a:lstStyle/>
                    <a:p>
                      <a:pPr marL="0" lvl="0" indent="0" algn="ctr" rtl="0">
                        <a:spcBef>
                          <a:spcPts val="0"/>
                        </a:spcBef>
                        <a:spcAft>
                          <a:spcPts val="0"/>
                        </a:spcAft>
                        <a:buNone/>
                      </a:pPr>
                      <a:r>
                        <a:rPr lang="en" b="1">
                          <a:solidFill>
                            <a:schemeClr val="dk1"/>
                          </a:solidFill>
                          <a:highlight>
                            <a:srgbClr val="FFFFFF"/>
                          </a:highlight>
                        </a:rPr>
                        <a:t>@Injectable</a:t>
                      </a:r>
                      <a:r>
                        <a:rPr lang="en">
                          <a:solidFill>
                            <a:schemeClr val="dk1"/>
                          </a:solidFill>
                          <a:highlight>
                            <a:srgbClr val="FFFFFF"/>
                          </a:highlight>
                        </a:rPr>
                        <a:t> with </a:t>
                      </a:r>
                      <a:r>
                        <a:rPr lang="en" b="1">
                          <a:solidFill>
                            <a:srgbClr val="980000"/>
                          </a:solidFill>
                          <a:highlight>
                            <a:srgbClr val="F2F2F2"/>
                          </a:highlight>
                        </a:rPr>
                        <a:t>providedIn:  root</a:t>
                      </a:r>
                      <a:endParaRPr b="1">
                        <a:solidFill>
                          <a:srgbClr val="980000"/>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Application-level and </a:t>
                      </a:r>
                      <a:r>
                        <a:rPr lang="en" i="1">
                          <a:solidFill>
                            <a:srgbClr val="980000"/>
                          </a:solidFill>
                          <a:highlight>
                            <a:srgbClr val="FFFFFF"/>
                          </a:highlight>
                        </a:rPr>
                        <a:t>tree-shakable</a:t>
                      </a:r>
                      <a:endParaRPr i="1">
                        <a:solidFill>
                          <a:srgbClr val="980000"/>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highlight>
                            <a:srgbClr val="FFFFFF"/>
                          </a:highlight>
                        </a:rPr>
                        <a:t>Application-level and </a:t>
                      </a:r>
                      <a:r>
                        <a:rPr lang="en" i="1">
                          <a:solidFill>
                            <a:srgbClr val="980000"/>
                          </a:solidFill>
                          <a:highlight>
                            <a:srgbClr val="FFFFFF"/>
                          </a:highlight>
                        </a:rPr>
                        <a:t>tree-shakable</a:t>
                      </a:r>
                      <a:endParaRPr i="1">
                        <a:solidFill>
                          <a:srgbClr val="980000"/>
                        </a:solidFill>
                      </a:endParaRPr>
                    </a:p>
                  </a:txBody>
                  <a:tcPr marL="91425" marR="91425" marT="91425" marB="91425"/>
                </a:tc>
                <a:extLst>
                  <a:ext uri="{0D108BD9-81ED-4DB2-BD59-A6C34878D82A}">
                    <a16:rowId xmlns:a16="http://schemas.microsoft.com/office/drawing/2014/main" val="10003"/>
                  </a:ext>
                </a:extLst>
              </a:tr>
              <a:tr h="609575">
                <a:tc>
                  <a:txBody>
                    <a:bodyPr/>
                    <a:lstStyle/>
                    <a:p>
                      <a:pPr marL="0" lvl="0" indent="0" algn="ctr" rtl="0">
                        <a:spcBef>
                          <a:spcPts val="0"/>
                        </a:spcBef>
                        <a:spcAft>
                          <a:spcPts val="0"/>
                        </a:spcAft>
                        <a:buNone/>
                      </a:pPr>
                      <a:r>
                        <a:rPr lang="en" b="1">
                          <a:solidFill>
                            <a:schemeClr val="dk1"/>
                          </a:solidFill>
                          <a:highlight>
                            <a:srgbClr val="FFFFFF"/>
                          </a:highlight>
                        </a:rPr>
                        <a:t>@Injectable</a:t>
                      </a:r>
                      <a:r>
                        <a:rPr lang="en">
                          <a:solidFill>
                            <a:schemeClr val="dk1"/>
                          </a:solidFill>
                          <a:highlight>
                            <a:srgbClr val="FFFFFF"/>
                          </a:highlight>
                        </a:rPr>
                        <a:t> with  </a:t>
                      </a:r>
                      <a:r>
                        <a:rPr lang="en" b="1">
                          <a:solidFill>
                            <a:srgbClr val="980000"/>
                          </a:solidFill>
                          <a:highlight>
                            <a:srgbClr val="F2F2F2"/>
                          </a:highlight>
                        </a:rPr>
                        <a:t>providedIn: platform</a:t>
                      </a:r>
                      <a:endParaRPr b="1">
                        <a:solidFill>
                          <a:srgbClr val="980000"/>
                        </a:solidFill>
                      </a:endParaRPr>
                    </a:p>
                  </a:txBody>
                  <a:tcPr marL="91425" marR="91425" marT="91425" marB="91425"/>
                </a:tc>
                <a:tc>
                  <a:txBody>
                    <a:bodyPr/>
                    <a:lstStyle/>
                    <a:p>
                      <a:pPr marL="0" lvl="0" indent="0" algn="ctr" rtl="0">
                        <a:spcBef>
                          <a:spcPts val="0"/>
                        </a:spcBef>
                        <a:spcAft>
                          <a:spcPts val="0"/>
                        </a:spcAft>
                        <a:buNone/>
                      </a:pPr>
                      <a:r>
                        <a:rPr lang="en"/>
                        <a:t>Platform-level</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Platform-level</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b="1"/>
                        <a:t>@Injectable with providedIn: ‘LazyModule’</a:t>
                      </a:r>
                      <a:endParaRPr b="1"/>
                    </a:p>
                  </a:txBody>
                  <a:tcPr marL="91425" marR="91425" marT="91425" marB="91425"/>
                </a:tc>
                <a:tc>
                  <a:txBody>
                    <a:bodyPr/>
                    <a:lstStyle/>
                    <a:p>
                      <a:pPr marL="0" lvl="0" indent="0" algn="ctr" rtl="0">
                        <a:spcBef>
                          <a:spcPts val="0"/>
                        </a:spcBef>
                        <a:spcAft>
                          <a:spcPts val="0"/>
                        </a:spcAft>
                        <a:buNone/>
                      </a:pPr>
                      <a:r>
                        <a:rPr lang="en"/>
                        <a:t>error</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highlight>
                            <a:srgbClr val="FFFFFF"/>
                          </a:highlight>
                        </a:rPr>
                        <a:t>Available in Lazy Module</a:t>
                      </a:r>
                      <a:endParaRPr>
                        <a:solidFill>
                          <a:schemeClr val="dk1"/>
                        </a:solidFill>
                        <a:highlight>
                          <a:srgbClr val="FFFFFF"/>
                        </a:highlight>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b="1"/>
                        <a:t>@Injectable()</a:t>
                      </a:r>
                      <a:r>
                        <a:rPr lang="en"/>
                        <a:t> </a:t>
                      </a:r>
                      <a:r>
                        <a:rPr lang="en" sz="1500" b="1" i="1"/>
                        <a:t>without</a:t>
                      </a:r>
                      <a:r>
                        <a:rPr lang="en"/>
                        <a:t> provideIn</a:t>
                      </a:r>
                      <a:endParaRPr/>
                    </a:p>
                  </a:txBody>
                  <a:tcPr marL="91425" marR="91425" marT="91425" marB="91425"/>
                </a:tc>
                <a:tc>
                  <a:txBody>
                    <a:bodyPr/>
                    <a:lstStyle/>
                    <a:p>
                      <a:pPr marL="0" lvl="0" indent="0" algn="ctr" rtl="0">
                        <a:spcBef>
                          <a:spcPts val="0"/>
                        </a:spcBef>
                        <a:spcAft>
                          <a:spcPts val="0"/>
                        </a:spcAft>
                        <a:buNone/>
                      </a:pPr>
                      <a:r>
                        <a:rPr lang="en"/>
                        <a:t>Error no provider !</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highlight>
                            <a:srgbClr val="FFFFFF"/>
                          </a:highlight>
                        </a:rPr>
                        <a:t>Own instance available in every Lazy Module</a:t>
                      </a:r>
                      <a:endParaRPr/>
                    </a:p>
                  </a:txBody>
                  <a:tcPr marL="91425" marR="91425" marT="91425" marB="91425"/>
                </a:tc>
                <a:extLst>
                  <a:ext uri="{0D108BD9-81ED-4DB2-BD59-A6C34878D82A}">
                    <a16:rowId xmlns:a16="http://schemas.microsoft.com/office/drawing/2014/main" val="10006"/>
                  </a:ext>
                </a:extLst>
              </a:tr>
            </a:tbl>
          </a:graphicData>
        </a:graphic>
      </p:graphicFrame>
      <p:sp>
        <p:nvSpPr>
          <p:cNvPr id="290" name="Google Shape;29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8976"/>
              <a:buFont typeface="Arial"/>
              <a:buNone/>
            </a:pPr>
            <a:r>
              <a:rPr lang="en" sz="2822" b="1"/>
              <a:t>Availability provided Singleton services</a:t>
            </a:r>
            <a:endParaRPr sz="4022"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Contents</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b="1">
                <a:solidFill>
                  <a:schemeClr val="accent4"/>
                </a:solidFill>
              </a:rPr>
              <a:t>What and why DI?</a:t>
            </a:r>
            <a:endParaRPr sz="2200" b="1">
              <a:solidFill>
                <a:schemeClr val="accent4"/>
              </a:solidFill>
            </a:endParaRPr>
          </a:p>
          <a:p>
            <a:pPr marL="0" lvl="0" indent="0" algn="ctr" rtl="0">
              <a:spcBef>
                <a:spcPts val="1200"/>
              </a:spcBef>
              <a:spcAft>
                <a:spcPts val="0"/>
              </a:spcAft>
              <a:buNone/>
            </a:pPr>
            <a:r>
              <a:rPr lang="en" sz="2200" b="1"/>
              <a:t> </a:t>
            </a:r>
            <a:r>
              <a:rPr lang="en" sz="2200" b="1">
                <a:solidFill>
                  <a:srgbClr val="980000"/>
                </a:solidFill>
              </a:rPr>
              <a:t>DI in action</a:t>
            </a:r>
            <a:endParaRPr sz="2200" b="1">
              <a:solidFill>
                <a:srgbClr val="980000"/>
              </a:solidFill>
            </a:endParaRPr>
          </a:p>
          <a:p>
            <a:pPr marL="0" lvl="0" indent="0" algn="ctr" rtl="0">
              <a:spcBef>
                <a:spcPts val="1200"/>
              </a:spcBef>
              <a:spcAft>
                <a:spcPts val="0"/>
              </a:spcAft>
              <a:buNone/>
            </a:pPr>
            <a:r>
              <a:rPr lang="en" sz="2200" b="1">
                <a:solidFill>
                  <a:srgbClr val="F4645F"/>
                </a:solidFill>
              </a:rPr>
              <a:t>Module and Element injector hierarchies</a:t>
            </a:r>
            <a:r>
              <a:rPr lang="en" sz="2200" b="1"/>
              <a:t> </a:t>
            </a:r>
            <a:endParaRPr sz="2200" b="1"/>
          </a:p>
          <a:p>
            <a:pPr marL="0" lvl="0" indent="0" algn="ctr" rtl="0">
              <a:spcBef>
                <a:spcPts val="1200"/>
              </a:spcBef>
              <a:spcAft>
                <a:spcPts val="0"/>
              </a:spcAft>
              <a:buNone/>
            </a:pPr>
            <a:r>
              <a:rPr lang="en" sz="2200" b="1">
                <a:solidFill>
                  <a:schemeClr val="accent4"/>
                </a:solidFill>
              </a:rPr>
              <a:t>Lazy loading Modules and DI</a:t>
            </a:r>
            <a:r>
              <a:rPr lang="en" sz="2200" b="1">
                <a:solidFill>
                  <a:srgbClr val="EE4C4D"/>
                </a:solidFill>
              </a:rPr>
              <a:t> </a:t>
            </a:r>
            <a:endParaRPr sz="2200" b="1">
              <a:solidFill>
                <a:srgbClr val="EE4C4D"/>
              </a:solidFill>
            </a:endParaRPr>
          </a:p>
          <a:p>
            <a:pPr marL="0" lvl="0" indent="0" algn="ctr" rtl="0">
              <a:spcBef>
                <a:spcPts val="1200"/>
              </a:spcBef>
              <a:spcAft>
                <a:spcPts val="0"/>
              </a:spcAft>
              <a:buNone/>
            </a:pPr>
            <a:r>
              <a:rPr lang="en" sz="2200" b="1"/>
              <a:t>Resolution Modifiers </a:t>
            </a:r>
            <a:endParaRPr sz="2200" b="1"/>
          </a:p>
          <a:p>
            <a:pPr marL="0" lvl="0" indent="0" algn="ctr" rtl="0">
              <a:spcBef>
                <a:spcPts val="1200"/>
              </a:spcBef>
              <a:spcAft>
                <a:spcPts val="1200"/>
              </a:spcAft>
              <a:buClr>
                <a:schemeClr val="dk1"/>
              </a:buClr>
              <a:buSzPts val="1100"/>
              <a:buFont typeface="Arial"/>
              <a:buNone/>
            </a:pPr>
            <a:r>
              <a:rPr lang="en" sz="2200" b="1">
                <a:solidFill>
                  <a:srgbClr val="EE4C4D"/>
                </a:solidFill>
              </a:rPr>
              <a:t>Dependency Providers</a:t>
            </a:r>
            <a:endParaRPr sz="4500" b="1">
              <a:solidFill>
                <a:srgbClr val="EE4C4D"/>
              </a:solidFill>
            </a:endParaRPr>
          </a:p>
        </p:txBody>
      </p:sp>
      <p:pic>
        <p:nvPicPr>
          <p:cNvPr id="70" name="Google Shape;70;p15"/>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4F9E05-080B-A140-AD6D-5FC3729687BB}"/>
              </a:ext>
            </a:extLst>
          </p:cNvPr>
          <p:cNvSpPr/>
          <p:nvPr/>
        </p:nvSpPr>
        <p:spPr>
          <a:xfrm>
            <a:off x="1887526" y="4068629"/>
            <a:ext cx="5980086" cy="800893"/>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ectangle 8">
            <a:extLst>
              <a:ext uri="{FF2B5EF4-FFF2-40B4-BE49-F238E27FC236}">
                <a16:creationId xmlns:a16="http://schemas.microsoft.com/office/drawing/2014/main" id="{C4F3EF30-B485-8E4F-A757-43A474FF2258}"/>
              </a:ext>
            </a:extLst>
          </p:cNvPr>
          <p:cNvSpPr/>
          <p:nvPr/>
        </p:nvSpPr>
        <p:spPr>
          <a:xfrm>
            <a:off x="1887526" y="3171580"/>
            <a:ext cx="5980086" cy="800893"/>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6321427A-9155-C644-B7B1-A66D5AABFFF0}"/>
              </a:ext>
            </a:extLst>
          </p:cNvPr>
          <p:cNvSpPr/>
          <p:nvPr/>
        </p:nvSpPr>
        <p:spPr>
          <a:xfrm>
            <a:off x="1887526" y="1320323"/>
            <a:ext cx="5980086" cy="127099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 name="Text Placeholder 2">
            <a:extLst>
              <a:ext uri="{FF2B5EF4-FFF2-40B4-BE49-F238E27FC236}">
                <a16:creationId xmlns:a16="http://schemas.microsoft.com/office/drawing/2014/main" id="{8224DB3F-B7DF-7243-8B02-E9887B592868}"/>
              </a:ext>
            </a:extLst>
          </p:cNvPr>
          <p:cNvSpPr>
            <a:spLocks noGrp="1"/>
          </p:cNvSpPr>
          <p:nvPr>
            <p:ph type="body" idx="1"/>
          </p:nvPr>
        </p:nvSpPr>
        <p:spPr>
          <a:xfrm>
            <a:off x="311700" y="740058"/>
            <a:ext cx="8520600" cy="3416400"/>
          </a:xfrm>
        </p:spPr>
        <p:txBody>
          <a:bodyPr/>
          <a:lstStyle/>
          <a:p>
            <a:pPr marL="114300" indent="0">
              <a:buNone/>
            </a:pPr>
            <a:r>
              <a:rPr lang="en-US" b="1" dirty="0"/>
              <a:t>E</a:t>
            </a:r>
            <a:r>
              <a:rPr lang="en-NL" b="1" dirty="0"/>
              <a:t>agerly loaded modules</a:t>
            </a:r>
          </a:p>
          <a:p>
            <a:endParaRPr lang="en-NL" dirty="0"/>
          </a:p>
          <a:p>
            <a:endParaRPr lang="en-NL" dirty="0"/>
          </a:p>
          <a:p>
            <a:endParaRPr lang="en-NL" dirty="0"/>
          </a:p>
          <a:p>
            <a:endParaRPr lang="en-NL" dirty="0"/>
          </a:p>
          <a:p>
            <a:endParaRPr lang="en-NL" dirty="0"/>
          </a:p>
          <a:p>
            <a:pPr marL="114300" indent="0">
              <a:buNone/>
            </a:pPr>
            <a:r>
              <a:rPr lang="en-NL" b="1" dirty="0"/>
              <a:t>Lazy loaded modules</a:t>
            </a:r>
          </a:p>
        </p:txBody>
      </p:sp>
      <p:sp>
        <p:nvSpPr>
          <p:cNvPr id="4" name="Rectangle 3">
            <a:extLst>
              <a:ext uri="{FF2B5EF4-FFF2-40B4-BE49-F238E27FC236}">
                <a16:creationId xmlns:a16="http://schemas.microsoft.com/office/drawing/2014/main" id="{02FE5D0B-F9B4-584A-825F-DE9070557C76}"/>
              </a:ext>
            </a:extLst>
          </p:cNvPr>
          <p:cNvSpPr/>
          <p:nvPr/>
        </p:nvSpPr>
        <p:spPr>
          <a:xfrm flipH="1">
            <a:off x="2164358" y="2030054"/>
            <a:ext cx="1828800" cy="4110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Produkt Module</a:t>
            </a:r>
          </a:p>
        </p:txBody>
      </p:sp>
      <p:sp>
        <p:nvSpPr>
          <p:cNvPr id="5" name="Rectangle 4">
            <a:extLst>
              <a:ext uri="{FF2B5EF4-FFF2-40B4-BE49-F238E27FC236}">
                <a16:creationId xmlns:a16="http://schemas.microsoft.com/office/drawing/2014/main" id="{FE81522B-15AE-004D-AFF3-517EC9C04A6B}"/>
              </a:ext>
            </a:extLst>
          </p:cNvPr>
          <p:cNvSpPr/>
          <p:nvPr/>
        </p:nvSpPr>
        <p:spPr>
          <a:xfrm flipH="1">
            <a:off x="2164358" y="1466077"/>
            <a:ext cx="1828798" cy="4110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AppModule</a:t>
            </a:r>
          </a:p>
        </p:txBody>
      </p:sp>
      <p:sp>
        <p:nvSpPr>
          <p:cNvPr id="6" name="Rectangle 5">
            <a:extLst>
              <a:ext uri="{FF2B5EF4-FFF2-40B4-BE49-F238E27FC236}">
                <a16:creationId xmlns:a16="http://schemas.microsoft.com/office/drawing/2014/main" id="{48F00EAF-1BA6-CD4D-A07A-682D254C2CB6}"/>
              </a:ext>
            </a:extLst>
          </p:cNvPr>
          <p:cNvSpPr/>
          <p:nvPr/>
        </p:nvSpPr>
        <p:spPr>
          <a:xfrm flipH="1">
            <a:off x="2164358" y="4246635"/>
            <a:ext cx="1828801" cy="4521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DepartmentModule</a:t>
            </a:r>
          </a:p>
        </p:txBody>
      </p:sp>
      <p:sp>
        <p:nvSpPr>
          <p:cNvPr id="7" name="Rectangle 6">
            <a:extLst>
              <a:ext uri="{FF2B5EF4-FFF2-40B4-BE49-F238E27FC236}">
                <a16:creationId xmlns:a16="http://schemas.microsoft.com/office/drawing/2014/main" id="{BF8DCF32-F5F3-3B49-AF5B-46656CA20720}"/>
              </a:ext>
            </a:extLst>
          </p:cNvPr>
          <p:cNvSpPr/>
          <p:nvPr/>
        </p:nvSpPr>
        <p:spPr>
          <a:xfrm flipH="1">
            <a:off x="2164358" y="3345942"/>
            <a:ext cx="1828798" cy="4521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EmployeeModule</a:t>
            </a:r>
          </a:p>
        </p:txBody>
      </p:sp>
      <p:sp>
        <p:nvSpPr>
          <p:cNvPr id="14" name="Rectangle 13">
            <a:extLst>
              <a:ext uri="{FF2B5EF4-FFF2-40B4-BE49-F238E27FC236}">
                <a16:creationId xmlns:a16="http://schemas.microsoft.com/office/drawing/2014/main" id="{4B8E6F0F-67A2-2B4A-B4EF-9EFCAFFF53B3}"/>
              </a:ext>
            </a:extLst>
          </p:cNvPr>
          <p:cNvSpPr/>
          <p:nvPr/>
        </p:nvSpPr>
        <p:spPr>
          <a:xfrm flipH="1">
            <a:off x="5806579" y="1750288"/>
            <a:ext cx="1828798" cy="4110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EngineService</a:t>
            </a:r>
          </a:p>
        </p:txBody>
      </p:sp>
      <p:sp>
        <p:nvSpPr>
          <p:cNvPr id="15" name="Rectangle 14">
            <a:extLst>
              <a:ext uri="{FF2B5EF4-FFF2-40B4-BE49-F238E27FC236}">
                <a16:creationId xmlns:a16="http://schemas.microsoft.com/office/drawing/2014/main" id="{A012CCAD-4753-854C-A0F1-6EE789926097}"/>
              </a:ext>
            </a:extLst>
          </p:cNvPr>
          <p:cNvSpPr/>
          <p:nvPr/>
        </p:nvSpPr>
        <p:spPr>
          <a:xfrm flipH="1">
            <a:off x="5806579" y="3383405"/>
            <a:ext cx="1828798" cy="4110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EngineService</a:t>
            </a:r>
          </a:p>
        </p:txBody>
      </p:sp>
      <p:sp>
        <p:nvSpPr>
          <p:cNvPr id="16" name="Rectangle 15">
            <a:extLst>
              <a:ext uri="{FF2B5EF4-FFF2-40B4-BE49-F238E27FC236}">
                <a16:creationId xmlns:a16="http://schemas.microsoft.com/office/drawing/2014/main" id="{0F0F29F6-D65D-824B-90FD-9301B7326A9B}"/>
              </a:ext>
            </a:extLst>
          </p:cNvPr>
          <p:cNvSpPr/>
          <p:nvPr/>
        </p:nvSpPr>
        <p:spPr>
          <a:xfrm flipH="1">
            <a:off x="5806579" y="4287741"/>
            <a:ext cx="1828798" cy="4110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EngineService</a:t>
            </a:r>
          </a:p>
        </p:txBody>
      </p:sp>
      <p:sp>
        <p:nvSpPr>
          <p:cNvPr id="21" name="Left Arrow 20">
            <a:extLst>
              <a:ext uri="{FF2B5EF4-FFF2-40B4-BE49-F238E27FC236}">
                <a16:creationId xmlns:a16="http://schemas.microsoft.com/office/drawing/2014/main" id="{E708BBE1-BD0E-D046-9C42-E02507E5F6D0}"/>
              </a:ext>
            </a:extLst>
          </p:cNvPr>
          <p:cNvSpPr/>
          <p:nvPr/>
        </p:nvSpPr>
        <p:spPr>
          <a:xfrm>
            <a:off x="4388365" y="1713503"/>
            <a:ext cx="978408"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Left Arrow 21">
            <a:extLst>
              <a:ext uri="{FF2B5EF4-FFF2-40B4-BE49-F238E27FC236}">
                <a16:creationId xmlns:a16="http://schemas.microsoft.com/office/drawing/2014/main" id="{229FAA1A-84BD-174A-B354-31E81DEFA522}"/>
              </a:ext>
            </a:extLst>
          </p:cNvPr>
          <p:cNvSpPr/>
          <p:nvPr/>
        </p:nvSpPr>
        <p:spPr>
          <a:xfrm>
            <a:off x="4388365" y="3309835"/>
            <a:ext cx="978408"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Left Arrow 22">
            <a:extLst>
              <a:ext uri="{FF2B5EF4-FFF2-40B4-BE49-F238E27FC236}">
                <a16:creationId xmlns:a16="http://schemas.microsoft.com/office/drawing/2014/main" id="{E7C10673-FF19-A844-AA04-D38B98BA999A}"/>
              </a:ext>
            </a:extLst>
          </p:cNvPr>
          <p:cNvSpPr/>
          <p:nvPr/>
        </p:nvSpPr>
        <p:spPr>
          <a:xfrm>
            <a:off x="4388365" y="4198557"/>
            <a:ext cx="978408"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464307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4" name="Google Shape;30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4500" b="1">
                <a:solidFill>
                  <a:srgbClr val="980000"/>
                </a:solidFill>
              </a:rPr>
              <a:t>Element Injector Hierarchy</a:t>
            </a:r>
            <a:endParaRPr sz="4500" b="1">
              <a:solidFill>
                <a:srgbClr val="980000"/>
              </a:solidFill>
            </a:endParaRPr>
          </a:p>
          <a:p>
            <a:pPr marL="0" lvl="0" indent="0" algn="l" rtl="0">
              <a:spcBef>
                <a:spcPts val="0"/>
              </a:spcBef>
              <a:spcAft>
                <a:spcPts val="1200"/>
              </a:spcAft>
              <a:buNone/>
            </a:pPr>
            <a:endParaRPr sz="3500">
              <a:solidFill>
                <a:srgbClr val="980000"/>
              </a:solidFill>
            </a:endParaRPr>
          </a:p>
        </p:txBody>
      </p:sp>
      <p:pic>
        <p:nvPicPr>
          <p:cNvPr id="305" name="Google Shape;305;p43"/>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Provide Service at Component/Directive level</a:t>
            </a:r>
            <a:endParaRPr b="1"/>
          </a:p>
        </p:txBody>
      </p:sp>
      <p:sp>
        <p:nvSpPr>
          <p:cNvPr id="311" name="Google Shape;311;p44"/>
          <p:cNvSpPr txBox="1">
            <a:spLocks noGrp="1"/>
          </p:cNvSpPr>
          <p:nvPr>
            <p:ph type="body" idx="1"/>
          </p:nvPr>
        </p:nvSpPr>
        <p:spPr>
          <a:xfrm>
            <a:off x="311700" y="1152475"/>
            <a:ext cx="8646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200" b="1">
                <a:solidFill>
                  <a:srgbClr val="980000"/>
                </a:solidFill>
                <a:highlight>
                  <a:srgbClr val="FFFFFF"/>
                </a:highlight>
                <a:latin typeface="Roboto"/>
                <a:ea typeface="Roboto"/>
                <a:cs typeface="Roboto"/>
                <a:sym typeface="Roboto"/>
              </a:rPr>
              <a:t> You get a new instance of the service with each new instance of that component</a:t>
            </a:r>
            <a:endParaRPr b="1">
              <a:solidFill>
                <a:srgbClr val="980000"/>
              </a:solidFill>
            </a:endParaRPr>
          </a:p>
        </p:txBody>
      </p:sp>
      <p:pic>
        <p:nvPicPr>
          <p:cNvPr id="312" name="Google Shape;312;p44"/>
          <p:cNvPicPr preferRelativeResize="0"/>
          <p:nvPr/>
        </p:nvPicPr>
        <p:blipFill>
          <a:blip r:embed="rId3">
            <a:alphaModFix/>
          </a:blip>
          <a:stretch>
            <a:fillRect/>
          </a:stretch>
        </p:blipFill>
        <p:spPr>
          <a:xfrm>
            <a:off x="1881414" y="1691725"/>
            <a:ext cx="5273601" cy="2458775"/>
          </a:xfrm>
          <a:prstGeom prst="rect">
            <a:avLst/>
          </a:prstGeom>
          <a:noFill/>
          <a:ln>
            <a:noFill/>
          </a:ln>
        </p:spPr>
      </p:pic>
      <p:pic>
        <p:nvPicPr>
          <p:cNvPr id="313" name="Google Shape;313;p44"/>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p:nvPr/>
        </p:nvSpPr>
        <p:spPr>
          <a:xfrm>
            <a:off x="2610142" y="134356"/>
            <a:ext cx="4078200" cy="20703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319" name="Google Shape;319;p45"/>
          <p:cNvPicPr preferRelativeResize="0"/>
          <p:nvPr/>
        </p:nvPicPr>
        <p:blipFill>
          <a:blip r:embed="rId3">
            <a:alphaModFix/>
          </a:blip>
          <a:stretch>
            <a:fillRect/>
          </a:stretch>
        </p:blipFill>
        <p:spPr>
          <a:xfrm>
            <a:off x="3512175" y="805450"/>
            <a:ext cx="2360625" cy="1353675"/>
          </a:xfrm>
          <a:prstGeom prst="rect">
            <a:avLst/>
          </a:prstGeom>
          <a:noFill/>
          <a:ln>
            <a:noFill/>
          </a:ln>
        </p:spPr>
      </p:pic>
      <p:pic>
        <p:nvPicPr>
          <p:cNvPr id="320" name="Google Shape;320;p45"/>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p:nvPr/>
        </p:nvSpPr>
        <p:spPr>
          <a:xfrm>
            <a:off x="2610142" y="134356"/>
            <a:ext cx="4078200" cy="20703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26" name="Google Shape;326;p46"/>
          <p:cNvSpPr/>
          <p:nvPr/>
        </p:nvSpPr>
        <p:spPr>
          <a:xfrm>
            <a:off x="4482577" y="2228711"/>
            <a:ext cx="271500" cy="381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3110304" y="2590561"/>
            <a:ext cx="3090900" cy="467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328" name="Google Shape;328;p46"/>
          <p:cNvPicPr preferRelativeResize="0"/>
          <p:nvPr/>
        </p:nvPicPr>
        <p:blipFill>
          <a:blip r:embed="rId3">
            <a:alphaModFix/>
          </a:blip>
          <a:stretch>
            <a:fillRect/>
          </a:stretch>
        </p:blipFill>
        <p:spPr>
          <a:xfrm>
            <a:off x="3512175" y="805450"/>
            <a:ext cx="2360625" cy="1353675"/>
          </a:xfrm>
          <a:prstGeom prst="rect">
            <a:avLst/>
          </a:prstGeom>
          <a:noFill/>
          <a:ln>
            <a:noFill/>
          </a:ln>
        </p:spPr>
      </p:pic>
      <p:pic>
        <p:nvPicPr>
          <p:cNvPr id="329" name="Google Shape;329;p46"/>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p:nvPr/>
        </p:nvSpPr>
        <p:spPr>
          <a:xfrm>
            <a:off x="2610142" y="134356"/>
            <a:ext cx="4078200" cy="20703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35" name="Google Shape;335;p47"/>
          <p:cNvSpPr/>
          <p:nvPr/>
        </p:nvSpPr>
        <p:spPr>
          <a:xfrm>
            <a:off x="4482577" y="2228711"/>
            <a:ext cx="271500" cy="381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7"/>
          <p:cNvSpPr/>
          <p:nvPr/>
        </p:nvSpPr>
        <p:spPr>
          <a:xfrm>
            <a:off x="3084875" y="3405775"/>
            <a:ext cx="3258000" cy="16803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37" name="Google Shape;337;p47"/>
          <p:cNvSpPr/>
          <p:nvPr/>
        </p:nvSpPr>
        <p:spPr>
          <a:xfrm>
            <a:off x="4493472" y="3068098"/>
            <a:ext cx="271500" cy="381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7"/>
          <p:cNvSpPr/>
          <p:nvPr/>
        </p:nvSpPr>
        <p:spPr>
          <a:xfrm>
            <a:off x="3110304" y="2590561"/>
            <a:ext cx="3090900" cy="467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339" name="Google Shape;339;p47"/>
          <p:cNvPicPr preferRelativeResize="0"/>
          <p:nvPr/>
        </p:nvPicPr>
        <p:blipFill>
          <a:blip r:embed="rId3">
            <a:alphaModFix/>
          </a:blip>
          <a:stretch>
            <a:fillRect/>
          </a:stretch>
        </p:blipFill>
        <p:spPr>
          <a:xfrm>
            <a:off x="3657813" y="3985825"/>
            <a:ext cx="2112125" cy="1042675"/>
          </a:xfrm>
          <a:prstGeom prst="rect">
            <a:avLst/>
          </a:prstGeom>
          <a:noFill/>
          <a:ln>
            <a:noFill/>
          </a:ln>
        </p:spPr>
      </p:pic>
      <p:pic>
        <p:nvPicPr>
          <p:cNvPr id="340" name="Google Shape;340;p47"/>
          <p:cNvPicPr preferRelativeResize="0"/>
          <p:nvPr/>
        </p:nvPicPr>
        <p:blipFill>
          <a:blip r:embed="rId4">
            <a:alphaModFix/>
          </a:blip>
          <a:stretch>
            <a:fillRect/>
          </a:stretch>
        </p:blipFill>
        <p:spPr>
          <a:xfrm>
            <a:off x="3512175" y="805450"/>
            <a:ext cx="2360625" cy="1353675"/>
          </a:xfrm>
          <a:prstGeom prst="rect">
            <a:avLst/>
          </a:prstGeom>
          <a:noFill/>
          <a:ln>
            <a:noFill/>
          </a:ln>
        </p:spPr>
      </p:pic>
      <p:pic>
        <p:nvPicPr>
          <p:cNvPr id="341" name="Google Shape;341;p47"/>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7" name="Google Shape;34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4500" b="1">
                <a:solidFill>
                  <a:srgbClr val="980000"/>
                </a:solidFill>
              </a:rPr>
              <a:t>Dependency Resolution</a:t>
            </a:r>
            <a:endParaRPr sz="4500" b="1">
              <a:solidFill>
                <a:srgbClr val="98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9"/>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53" name="Google Shape;353;p49"/>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9"/>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55" name="Google Shape;355;p49"/>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357" name="Google Shape;357;p49"/>
          <p:cNvPicPr preferRelativeResize="0"/>
          <p:nvPr/>
        </p:nvPicPr>
        <p:blipFill>
          <a:blip r:embed="rId3">
            <a:alphaModFix/>
          </a:blip>
          <a:stretch>
            <a:fillRect/>
          </a:stretch>
        </p:blipFill>
        <p:spPr>
          <a:xfrm>
            <a:off x="1075342" y="1159570"/>
            <a:ext cx="2060743" cy="1235627"/>
          </a:xfrm>
          <a:prstGeom prst="rect">
            <a:avLst/>
          </a:prstGeom>
          <a:noFill/>
          <a:ln>
            <a:noFill/>
          </a:ln>
        </p:spPr>
      </p:pic>
      <p:sp>
        <p:nvSpPr>
          <p:cNvPr id="358" name="Google Shape;358;p49"/>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59" name="Google Shape;359;p49"/>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60" name="Google Shape;360;p49"/>
          <p:cNvSpPr/>
          <p:nvPr/>
        </p:nvSpPr>
        <p:spPr>
          <a:xfrm>
            <a:off x="5840400" y="2513118"/>
            <a:ext cx="2844000" cy="16494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endParaRPr sz="800">
              <a:solidFill>
                <a:srgbClr val="444444"/>
              </a:solidFill>
            </a:endParaRPr>
          </a:p>
          <a:p>
            <a:pPr marL="0" lvl="0" indent="0" algn="ctr" rtl="0">
              <a:spcBef>
                <a:spcPts val="0"/>
              </a:spcBef>
              <a:spcAft>
                <a:spcPts val="0"/>
              </a:spcAft>
              <a:buNone/>
            </a:pP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61" name="Google Shape;361;p49"/>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9"/>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3" name="Google Shape;363;p49"/>
          <p:cNvPicPr preferRelativeResize="0"/>
          <p:nvPr/>
        </p:nvPicPr>
        <p:blipFill>
          <a:blip r:embed="rId4">
            <a:alphaModFix/>
          </a:blip>
          <a:stretch>
            <a:fillRect/>
          </a:stretch>
        </p:blipFill>
        <p:spPr>
          <a:xfrm>
            <a:off x="7263223" y="3222873"/>
            <a:ext cx="1374032" cy="838121"/>
          </a:xfrm>
          <a:prstGeom prst="rect">
            <a:avLst/>
          </a:prstGeom>
          <a:noFill/>
          <a:ln>
            <a:noFill/>
          </a:ln>
        </p:spPr>
      </p:pic>
      <p:pic>
        <p:nvPicPr>
          <p:cNvPr id="364" name="Google Shape;364;p49"/>
          <p:cNvPicPr preferRelativeResize="0"/>
          <p:nvPr/>
        </p:nvPicPr>
        <p:blipFill>
          <a:blip r:embed="rId5">
            <a:alphaModFix/>
          </a:blip>
          <a:stretch>
            <a:fillRect/>
          </a:stretch>
        </p:blipFill>
        <p:spPr>
          <a:xfrm>
            <a:off x="5878707" y="3222902"/>
            <a:ext cx="1289455" cy="838115"/>
          </a:xfrm>
          <a:prstGeom prst="rect">
            <a:avLst/>
          </a:prstGeom>
          <a:noFill/>
          <a:ln>
            <a:noFill/>
          </a:ln>
        </p:spPr>
      </p:pic>
      <p:sp>
        <p:nvSpPr>
          <p:cNvPr id="365" name="Google Shape;365;p49"/>
          <p:cNvSpPr/>
          <p:nvPr/>
        </p:nvSpPr>
        <p:spPr>
          <a:xfrm rot="-5164556">
            <a:off x="3541118" y="305218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p49"/>
          <p:cNvPicPr preferRelativeResize="0"/>
          <p:nvPr/>
        </p:nvPicPr>
        <p:blipFill>
          <a:blip r:embed="rId6">
            <a:alphaModFix/>
          </a:blip>
          <a:stretch>
            <a:fillRect/>
          </a:stretch>
        </p:blipFill>
        <p:spPr>
          <a:xfrm>
            <a:off x="841144" y="4061025"/>
            <a:ext cx="2566342" cy="971325"/>
          </a:xfrm>
          <a:prstGeom prst="rect">
            <a:avLst/>
          </a:prstGeom>
          <a:noFill/>
          <a:ln>
            <a:noFill/>
          </a:ln>
        </p:spPr>
      </p:pic>
      <p:sp>
        <p:nvSpPr>
          <p:cNvPr id="367" name="Google Shape;367;p49"/>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368" name="Google Shape;368;p49"/>
          <p:cNvSpPr txBox="1"/>
          <p:nvPr/>
        </p:nvSpPr>
        <p:spPr>
          <a:xfrm>
            <a:off x="6013506" y="131799"/>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pic>
        <p:nvPicPr>
          <p:cNvPr id="369" name="Google Shape;369;p49"/>
          <p:cNvPicPr preferRelativeResize="0"/>
          <p:nvPr/>
        </p:nvPicPr>
        <p:blipFill>
          <a:blip r:embed="rId7">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0"/>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75" name="Google Shape;375;p50"/>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77" name="Google Shape;377;p50"/>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379" name="Google Shape;379;p50"/>
          <p:cNvPicPr preferRelativeResize="0"/>
          <p:nvPr/>
        </p:nvPicPr>
        <p:blipFill>
          <a:blip r:embed="rId3">
            <a:alphaModFix/>
          </a:blip>
          <a:stretch>
            <a:fillRect/>
          </a:stretch>
        </p:blipFill>
        <p:spPr>
          <a:xfrm>
            <a:off x="1075342" y="1159570"/>
            <a:ext cx="2060743" cy="1235627"/>
          </a:xfrm>
          <a:prstGeom prst="rect">
            <a:avLst/>
          </a:prstGeom>
          <a:noFill/>
          <a:ln>
            <a:noFill/>
          </a:ln>
        </p:spPr>
      </p:pic>
      <p:sp>
        <p:nvSpPr>
          <p:cNvPr id="380" name="Google Shape;380;p50"/>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81" name="Google Shape;381;p50"/>
          <p:cNvSpPr/>
          <p:nvPr/>
        </p:nvSpPr>
        <p:spPr>
          <a:xfrm>
            <a:off x="5840400" y="2513118"/>
            <a:ext cx="2844000" cy="16494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endParaRPr sz="800">
              <a:solidFill>
                <a:srgbClr val="444444"/>
              </a:solidFill>
            </a:endParaRPr>
          </a:p>
          <a:p>
            <a:pPr marL="0" lvl="0" indent="0" algn="ctr" rtl="0">
              <a:spcBef>
                <a:spcPts val="0"/>
              </a:spcBef>
              <a:spcAft>
                <a:spcPts val="0"/>
              </a:spcAft>
              <a:buNone/>
            </a:pP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82" name="Google Shape;382;p50"/>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4" name="Google Shape;384;p50"/>
          <p:cNvPicPr preferRelativeResize="0"/>
          <p:nvPr/>
        </p:nvPicPr>
        <p:blipFill>
          <a:blip r:embed="rId4">
            <a:alphaModFix/>
          </a:blip>
          <a:stretch>
            <a:fillRect/>
          </a:stretch>
        </p:blipFill>
        <p:spPr>
          <a:xfrm>
            <a:off x="7263223" y="3222873"/>
            <a:ext cx="1374032" cy="838121"/>
          </a:xfrm>
          <a:prstGeom prst="rect">
            <a:avLst/>
          </a:prstGeom>
          <a:noFill/>
          <a:ln>
            <a:noFill/>
          </a:ln>
        </p:spPr>
      </p:pic>
      <p:pic>
        <p:nvPicPr>
          <p:cNvPr id="385" name="Google Shape;385;p50"/>
          <p:cNvPicPr preferRelativeResize="0"/>
          <p:nvPr/>
        </p:nvPicPr>
        <p:blipFill>
          <a:blip r:embed="rId5">
            <a:alphaModFix/>
          </a:blip>
          <a:stretch>
            <a:fillRect/>
          </a:stretch>
        </p:blipFill>
        <p:spPr>
          <a:xfrm>
            <a:off x="5878707" y="3222902"/>
            <a:ext cx="1289455" cy="838115"/>
          </a:xfrm>
          <a:prstGeom prst="rect">
            <a:avLst/>
          </a:prstGeom>
          <a:noFill/>
          <a:ln>
            <a:noFill/>
          </a:ln>
        </p:spPr>
      </p:pic>
      <p:sp>
        <p:nvSpPr>
          <p:cNvPr id="386" name="Google Shape;386;p50"/>
          <p:cNvSpPr/>
          <p:nvPr/>
        </p:nvSpPr>
        <p:spPr>
          <a:xfrm rot="-5164556">
            <a:off x="3541118" y="305218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0"/>
          <p:cNvSpPr/>
          <p:nvPr/>
        </p:nvSpPr>
        <p:spPr>
          <a:xfrm rot="-5164556">
            <a:off x="3713018" y="205303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50"/>
          <p:cNvPicPr preferRelativeResize="0"/>
          <p:nvPr/>
        </p:nvPicPr>
        <p:blipFill>
          <a:blip r:embed="rId6">
            <a:alphaModFix/>
          </a:blip>
          <a:stretch>
            <a:fillRect/>
          </a:stretch>
        </p:blipFill>
        <p:spPr>
          <a:xfrm>
            <a:off x="841144" y="4061025"/>
            <a:ext cx="2566342" cy="971325"/>
          </a:xfrm>
          <a:prstGeom prst="rect">
            <a:avLst/>
          </a:prstGeom>
          <a:noFill/>
          <a:ln>
            <a:noFill/>
          </a:ln>
        </p:spPr>
      </p:pic>
      <p:sp>
        <p:nvSpPr>
          <p:cNvPr id="389" name="Google Shape;389;p50"/>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390" name="Google Shape;390;p50"/>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91" name="Google Shape;391;p50"/>
          <p:cNvSpPr txBox="1"/>
          <p:nvPr/>
        </p:nvSpPr>
        <p:spPr>
          <a:xfrm>
            <a:off x="6013506" y="131799"/>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pic>
        <p:nvPicPr>
          <p:cNvPr id="392" name="Google Shape;392;p50"/>
          <p:cNvPicPr preferRelativeResize="0"/>
          <p:nvPr/>
        </p:nvPicPr>
        <p:blipFill>
          <a:blip r:embed="rId7">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r>
              <a:rPr lang="en" sz="800" b="1">
                <a:solidFill>
                  <a:srgbClr val="444444"/>
                </a:solidFill>
              </a:rPr>
              <a:t>@Component</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@Directive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398" name="Google Shape;398;p51"/>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00" name="Google Shape;400;p51"/>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402" name="Google Shape;402;p51"/>
          <p:cNvPicPr preferRelativeResize="0"/>
          <p:nvPr/>
        </p:nvPicPr>
        <p:blipFill>
          <a:blip r:embed="rId3">
            <a:alphaModFix/>
          </a:blip>
          <a:stretch>
            <a:fillRect/>
          </a:stretch>
        </p:blipFill>
        <p:spPr>
          <a:xfrm>
            <a:off x="1075342" y="1159570"/>
            <a:ext cx="2060743" cy="1235627"/>
          </a:xfrm>
          <a:prstGeom prst="rect">
            <a:avLst/>
          </a:prstGeom>
          <a:noFill/>
          <a:ln>
            <a:noFill/>
          </a:ln>
        </p:spPr>
      </p:pic>
      <p:sp>
        <p:nvSpPr>
          <p:cNvPr id="403" name="Google Shape;403;p51"/>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04" name="Google Shape;404;p51"/>
          <p:cNvSpPr/>
          <p:nvPr/>
        </p:nvSpPr>
        <p:spPr>
          <a:xfrm>
            <a:off x="5840400" y="2513118"/>
            <a:ext cx="2844000" cy="16494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 </a:t>
            </a:r>
            <a:endParaRPr sz="800">
              <a:solidFill>
                <a:srgbClr val="444444"/>
              </a:solidFill>
            </a:endParaRPr>
          </a:p>
          <a:p>
            <a:pPr marL="0" lvl="0" indent="0" algn="ctr" rtl="0">
              <a:spcBef>
                <a:spcPts val="0"/>
              </a:spcBef>
              <a:spcAft>
                <a:spcPts val="0"/>
              </a:spcAft>
              <a:buNone/>
            </a:pP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05" name="Google Shape;405;p51"/>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7" name="Google Shape;407;p51"/>
          <p:cNvPicPr preferRelativeResize="0"/>
          <p:nvPr/>
        </p:nvPicPr>
        <p:blipFill>
          <a:blip r:embed="rId4">
            <a:alphaModFix/>
          </a:blip>
          <a:stretch>
            <a:fillRect/>
          </a:stretch>
        </p:blipFill>
        <p:spPr>
          <a:xfrm>
            <a:off x="7263223" y="3222873"/>
            <a:ext cx="1374032" cy="838121"/>
          </a:xfrm>
          <a:prstGeom prst="rect">
            <a:avLst/>
          </a:prstGeom>
          <a:noFill/>
          <a:ln>
            <a:noFill/>
          </a:ln>
        </p:spPr>
      </p:pic>
      <p:pic>
        <p:nvPicPr>
          <p:cNvPr id="408" name="Google Shape;408;p51"/>
          <p:cNvPicPr preferRelativeResize="0"/>
          <p:nvPr/>
        </p:nvPicPr>
        <p:blipFill>
          <a:blip r:embed="rId5">
            <a:alphaModFix/>
          </a:blip>
          <a:stretch>
            <a:fillRect/>
          </a:stretch>
        </p:blipFill>
        <p:spPr>
          <a:xfrm>
            <a:off x="5878707" y="3222902"/>
            <a:ext cx="1289455" cy="838115"/>
          </a:xfrm>
          <a:prstGeom prst="rect">
            <a:avLst/>
          </a:prstGeom>
          <a:noFill/>
          <a:ln>
            <a:noFill/>
          </a:ln>
        </p:spPr>
      </p:pic>
      <p:sp>
        <p:nvSpPr>
          <p:cNvPr id="409" name="Google Shape;409;p51"/>
          <p:cNvSpPr/>
          <p:nvPr/>
        </p:nvSpPr>
        <p:spPr>
          <a:xfrm rot="-5164556">
            <a:off x="3541118" y="3052189"/>
            <a:ext cx="1008264" cy="670852"/>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rot="-5164556">
            <a:off x="3713018" y="2053039"/>
            <a:ext cx="1008264" cy="670852"/>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rot="169026">
            <a:off x="3803675" y="1344594"/>
            <a:ext cx="909499" cy="3370612"/>
          </a:xfrm>
          <a:prstGeom prst="curvedLeftArrow">
            <a:avLst>
              <a:gd name="adj1" fmla="val 25000"/>
              <a:gd name="adj2" fmla="val 50000"/>
              <a:gd name="adj3"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2" name="Google Shape;412;p51"/>
          <p:cNvPicPr preferRelativeResize="0"/>
          <p:nvPr/>
        </p:nvPicPr>
        <p:blipFill>
          <a:blip r:embed="rId6">
            <a:alphaModFix/>
          </a:blip>
          <a:stretch>
            <a:fillRect/>
          </a:stretch>
        </p:blipFill>
        <p:spPr>
          <a:xfrm>
            <a:off x="841144" y="4061025"/>
            <a:ext cx="2566342" cy="971325"/>
          </a:xfrm>
          <a:prstGeom prst="rect">
            <a:avLst/>
          </a:prstGeom>
          <a:noFill/>
          <a:ln>
            <a:noFill/>
          </a:ln>
        </p:spPr>
      </p:pic>
      <p:sp>
        <p:nvSpPr>
          <p:cNvPr id="413" name="Google Shape;413;p51"/>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414" name="Google Shape;414;p51"/>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15" name="Google Shape;415;p51"/>
          <p:cNvSpPr txBox="1"/>
          <p:nvPr/>
        </p:nvSpPr>
        <p:spPr>
          <a:xfrm>
            <a:off x="6013506" y="131799"/>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sp>
        <p:nvSpPr>
          <p:cNvPr id="416" name="Google Shape;416;p51"/>
          <p:cNvSpPr txBox="1"/>
          <p:nvPr/>
        </p:nvSpPr>
        <p:spPr>
          <a:xfrm>
            <a:off x="3941038" y="454150"/>
            <a:ext cx="1374000" cy="800400"/>
          </a:xfrm>
          <a:prstGeom prst="rect">
            <a:avLst/>
          </a:prstGeom>
          <a:noFill/>
          <a:ln w="9525" cap="flat" cmpd="sng">
            <a:solidFill>
              <a:srgbClr val="4EC9B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1000"/>
              </a:spcBef>
              <a:spcAft>
                <a:spcPts val="1000"/>
              </a:spcAft>
              <a:buNone/>
            </a:pPr>
            <a:r>
              <a:rPr lang="en" sz="800" b="1">
                <a:solidFill>
                  <a:srgbClr val="444444"/>
                </a:solidFill>
              </a:rPr>
              <a:t>Inject </a:t>
            </a:r>
            <a:r>
              <a:rPr lang="en" sz="800" b="1">
                <a:solidFill>
                  <a:srgbClr val="006600"/>
                </a:solidFill>
              </a:rPr>
              <a:t>EngineService</a:t>
            </a:r>
            <a:r>
              <a:rPr lang="en" sz="800" b="1">
                <a:solidFill>
                  <a:srgbClr val="444444"/>
                </a:solidFill>
              </a:rPr>
              <a:t> instance from </a:t>
            </a:r>
            <a:r>
              <a:rPr lang="en" sz="800" b="1">
                <a:solidFill>
                  <a:srgbClr val="006600"/>
                </a:solidFill>
              </a:rPr>
              <a:t>RootCarComponent</a:t>
            </a:r>
            <a:r>
              <a:rPr lang="en" sz="800" b="1">
                <a:solidFill>
                  <a:srgbClr val="444444"/>
                </a:solidFill>
              </a:rPr>
              <a:t> Injector, into grand-child Component</a:t>
            </a:r>
            <a:endParaRPr sz="700"/>
          </a:p>
        </p:txBody>
      </p:sp>
      <p:pic>
        <p:nvPicPr>
          <p:cNvPr id="417" name="Google Shape;417;p51"/>
          <p:cNvPicPr preferRelativeResize="0"/>
          <p:nvPr/>
        </p:nvPicPr>
        <p:blipFill>
          <a:blip r:embed="rId7">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What is a dependency ?</a:t>
            </a:r>
            <a:endParaRPr b="1"/>
          </a:p>
        </p:txBody>
      </p:sp>
      <p:sp>
        <p:nvSpPr>
          <p:cNvPr id="76" name="Google Shape;76;p16"/>
          <p:cNvSpPr txBox="1">
            <a:spLocks noGrp="1"/>
          </p:cNvSpPr>
          <p:nvPr>
            <p:ph type="body" idx="1"/>
          </p:nvPr>
        </p:nvSpPr>
        <p:spPr>
          <a:xfrm>
            <a:off x="196950" y="1116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rgbClr val="333333"/>
              </a:solidFill>
              <a:highlight>
                <a:srgbClr val="FFFFFF"/>
              </a:highlight>
            </a:endParaRPr>
          </a:p>
          <a:p>
            <a:pPr marL="0" lvl="0" indent="0" algn="l" rtl="0">
              <a:spcBef>
                <a:spcPts val="1200"/>
              </a:spcBef>
              <a:spcAft>
                <a:spcPts val="1200"/>
              </a:spcAft>
              <a:buNone/>
            </a:pPr>
            <a:endParaRPr sz="1350">
              <a:solidFill>
                <a:srgbClr val="333333"/>
              </a:solidFill>
              <a:highlight>
                <a:srgbClr val="FFFFFF"/>
              </a:highlight>
            </a:endParaRPr>
          </a:p>
        </p:txBody>
      </p:sp>
      <p:sp>
        <p:nvSpPr>
          <p:cNvPr id="77" name="Google Shape;77;p16"/>
          <p:cNvSpPr/>
          <p:nvPr/>
        </p:nvSpPr>
        <p:spPr>
          <a:xfrm>
            <a:off x="2350575" y="2472000"/>
            <a:ext cx="832800" cy="83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78" name="Google Shape;78;p16"/>
          <p:cNvSpPr/>
          <p:nvPr/>
        </p:nvSpPr>
        <p:spPr>
          <a:xfrm>
            <a:off x="5148450" y="2444275"/>
            <a:ext cx="832800" cy="83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79" name="Google Shape;79;p16"/>
          <p:cNvSpPr/>
          <p:nvPr/>
        </p:nvSpPr>
        <p:spPr>
          <a:xfrm>
            <a:off x="3367913" y="2740905"/>
            <a:ext cx="1596000" cy="225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6"/>
          <p:cNvPicPr preferRelativeResize="0"/>
          <p:nvPr/>
        </p:nvPicPr>
        <p:blipFill>
          <a:blip r:embed="rId3">
            <a:alphaModFix/>
          </a:blip>
          <a:stretch>
            <a:fillRect/>
          </a:stretch>
        </p:blipFill>
        <p:spPr>
          <a:xfrm>
            <a:off x="8517600" y="4632271"/>
            <a:ext cx="443675" cy="443675"/>
          </a:xfrm>
          <a:prstGeom prst="rect">
            <a:avLst/>
          </a:prstGeom>
          <a:noFill/>
          <a:ln>
            <a:noFill/>
          </a:ln>
        </p:spPr>
      </p:pic>
      <p:sp>
        <p:nvSpPr>
          <p:cNvPr id="81" name="Google Shape;81;p16"/>
          <p:cNvSpPr/>
          <p:nvPr/>
        </p:nvSpPr>
        <p:spPr>
          <a:xfrm>
            <a:off x="5227825" y="3671264"/>
            <a:ext cx="832800" cy="83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82" name="Google Shape;82;p16"/>
          <p:cNvSpPr/>
          <p:nvPr/>
        </p:nvSpPr>
        <p:spPr>
          <a:xfrm rot="1411190">
            <a:off x="3379607" y="3512616"/>
            <a:ext cx="1644087" cy="225719"/>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3" name="Google Shape;423;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a:t>What if the dependency </a:t>
            </a:r>
            <a:r>
              <a:rPr lang="en" sz="2000" b="1">
                <a:solidFill>
                  <a:srgbClr val="444444"/>
                </a:solidFill>
              </a:rPr>
              <a:t>could not be resolved </a:t>
            </a:r>
            <a:endParaRPr sz="2000" b="1">
              <a:solidFill>
                <a:srgbClr val="444444"/>
              </a:solidFill>
            </a:endParaRPr>
          </a:p>
          <a:p>
            <a:pPr marL="0" lvl="0" indent="0" algn="ctr" rtl="0">
              <a:spcBef>
                <a:spcPts val="1200"/>
              </a:spcBef>
              <a:spcAft>
                <a:spcPts val="0"/>
              </a:spcAft>
              <a:buNone/>
            </a:pPr>
            <a:r>
              <a:rPr lang="en" sz="2000" b="1">
                <a:solidFill>
                  <a:srgbClr val="444444"/>
                </a:solidFill>
              </a:rPr>
              <a:t>in the Element Injector tree?</a:t>
            </a:r>
            <a:endParaRPr sz="2000" b="1">
              <a:solidFill>
                <a:schemeClr val="dk1"/>
              </a:solidFill>
            </a:endParaRPr>
          </a:p>
          <a:p>
            <a:pPr marL="0" lvl="0" indent="0" algn="ctr" rtl="0">
              <a:spcBef>
                <a:spcPts val="1200"/>
              </a:spcBef>
              <a:spcAft>
                <a:spcPts val="1200"/>
              </a:spcAft>
              <a:buNone/>
            </a:pPr>
            <a:endParaRPr sz="2000" b="1"/>
          </a:p>
        </p:txBody>
      </p:sp>
      <p:pic>
        <p:nvPicPr>
          <p:cNvPr id="424" name="Google Shape;424;p52"/>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30" name="Google Shape;430;p53"/>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3"/>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32" name="Google Shape;432;p53"/>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3"/>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34" name="Google Shape;434;p53"/>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35" name="Google Shape;435;p53"/>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3"/>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3"/>
          <p:cNvSpPr/>
          <p:nvPr/>
        </p:nvSpPr>
        <p:spPr>
          <a:xfrm rot="-5164556">
            <a:off x="3541118" y="305218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3"/>
          <p:cNvSpPr/>
          <p:nvPr/>
        </p:nvSpPr>
        <p:spPr>
          <a:xfrm rot="-5164556">
            <a:off x="3713018" y="205303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69026">
            <a:off x="3803675" y="1344594"/>
            <a:ext cx="909499" cy="3370612"/>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6692568" flipH="1">
            <a:off x="4669184" y="2588165"/>
            <a:ext cx="691184" cy="3353751"/>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1" name="Google Shape;441;p53"/>
          <p:cNvPicPr preferRelativeResize="0"/>
          <p:nvPr/>
        </p:nvPicPr>
        <p:blipFill>
          <a:blip r:embed="rId3">
            <a:alphaModFix/>
          </a:blip>
          <a:stretch>
            <a:fillRect/>
          </a:stretch>
        </p:blipFill>
        <p:spPr>
          <a:xfrm>
            <a:off x="841144" y="4061025"/>
            <a:ext cx="2566342" cy="971325"/>
          </a:xfrm>
          <a:prstGeom prst="rect">
            <a:avLst/>
          </a:prstGeom>
          <a:noFill/>
          <a:ln>
            <a:noFill/>
          </a:ln>
        </p:spPr>
      </p:pic>
      <p:sp>
        <p:nvSpPr>
          <p:cNvPr id="442" name="Google Shape;442;p53"/>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443" name="Google Shape;443;p53"/>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44" name="Google Shape;444;p53"/>
          <p:cNvSpPr txBox="1"/>
          <p:nvPr/>
        </p:nvSpPr>
        <p:spPr>
          <a:xfrm>
            <a:off x="6013506" y="131799"/>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sp>
        <p:nvSpPr>
          <p:cNvPr id="445" name="Google Shape;445;p53"/>
          <p:cNvSpPr txBox="1"/>
          <p:nvPr/>
        </p:nvSpPr>
        <p:spPr>
          <a:xfrm>
            <a:off x="3889963" y="708950"/>
            <a:ext cx="1072800" cy="677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1000"/>
              </a:spcBef>
              <a:spcAft>
                <a:spcPts val="1000"/>
              </a:spcAft>
              <a:buNone/>
            </a:pPr>
            <a:r>
              <a:rPr lang="en" sz="800" b="1">
                <a:solidFill>
                  <a:srgbClr val="444444"/>
                </a:solidFill>
              </a:rPr>
              <a:t>Could not resolve dependency  in  Element Injector tree</a:t>
            </a:r>
            <a:endParaRPr sz="700"/>
          </a:p>
        </p:txBody>
      </p:sp>
      <p:pic>
        <p:nvPicPr>
          <p:cNvPr id="446" name="Google Shape;446;p53"/>
          <p:cNvPicPr preferRelativeResize="0"/>
          <p:nvPr/>
        </p:nvPicPr>
        <p:blipFill>
          <a:blip r:embed="rId4">
            <a:alphaModFix/>
          </a:blip>
          <a:stretch>
            <a:fillRect/>
          </a:stretch>
        </p:blipFill>
        <p:spPr>
          <a:xfrm>
            <a:off x="917450" y="1176707"/>
            <a:ext cx="2317500" cy="1090594"/>
          </a:xfrm>
          <a:prstGeom prst="rect">
            <a:avLst/>
          </a:prstGeom>
          <a:noFill/>
          <a:ln>
            <a:noFill/>
          </a:ln>
        </p:spPr>
      </p:pic>
      <p:sp>
        <p:nvSpPr>
          <p:cNvPr id="447" name="Google Shape;447;p53"/>
          <p:cNvSpPr/>
          <p:nvPr/>
        </p:nvSpPr>
        <p:spPr>
          <a:xfrm>
            <a:off x="5840400" y="2513121"/>
            <a:ext cx="2844000" cy="711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a:t>
            </a:r>
            <a:endParaRPr sz="800">
              <a:solidFill>
                <a:srgbClr val="444444"/>
              </a:solidFill>
            </a:endParaRPr>
          </a:p>
          <a:p>
            <a:pPr marL="0" lvl="0" indent="0" algn="ctr" rtl="0">
              <a:spcBef>
                <a:spcPts val="0"/>
              </a:spcBef>
              <a:spcAft>
                <a:spcPts val="0"/>
              </a:spcAft>
              <a:buNone/>
            </a:pPr>
            <a:r>
              <a:rPr lang="en" sz="800">
                <a:solidFill>
                  <a:srgbClr val="444444"/>
                </a:solidFill>
              </a:rPr>
              <a:t>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448" name="Google Shape;448;p53"/>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4"/>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54" name="Google Shape;454;p54"/>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4"/>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56" name="Google Shape;456;p54"/>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4"/>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58" name="Google Shape;458;p54"/>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59" name="Google Shape;459;p54"/>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4"/>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4"/>
          <p:cNvSpPr/>
          <p:nvPr/>
        </p:nvSpPr>
        <p:spPr>
          <a:xfrm rot="-5164556">
            <a:off x="3541118" y="305218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4"/>
          <p:cNvSpPr/>
          <p:nvPr/>
        </p:nvSpPr>
        <p:spPr>
          <a:xfrm rot="-5164556">
            <a:off x="3713018" y="205303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4"/>
          <p:cNvSpPr/>
          <p:nvPr/>
        </p:nvSpPr>
        <p:spPr>
          <a:xfrm rot="169026">
            <a:off x="3803675" y="1344594"/>
            <a:ext cx="909499" cy="3370612"/>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4"/>
          <p:cNvSpPr/>
          <p:nvPr/>
        </p:nvSpPr>
        <p:spPr>
          <a:xfrm rot="-4547278">
            <a:off x="4927880" y="1854726"/>
            <a:ext cx="1162066" cy="921300"/>
          </a:xfrm>
          <a:prstGeom prst="curvedDown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5" name="Google Shape;465;p54"/>
          <p:cNvPicPr preferRelativeResize="0"/>
          <p:nvPr/>
        </p:nvPicPr>
        <p:blipFill>
          <a:blip r:embed="rId3">
            <a:alphaModFix/>
          </a:blip>
          <a:stretch>
            <a:fillRect/>
          </a:stretch>
        </p:blipFill>
        <p:spPr>
          <a:xfrm>
            <a:off x="841144" y="4061025"/>
            <a:ext cx="2566342" cy="971325"/>
          </a:xfrm>
          <a:prstGeom prst="rect">
            <a:avLst/>
          </a:prstGeom>
          <a:noFill/>
          <a:ln>
            <a:noFill/>
          </a:ln>
        </p:spPr>
      </p:pic>
      <p:sp>
        <p:nvSpPr>
          <p:cNvPr id="466" name="Google Shape;466;p54"/>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467" name="Google Shape;467;p54"/>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68" name="Google Shape;468;p54"/>
          <p:cNvSpPr txBox="1"/>
          <p:nvPr/>
        </p:nvSpPr>
        <p:spPr>
          <a:xfrm>
            <a:off x="6013506" y="131799"/>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pic>
        <p:nvPicPr>
          <p:cNvPr id="469" name="Google Shape;469;p54"/>
          <p:cNvPicPr preferRelativeResize="0"/>
          <p:nvPr/>
        </p:nvPicPr>
        <p:blipFill>
          <a:blip r:embed="rId4">
            <a:alphaModFix/>
          </a:blip>
          <a:stretch>
            <a:fillRect/>
          </a:stretch>
        </p:blipFill>
        <p:spPr>
          <a:xfrm>
            <a:off x="917450" y="1176707"/>
            <a:ext cx="2317500" cy="1090594"/>
          </a:xfrm>
          <a:prstGeom prst="rect">
            <a:avLst/>
          </a:prstGeom>
          <a:noFill/>
          <a:ln>
            <a:noFill/>
          </a:ln>
        </p:spPr>
      </p:pic>
      <p:sp>
        <p:nvSpPr>
          <p:cNvPr id="470" name="Google Shape;470;p54"/>
          <p:cNvSpPr/>
          <p:nvPr/>
        </p:nvSpPr>
        <p:spPr>
          <a:xfrm>
            <a:off x="5840400" y="2513121"/>
            <a:ext cx="2844000" cy="711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a:t>
            </a:r>
            <a:endParaRPr sz="800">
              <a:solidFill>
                <a:srgbClr val="444444"/>
              </a:solidFill>
            </a:endParaRPr>
          </a:p>
          <a:p>
            <a:pPr marL="0" lvl="0" indent="0" algn="ctr" rtl="0">
              <a:spcBef>
                <a:spcPts val="0"/>
              </a:spcBef>
              <a:spcAft>
                <a:spcPts val="0"/>
              </a:spcAft>
              <a:buNone/>
            </a:pPr>
            <a:r>
              <a:rPr lang="en" sz="800">
                <a:solidFill>
                  <a:srgbClr val="444444"/>
                </a:solidFill>
              </a:rPr>
              <a:t>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71" name="Google Shape;471;p54"/>
          <p:cNvSpPr/>
          <p:nvPr/>
        </p:nvSpPr>
        <p:spPr>
          <a:xfrm rot="-6692568" flipH="1">
            <a:off x="4669184" y="2588165"/>
            <a:ext cx="691184" cy="3353751"/>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2" name="Google Shape;472;p54"/>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5"/>
          <p:cNvSpPr/>
          <p:nvPr/>
        </p:nvSpPr>
        <p:spPr>
          <a:xfrm>
            <a:off x="743725" y="278900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78" name="Google Shape;478;p55"/>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l"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79" name="Google Shape;479;p55"/>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80" name="Google Shape;480;p55"/>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82" name="Google Shape;482;p55"/>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5"/>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84" name="Google Shape;484;p55"/>
          <p:cNvSpPr/>
          <p:nvPr/>
        </p:nvSpPr>
        <p:spPr>
          <a:xfrm>
            <a:off x="5840400" y="2513121"/>
            <a:ext cx="2844000" cy="711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a:t>
            </a:r>
            <a:endParaRPr sz="800">
              <a:solidFill>
                <a:srgbClr val="444444"/>
              </a:solidFill>
            </a:endParaRPr>
          </a:p>
          <a:p>
            <a:pPr marL="0" lvl="0" indent="0" algn="ctr" rtl="0">
              <a:spcBef>
                <a:spcPts val="0"/>
              </a:spcBef>
              <a:spcAft>
                <a:spcPts val="0"/>
              </a:spcAft>
              <a:buNone/>
            </a:pPr>
            <a:r>
              <a:rPr lang="en" sz="800">
                <a:solidFill>
                  <a:srgbClr val="444444"/>
                </a:solidFill>
              </a:rPr>
              <a:t>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485" name="Google Shape;485;p55"/>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5"/>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rot="-5164556">
            <a:off x="3541118" y="305218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5"/>
          <p:cNvSpPr/>
          <p:nvPr/>
        </p:nvSpPr>
        <p:spPr>
          <a:xfrm rot="-5164556">
            <a:off x="3713018" y="2053039"/>
            <a:ext cx="1008264" cy="670852"/>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5"/>
          <p:cNvSpPr/>
          <p:nvPr/>
        </p:nvSpPr>
        <p:spPr>
          <a:xfrm rot="169026">
            <a:off x="3803675" y="1344594"/>
            <a:ext cx="909499" cy="3370612"/>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rot="-4547278">
            <a:off x="5012898" y="762701"/>
            <a:ext cx="1162066" cy="921300"/>
          </a:xfrm>
          <a:prstGeom prst="curvedDown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rot="-4547278">
            <a:off x="4927880" y="1854726"/>
            <a:ext cx="1162066" cy="921300"/>
          </a:xfrm>
          <a:prstGeom prst="curvedDown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rot="-7395262">
            <a:off x="5859854" y="306503"/>
            <a:ext cx="547089" cy="300295"/>
          </a:xfrm>
          <a:prstGeom prst="curvedUp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txBox="1"/>
          <p:nvPr/>
        </p:nvSpPr>
        <p:spPr>
          <a:xfrm>
            <a:off x="4987011" y="208669"/>
            <a:ext cx="8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ERROR</a:t>
            </a:r>
            <a:endParaRPr b="1">
              <a:solidFill>
                <a:srgbClr val="FF0000"/>
              </a:solidFill>
            </a:endParaRPr>
          </a:p>
        </p:txBody>
      </p:sp>
      <p:pic>
        <p:nvPicPr>
          <p:cNvPr id="494" name="Google Shape;494;p55"/>
          <p:cNvPicPr preferRelativeResize="0"/>
          <p:nvPr/>
        </p:nvPicPr>
        <p:blipFill>
          <a:blip r:embed="rId3">
            <a:alphaModFix/>
          </a:blip>
          <a:stretch>
            <a:fillRect/>
          </a:stretch>
        </p:blipFill>
        <p:spPr>
          <a:xfrm>
            <a:off x="841144" y="4061025"/>
            <a:ext cx="2566342" cy="971325"/>
          </a:xfrm>
          <a:prstGeom prst="rect">
            <a:avLst/>
          </a:prstGeom>
          <a:noFill/>
          <a:ln>
            <a:noFill/>
          </a:ln>
        </p:spPr>
      </p:pic>
      <p:sp>
        <p:nvSpPr>
          <p:cNvPr id="495" name="Google Shape;495;p55"/>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496" name="Google Shape;496;p55"/>
          <p:cNvSpPr txBox="1"/>
          <p:nvPr/>
        </p:nvSpPr>
        <p:spPr>
          <a:xfrm>
            <a:off x="6047489" y="131802"/>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pic>
        <p:nvPicPr>
          <p:cNvPr id="497" name="Google Shape;497;p55"/>
          <p:cNvPicPr preferRelativeResize="0"/>
          <p:nvPr/>
        </p:nvPicPr>
        <p:blipFill>
          <a:blip r:embed="rId4">
            <a:alphaModFix/>
          </a:blip>
          <a:stretch>
            <a:fillRect/>
          </a:stretch>
        </p:blipFill>
        <p:spPr>
          <a:xfrm>
            <a:off x="917450" y="1176707"/>
            <a:ext cx="2317500" cy="1090594"/>
          </a:xfrm>
          <a:prstGeom prst="rect">
            <a:avLst/>
          </a:prstGeom>
          <a:noFill/>
          <a:ln>
            <a:noFill/>
          </a:ln>
        </p:spPr>
      </p:pic>
      <p:sp>
        <p:nvSpPr>
          <p:cNvPr id="498" name="Google Shape;498;p55"/>
          <p:cNvSpPr/>
          <p:nvPr/>
        </p:nvSpPr>
        <p:spPr>
          <a:xfrm rot="-6692568" flipH="1">
            <a:off x="4669184" y="2588165"/>
            <a:ext cx="691184" cy="3353751"/>
          </a:xfrm>
          <a:prstGeom prst="curvedLeftArrow">
            <a:avLst>
              <a:gd name="adj1" fmla="val 25000"/>
              <a:gd name="adj2" fmla="val 50000"/>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9" name="Google Shape;499;p55"/>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Lazy Loaded Module</a:t>
            </a:r>
            <a:endParaRPr/>
          </a:p>
        </p:txBody>
      </p:sp>
      <p:sp>
        <p:nvSpPr>
          <p:cNvPr id="505" name="Google Shape;505;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en" sz="4500" b="1">
                <a:solidFill>
                  <a:srgbClr val="980000"/>
                </a:solidFill>
              </a:rPr>
              <a:t>Child Injector</a:t>
            </a:r>
            <a:endParaRPr sz="4500" b="1">
              <a:solidFill>
                <a:srgbClr val="980000"/>
              </a:solidFill>
            </a:endParaRPr>
          </a:p>
        </p:txBody>
      </p:sp>
      <p:pic>
        <p:nvPicPr>
          <p:cNvPr id="506" name="Google Shape;506;p56"/>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p:nvPr/>
        </p:nvSpPr>
        <p:spPr>
          <a:xfrm>
            <a:off x="6120000" y="547000"/>
            <a:ext cx="24144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l"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Null Injector</a:t>
            </a:r>
            <a:endParaRPr sz="1300" b="1">
              <a:solidFill>
                <a:srgbClr val="444444"/>
              </a:solidFill>
            </a:endParaRPr>
          </a:p>
          <a:p>
            <a:pPr marL="0" lvl="0" indent="0" algn="ctr" rtl="0">
              <a:lnSpc>
                <a:spcPct val="100000"/>
              </a:lnSpc>
              <a:spcBef>
                <a:spcPts val="0"/>
              </a:spcBef>
              <a:spcAft>
                <a:spcPts val="0"/>
              </a:spcAft>
              <a:buNone/>
            </a:pPr>
            <a:r>
              <a:rPr lang="en" sz="800">
                <a:solidFill>
                  <a:srgbClr val="444444"/>
                </a:solidFill>
              </a:rPr>
              <a:t>Throws error if Angular tries to find service here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12" name="Google Shape;512;p57"/>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13" name="Google Shape;513;p57"/>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7"/>
          <p:cNvSpPr/>
          <p:nvPr/>
        </p:nvSpPr>
        <p:spPr>
          <a:xfrm>
            <a:off x="702324" y="3533132"/>
            <a:ext cx="28440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15" name="Google Shape;515;p57"/>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7"/>
          <p:cNvSpPr/>
          <p:nvPr/>
        </p:nvSpPr>
        <p:spPr>
          <a:xfrm>
            <a:off x="5877450" y="4499150"/>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highlight>
                  <a:schemeClr val="accent6"/>
                </a:highlight>
              </a:rPr>
              <a:t>Child Element Injector</a:t>
            </a:r>
            <a:endParaRPr sz="1300" b="1">
              <a:solidFill>
                <a:srgbClr val="444444"/>
              </a:solidFill>
              <a:highlight>
                <a:schemeClr val="accent6"/>
              </a:highlight>
            </a:endParaRPr>
          </a:p>
          <a:p>
            <a:pPr marL="0" lvl="0" indent="0" algn="ctr" rtl="0">
              <a:lnSpc>
                <a:spcPct val="100000"/>
              </a:lnSpc>
              <a:spcBef>
                <a:spcPts val="0"/>
              </a:spcBef>
              <a:spcAft>
                <a:spcPts val="0"/>
              </a:spcAft>
              <a:buNone/>
            </a:pPr>
            <a:r>
              <a:rPr lang="en" sz="800">
                <a:solidFill>
                  <a:srgbClr val="444444"/>
                </a:solidFill>
              </a:rPr>
              <a:t>Injector created by Lazy Loaded Module</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17" name="Google Shape;517;p57"/>
          <p:cNvSpPr/>
          <p:nvPr/>
        </p:nvSpPr>
        <p:spPr>
          <a:xfrm>
            <a:off x="6119993" y="1561808"/>
            <a:ext cx="2317500" cy="614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Platform Injector</a:t>
            </a:r>
            <a:endParaRPr sz="1300" b="1">
              <a:solidFill>
                <a:srgbClr val="444444"/>
              </a:solidFill>
            </a:endParaRPr>
          </a:p>
          <a:p>
            <a:pPr marL="0" lvl="0" indent="0" algn="ctr" rtl="0">
              <a:spcBef>
                <a:spcPts val="0"/>
              </a:spcBef>
              <a:spcAft>
                <a:spcPts val="0"/>
              </a:spcAft>
              <a:buNone/>
            </a:pPr>
            <a:r>
              <a:rPr lang="en" sz="800">
                <a:solidFill>
                  <a:srgbClr val="444444"/>
                </a:solidFill>
              </a:rPr>
              <a:t>Created when we call PlatformBrowserDynamic()</a:t>
            </a: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18" name="Google Shape;518;p57"/>
          <p:cNvSpPr/>
          <p:nvPr/>
        </p:nvSpPr>
        <p:spPr>
          <a:xfrm>
            <a:off x="7169831" y="1176696"/>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p:nvPr/>
        </p:nvSpPr>
        <p:spPr>
          <a:xfrm>
            <a:off x="7169831" y="2126074"/>
            <a:ext cx="203700" cy="378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7"/>
          <p:cNvSpPr/>
          <p:nvPr/>
        </p:nvSpPr>
        <p:spPr>
          <a:xfrm rot="-5164556">
            <a:off x="3541118" y="3052189"/>
            <a:ext cx="1008264" cy="670852"/>
          </a:xfrm>
          <a:prstGeom prst="curvedUp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7"/>
          <p:cNvSpPr/>
          <p:nvPr/>
        </p:nvSpPr>
        <p:spPr>
          <a:xfrm rot="-5164556">
            <a:off x="3713018" y="2053039"/>
            <a:ext cx="1008264" cy="670852"/>
          </a:xfrm>
          <a:prstGeom prst="curvedUp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7"/>
          <p:cNvSpPr/>
          <p:nvPr/>
        </p:nvSpPr>
        <p:spPr>
          <a:xfrm rot="169026">
            <a:off x="3803675" y="1344594"/>
            <a:ext cx="909499" cy="3370612"/>
          </a:xfrm>
          <a:prstGeom prst="curvedLeft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7"/>
          <p:cNvSpPr/>
          <p:nvPr/>
        </p:nvSpPr>
        <p:spPr>
          <a:xfrm rot="-4547278">
            <a:off x="5012898" y="762701"/>
            <a:ext cx="1162066" cy="921300"/>
          </a:xfrm>
          <a:prstGeom prst="curvedDown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7"/>
          <p:cNvSpPr/>
          <p:nvPr/>
        </p:nvSpPr>
        <p:spPr>
          <a:xfrm rot="-4547278">
            <a:off x="4927880" y="1854726"/>
            <a:ext cx="1162066" cy="921300"/>
          </a:xfrm>
          <a:prstGeom prst="curvedDown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7"/>
          <p:cNvSpPr/>
          <p:nvPr/>
        </p:nvSpPr>
        <p:spPr>
          <a:xfrm rot="-5256938" flipH="1">
            <a:off x="4687673" y="3289875"/>
            <a:ext cx="454293" cy="2998449"/>
          </a:xfrm>
          <a:prstGeom prst="curvedLeftArrow">
            <a:avLst>
              <a:gd name="adj1" fmla="val 25000"/>
              <a:gd name="adj2" fmla="val 90394"/>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7"/>
          <p:cNvSpPr/>
          <p:nvPr/>
        </p:nvSpPr>
        <p:spPr>
          <a:xfrm rot="-7395262">
            <a:off x="5859854" y="306503"/>
            <a:ext cx="547089" cy="300295"/>
          </a:xfrm>
          <a:prstGeom prst="curvedUp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7"/>
          <p:cNvSpPr txBox="1"/>
          <p:nvPr/>
        </p:nvSpPr>
        <p:spPr>
          <a:xfrm>
            <a:off x="4987011" y="208669"/>
            <a:ext cx="8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ERROR</a:t>
            </a:r>
            <a:endParaRPr b="1">
              <a:solidFill>
                <a:srgbClr val="FF0000"/>
              </a:solidFill>
            </a:endParaRPr>
          </a:p>
        </p:txBody>
      </p:sp>
      <p:pic>
        <p:nvPicPr>
          <p:cNvPr id="528" name="Google Shape;528;p57"/>
          <p:cNvPicPr preferRelativeResize="0"/>
          <p:nvPr/>
        </p:nvPicPr>
        <p:blipFill>
          <a:blip r:embed="rId3">
            <a:alphaModFix/>
          </a:blip>
          <a:stretch>
            <a:fillRect/>
          </a:stretch>
        </p:blipFill>
        <p:spPr>
          <a:xfrm>
            <a:off x="841144" y="4061025"/>
            <a:ext cx="2566342" cy="971325"/>
          </a:xfrm>
          <a:prstGeom prst="rect">
            <a:avLst/>
          </a:prstGeom>
          <a:noFill/>
          <a:ln>
            <a:noFill/>
          </a:ln>
        </p:spPr>
      </p:pic>
      <p:sp>
        <p:nvSpPr>
          <p:cNvPr id="529" name="Google Shape;529;p57"/>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sp>
        <p:nvSpPr>
          <p:cNvPr id="530" name="Google Shape;530;p57"/>
          <p:cNvSpPr txBox="1"/>
          <p:nvPr/>
        </p:nvSpPr>
        <p:spPr>
          <a:xfrm>
            <a:off x="6047489" y="131802"/>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Module Injector Hierarchy</a:t>
            </a:r>
            <a:endParaRPr/>
          </a:p>
        </p:txBody>
      </p:sp>
      <p:pic>
        <p:nvPicPr>
          <p:cNvPr id="531" name="Google Shape;531;p57"/>
          <p:cNvPicPr preferRelativeResize="0"/>
          <p:nvPr/>
        </p:nvPicPr>
        <p:blipFill>
          <a:blip r:embed="rId4">
            <a:alphaModFix/>
          </a:blip>
          <a:stretch>
            <a:fillRect/>
          </a:stretch>
        </p:blipFill>
        <p:spPr>
          <a:xfrm>
            <a:off x="917450" y="1176707"/>
            <a:ext cx="2317500" cy="1090594"/>
          </a:xfrm>
          <a:prstGeom prst="rect">
            <a:avLst/>
          </a:prstGeom>
          <a:noFill/>
          <a:ln>
            <a:noFill/>
          </a:ln>
        </p:spPr>
      </p:pic>
      <p:sp>
        <p:nvSpPr>
          <p:cNvPr id="532" name="Google Shape;532;p57"/>
          <p:cNvSpPr/>
          <p:nvPr/>
        </p:nvSpPr>
        <p:spPr>
          <a:xfrm>
            <a:off x="656165" y="2816203"/>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33" name="Google Shape;533;p57"/>
          <p:cNvSpPr/>
          <p:nvPr/>
        </p:nvSpPr>
        <p:spPr>
          <a:xfrm rot="-4547278">
            <a:off x="4754305" y="3584001"/>
            <a:ext cx="1162066" cy="921300"/>
          </a:xfrm>
          <a:prstGeom prst="curvedDown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7"/>
          <p:cNvSpPr/>
          <p:nvPr/>
        </p:nvSpPr>
        <p:spPr>
          <a:xfrm>
            <a:off x="7124375" y="3243103"/>
            <a:ext cx="203700" cy="1234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7"/>
          <p:cNvSpPr/>
          <p:nvPr/>
        </p:nvSpPr>
        <p:spPr>
          <a:xfrm>
            <a:off x="5840400" y="2513121"/>
            <a:ext cx="2844000" cy="711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endParaRPr sz="1300" b="1">
              <a:solidFill>
                <a:srgbClr val="444444"/>
              </a:solidFill>
            </a:endParaRPr>
          </a:p>
          <a:p>
            <a:pPr marL="0" lvl="0" indent="0" algn="ctr" rtl="0">
              <a:spcBef>
                <a:spcPts val="0"/>
              </a:spcBef>
              <a:spcAft>
                <a:spcPts val="0"/>
              </a:spcAft>
              <a:buNone/>
            </a:pPr>
            <a:r>
              <a:rPr lang="en" sz="1300" b="1">
                <a:solidFill>
                  <a:srgbClr val="444444"/>
                </a:solidFill>
              </a:rPr>
              <a:t>Root Injector</a:t>
            </a:r>
            <a:endParaRPr sz="1300" b="1">
              <a:solidFill>
                <a:srgbClr val="444444"/>
              </a:solidFill>
            </a:endParaRPr>
          </a:p>
          <a:p>
            <a:pPr marL="0" lvl="0" indent="0" algn="ctr" rtl="0">
              <a:spcBef>
                <a:spcPts val="0"/>
              </a:spcBef>
              <a:spcAft>
                <a:spcPts val="0"/>
              </a:spcAft>
              <a:buNone/>
            </a:pPr>
            <a:r>
              <a:rPr lang="en" sz="800">
                <a:solidFill>
                  <a:srgbClr val="444444"/>
                </a:solidFill>
              </a:rPr>
              <a:t>Services which where configured in</a:t>
            </a:r>
            <a:endParaRPr sz="800">
              <a:solidFill>
                <a:srgbClr val="444444"/>
              </a:solidFill>
            </a:endParaRPr>
          </a:p>
          <a:p>
            <a:pPr marL="0" lvl="0" indent="0" algn="ctr" rtl="0">
              <a:spcBef>
                <a:spcPts val="0"/>
              </a:spcBef>
              <a:spcAft>
                <a:spcPts val="0"/>
              </a:spcAft>
              <a:buNone/>
            </a:pPr>
            <a:r>
              <a:rPr lang="en" sz="800">
                <a:solidFill>
                  <a:srgbClr val="444444"/>
                </a:solidFill>
              </a:rPr>
              <a:t> </a:t>
            </a:r>
            <a:r>
              <a:rPr lang="en" sz="800" b="1">
                <a:solidFill>
                  <a:srgbClr val="444444"/>
                </a:solidFill>
              </a:rPr>
              <a:t>non-Lazy</a:t>
            </a:r>
            <a:r>
              <a:rPr lang="en" sz="800">
                <a:solidFill>
                  <a:srgbClr val="444444"/>
                </a:solidFill>
              </a:rPr>
              <a:t> </a:t>
            </a:r>
            <a:r>
              <a:rPr lang="en" sz="800" b="1">
                <a:solidFill>
                  <a:srgbClr val="444444"/>
                </a:solidFill>
              </a:rPr>
              <a:t>@NgModule</a:t>
            </a:r>
            <a:r>
              <a:rPr lang="en" sz="800">
                <a:solidFill>
                  <a:srgbClr val="444444"/>
                </a:solidFill>
              </a:rPr>
              <a:t> </a:t>
            </a:r>
            <a:endParaRPr sz="800">
              <a:solidFill>
                <a:srgbClr val="444444"/>
              </a:solidFill>
            </a:endParaRPr>
          </a:p>
          <a:p>
            <a:pPr marL="0" lvl="0" indent="0" algn="ctr" rtl="0">
              <a:spcBef>
                <a:spcPts val="0"/>
              </a:spcBef>
              <a:spcAft>
                <a:spcPts val="0"/>
              </a:spcAft>
              <a:buNone/>
            </a:pPr>
            <a:r>
              <a:rPr lang="en" sz="800">
                <a:solidFill>
                  <a:srgbClr val="444444"/>
                </a:solidFill>
              </a:rPr>
              <a:t>and </a:t>
            </a:r>
            <a:r>
              <a:rPr lang="en" sz="800" b="1">
                <a:solidFill>
                  <a:srgbClr val="444444"/>
                </a:solidFill>
              </a:rPr>
              <a:t>@Injectable</a:t>
            </a:r>
            <a:r>
              <a:rPr lang="en" sz="800">
                <a:solidFill>
                  <a:srgbClr val="444444"/>
                </a:solidFill>
              </a:rPr>
              <a:t> annotations</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7BC6-5FDB-9E46-B85E-8AED440ADDE9}"/>
              </a:ext>
            </a:extLst>
          </p:cNvPr>
          <p:cNvSpPr>
            <a:spLocks noGrp="1"/>
          </p:cNvSpPr>
          <p:nvPr>
            <p:ph type="title"/>
          </p:nvPr>
        </p:nvSpPr>
        <p:spPr/>
        <p:txBody>
          <a:bodyPr>
            <a:normAutofit fontScale="90000"/>
          </a:bodyPr>
          <a:lstStyle/>
          <a:p>
            <a:r>
              <a:rPr lang="en-US" dirty="0"/>
              <a:t>How Dependency Injection &amp; Resolution Works in Angular</a:t>
            </a:r>
            <a:br>
              <a:rPr lang="en-US" dirty="0"/>
            </a:br>
            <a:r>
              <a:rPr lang="en-NL" dirty="0"/>
              <a:t> </a:t>
            </a:r>
          </a:p>
        </p:txBody>
      </p:sp>
      <p:sp>
        <p:nvSpPr>
          <p:cNvPr id="3" name="Text Placeholder 2">
            <a:extLst>
              <a:ext uri="{FF2B5EF4-FFF2-40B4-BE49-F238E27FC236}">
                <a16:creationId xmlns:a16="http://schemas.microsoft.com/office/drawing/2014/main" id="{4DD81036-3D46-CA4E-8253-F8C91257D0E2}"/>
              </a:ext>
            </a:extLst>
          </p:cNvPr>
          <p:cNvSpPr>
            <a:spLocks noGrp="1"/>
          </p:cNvSpPr>
          <p:nvPr>
            <p:ph type="body" idx="1"/>
          </p:nvPr>
        </p:nvSpPr>
        <p:spPr/>
        <p:txBody>
          <a:bodyPr/>
          <a:lstStyle/>
          <a:p>
            <a:r>
              <a:rPr lang="en-US" dirty="0"/>
              <a:t>https://</a:t>
            </a:r>
            <a:r>
              <a:rPr lang="en-US" dirty="0" err="1"/>
              <a:t>www.tektutorialshub.com</a:t>
            </a:r>
            <a:r>
              <a:rPr lang="en-US" dirty="0"/>
              <a:t>/angular/how-dependency-injection-resolution-works-in-angular/</a:t>
            </a:r>
            <a:endParaRPr lang="en-NL" dirty="0"/>
          </a:p>
        </p:txBody>
      </p:sp>
      <p:pic>
        <p:nvPicPr>
          <p:cNvPr id="5" name="Picture 4">
            <a:extLst>
              <a:ext uri="{FF2B5EF4-FFF2-40B4-BE49-F238E27FC236}">
                <a16:creationId xmlns:a16="http://schemas.microsoft.com/office/drawing/2014/main" id="{B15D6A8C-1153-F84D-A35D-907EECD2F16B}"/>
              </a:ext>
            </a:extLst>
          </p:cNvPr>
          <p:cNvPicPr>
            <a:picLocks noChangeAspect="1"/>
          </p:cNvPicPr>
          <p:nvPr/>
        </p:nvPicPr>
        <p:blipFill>
          <a:blip r:embed="rId2"/>
          <a:stretch>
            <a:fillRect/>
          </a:stretch>
        </p:blipFill>
        <p:spPr>
          <a:xfrm>
            <a:off x="1442906" y="2310067"/>
            <a:ext cx="5782461" cy="2388408"/>
          </a:xfrm>
          <a:prstGeom prst="rect">
            <a:avLst/>
          </a:prstGeom>
        </p:spPr>
      </p:pic>
    </p:spTree>
    <p:extLst>
      <p:ext uri="{BB962C8B-B14F-4D97-AF65-F5344CB8AC3E}">
        <p14:creationId xmlns:p14="http://schemas.microsoft.com/office/powerpoint/2010/main" val="2412967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821D-1791-FE47-ABEB-92B38ED509FC}"/>
              </a:ext>
            </a:extLst>
          </p:cNvPr>
          <p:cNvSpPr>
            <a:spLocks noGrp="1"/>
          </p:cNvSpPr>
          <p:nvPr>
            <p:ph type="title"/>
          </p:nvPr>
        </p:nvSpPr>
        <p:spPr/>
        <p:txBody>
          <a:bodyPr>
            <a:normAutofit fontScale="90000"/>
          </a:bodyPr>
          <a:lstStyle/>
          <a:p>
            <a:r>
              <a:rPr lang="en-NL" dirty="0"/>
              <a:t>Setup example</a:t>
            </a:r>
          </a:p>
        </p:txBody>
      </p:sp>
      <p:sp>
        <p:nvSpPr>
          <p:cNvPr id="3" name="Text Placeholder 2">
            <a:extLst>
              <a:ext uri="{FF2B5EF4-FFF2-40B4-BE49-F238E27FC236}">
                <a16:creationId xmlns:a16="http://schemas.microsoft.com/office/drawing/2014/main" id="{2EAA7003-4CBA-314D-946F-7FAC1C627B02}"/>
              </a:ext>
            </a:extLst>
          </p:cNvPr>
          <p:cNvSpPr>
            <a:spLocks noGrp="1"/>
          </p:cNvSpPr>
          <p:nvPr>
            <p:ph type="body" idx="1"/>
          </p:nvPr>
        </p:nvSpPr>
        <p:spPr/>
        <p:txBody>
          <a:bodyPr/>
          <a:lstStyle/>
          <a:p>
            <a:pPr fontAlgn="base"/>
            <a:r>
              <a:rPr lang="en-US" dirty="0"/>
              <a:t>The App has a </a:t>
            </a:r>
            <a:r>
              <a:rPr lang="en-US" dirty="0" err="1"/>
              <a:t>RootModule</a:t>
            </a:r>
            <a:r>
              <a:rPr lang="en-US" dirty="0"/>
              <a:t>, </a:t>
            </a:r>
            <a:r>
              <a:rPr lang="en-US" dirty="0" err="1"/>
              <a:t>EagerModule</a:t>
            </a:r>
            <a:r>
              <a:rPr lang="en-US" dirty="0"/>
              <a:t> &amp; </a:t>
            </a:r>
            <a:r>
              <a:rPr lang="en-US" dirty="0" err="1"/>
              <a:t>LazyModule</a:t>
            </a:r>
            <a:r>
              <a:rPr lang="en-US" dirty="0"/>
              <a:t>.</a:t>
            </a:r>
          </a:p>
          <a:p>
            <a:pPr fontAlgn="base"/>
            <a:r>
              <a:rPr lang="en-US" dirty="0"/>
              <a:t>All the modules have one service each. Each generates a random number. We affix the number with the name of the service so that you will know the service has generated it.</a:t>
            </a:r>
          </a:p>
          <a:p>
            <a:pPr fontAlgn="base"/>
            <a:r>
              <a:rPr lang="en-US" dirty="0"/>
              <a:t>All Components inject all services and display the result. </a:t>
            </a:r>
          </a:p>
          <a:p>
            <a:endParaRPr lang="en-NL" dirty="0"/>
          </a:p>
        </p:txBody>
      </p:sp>
    </p:spTree>
    <p:extLst>
      <p:ext uri="{BB962C8B-B14F-4D97-AF65-F5344CB8AC3E}">
        <p14:creationId xmlns:p14="http://schemas.microsoft.com/office/powerpoint/2010/main" val="4089063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276-C6CD-2440-A881-F7F55CDA6081}"/>
              </a:ext>
            </a:extLst>
          </p:cNvPr>
          <p:cNvSpPr>
            <a:spLocks noGrp="1"/>
          </p:cNvSpPr>
          <p:nvPr>
            <p:ph type="title"/>
          </p:nvPr>
        </p:nvSpPr>
        <p:spPr/>
        <p:txBody>
          <a:bodyPr>
            <a:normAutofit fontScale="90000"/>
          </a:bodyPr>
          <a:lstStyle/>
          <a:p>
            <a:endParaRPr lang="en-NL"/>
          </a:p>
        </p:txBody>
      </p:sp>
      <p:sp>
        <p:nvSpPr>
          <p:cNvPr id="3" name="Text Placeholder 2">
            <a:extLst>
              <a:ext uri="{FF2B5EF4-FFF2-40B4-BE49-F238E27FC236}">
                <a16:creationId xmlns:a16="http://schemas.microsoft.com/office/drawing/2014/main" id="{B99C16DE-F7BF-AF44-990A-ED337FD64773}"/>
              </a:ext>
            </a:extLst>
          </p:cNvPr>
          <p:cNvSpPr>
            <a:spLocks noGrp="1"/>
          </p:cNvSpPr>
          <p:nvPr>
            <p:ph type="body" idx="1"/>
          </p:nvPr>
        </p:nvSpPr>
        <p:spPr/>
        <p:txBody>
          <a:bodyPr/>
          <a:lstStyle/>
          <a:p>
            <a:endParaRPr lang="en-NL" dirty="0"/>
          </a:p>
        </p:txBody>
      </p:sp>
      <p:pic>
        <p:nvPicPr>
          <p:cNvPr id="5" name="Picture 4">
            <a:extLst>
              <a:ext uri="{FF2B5EF4-FFF2-40B4-BE49-F238E27FC236}">
                <a16:creationId xmlns:a16="http://schemas.microsoft.com/office/drawing/2014/main" id="{50338DC8-0E3E-9843-97DE-8C0094607E9E}"/>
              </a:ext>
            </a:extLst>
          </p:cNvPr>
          <p:cNvPicPr>
            <a:picLocks noChangeAspect="1"/>
          </p:cNvPicPr>
          <p:nvPr/>
        </p:nvPicPr>
        <p:blipFill>
          <a:blip r:embed="rId2"/>
          <a:stretch>
            <a:fillRect/>
          </a:stretch>
        </p:blipFill>
        <p:spPr>
          <a:xfrm>
            <a:off x="1447800" y="501650"/>
            <a:ext cx="6248400" cy="4140200"/>
          </a:xfrm>
          <a:prstGeom prst="rect">
            <a:avLst/>
          </a:prstGeom>
        </p:spPr>
      </p:pic>
    </p:spTree>
    <p:extLst>
      <p:ext uri="{BB962C8B-B14F-4D97-AF65-F5344CB8AC3E}">
        <p14:creationId xmlns:p14="http://schemas.microsoft.com/office/powerpoint/2010/main" val="948748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581E-1E48-AB49-B892-20C109D8B6DD}"/>
              </a:ext>
            </a:extLst>
          </p:cNvPr>
          <p:cNvSpPr>
            <a:spLocks noGrp="1"/>
          </p:cNvSpPr>
          <p:nvPr>
            <p:ph type="title"/>
          </p:nvPr>
        </p:nvSpPr>
        <p:spPr/>
        <p:txBody>
          <a:bodyPr>
            <a:normAutofit fontScale="90000"/>
          </a:bodyPr>
          <a:lstStyle/>
          <a:p>
            <a:pPr algn="ctr"/>
            <a:r>
              <a:rPr lang="en-NL" dirty="0"/>
              <a:t>Scenario 1: </a:t>
            </a:r>
            <a:r>
              <a:rPr lang="en-US" b="1" dirty="0"/>
              <a:t>Provide Services in the respective Modules</a:t>
            </a:r>
            <a:br>
              <a:rPr lang="en-US" b="1" dirty="0"/>
            </a:br>
            <a:endParaRPr lang="en-NL" dirty="0"/>
          </a:p>
        </p:txBody>
      </p:sp>
      <p:sp>
        <p:nvSpPr>
          <p:cNvPr id="3" name="Text Placeholder 2">
            <a:extLst>
              <a:ext uri="{FF2B5EF4-FFF2-40B4-BE49-F238E27FC236}">
                <a16:creationId xmlns:a16="http://schemas.microsoft.com/office/drawing/2014/main" id="{23DC78EB-5556-B84A-A020-8CC688F840EC}"/>
              </a:ext>
            </a:extLst>
          </p:cNvPr>
          <p:cNvSpPr>
            <a:spLocks noGrp="1"/>
          </p:cNvSpPr>
          <p:nvPr>
            <p:ph type="body" idx="1"/>
          </p:nvPr>
        </p:nvSpPr>
        <p:spPr/>
        <p:txBody>
          <a:bodyPr/>
          <a:lstStyle/>
          <a:p>
            <a:endParaRPr lang="en-NL" dirty="0"/>
          </a:p>
        </p:txBody>
      </p:sp>
      <p:sp>
        <p:nvSpPr>
          <p:cNvPr id="4" name="Rectangle 3">
            <a:extLst>
              <a:ext uri="{FF2B5EF4-FFF2-40B4-BE49-F238E27FC236}">
                <a16:creationId xmlns:a16="http://schemas.microsoft.com/office/drawing/2014/main" id="{3EDE5A3A-8C2B-414B-B16D-3D33A55C3462}"/>
              </a:ext>
            </a:extLst>
          </p:cNvPr>
          <p:cNvSpPr/>
          <p:nvPr/>
        </p:nvSpPr>
        <p:spPr>
          <a:xfrm>
            <a:off x="3212983" y="1233181"/>
            <a:ext cx="2306973"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AppModule</a:t>
            </a:r>
          </a:p>
        </p:txBody>
      </p:sp>
      <p:sp>
        <p:nvSpPr>
          <p:cNvPr id="5" name="Rectangle 4">
            <a:extLst>
              <a:ext uri="{FF2B5EF4-FFF2-40B4-BE49-F238E27FC236}">
                <a16:creationId xmlns:a16="http://schemas.microsoft.com/office/drawing/2014/main" id="{7350B59F-9444-7246-89BC-B3826ED1A7EA}"/>
              </a:ext>
            </a:extLst>
          </p:cNvPr>
          <p:cNvSpPr/>
          <p:nvPr/>
        </p:nvSpPr>
        <p:spPr>
          <a:xfrm>
            <a:off x="781574" y="3076625"/>
            <a:ext cx="2306973"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EagerModule</a:t>
            </a:r>
          </a:p>
        </p:txBody>
      </p:sp>
      <p:sp>
        <p:nvSpPr>
          <p:cNvPr id="6" name="Rectangle 5">
            <a:extLst>
              <a:ext uri="{FF2B5EF4-FFF2-40B4-BE49-F238E27FC236}">
                <a16:creationId xmlns:a16="http://schemas.microsoft.com/office/drawing/2014/main" id="{DAFB6A7D-C8B1-1D4A-97E4-6C48D3B2BE37}"/>
              </a:ext>
            </a:extLst>
          </p:cNvPr>
          <p:cNvSpPr/>
          <p:nvPr/>
        </p:nvSpPr>
        <p:spPr>
          <a:xfrm>
            <a:off x="5715699" y="3076625"/>
            <a:ext cx="2306973"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LazyModule</a:t>
            </a:r>
          </a:p>
        </p:txBody>
      </p:sp>
      <p:pic>
        <p:nvPicPr>
          <p:cNvPr id="8" name="Picture 7">
            <a:extLst>
              <a:ext uri="{FF2B5EF4-FFF2-40B4-BE49-F238E27FC236}">
                <a16:creationId xmlns:a16="http://schemas.microsoft.com/office/drawing/2014/main" id="{3F43ECB2-E3EE-CD44-BC40-2D211F811879}"/>
              </a:ext>
            </a:extLst>
          </p:cNvPr>
          <p:cNvPicPr>
            <a:picLocks noChangeAspect="1"/>
          </p:cNvPicPr>
          <p:nvPr/>
        </p:nvPicPr>
        <p:blipFill>
          <a:blip r:embed="rId2"/>
          <a:stretch>
            <a:fillRect/>
          </a:stretch>
        </p:blipFill>
        <p:spPr>
          <a:xfrm>
            <a:off x="781573" y="4054814"/>
            <a:ext cx="2306974" cy="881205"/>
          </a:xfrm>
          <a:prstGeom prst="rect">
            <a:avLst/>
          </a:prstGeom>
        </p:spPr>
      </p:pic>
      <p:pic>
        <p:nvPicPr>
          <p:cNvPr id="10" name="Picture 9">
            <a:extLst>
              <a:ext uri="{FF2B5EF4-FFF2-40B4-BE49-F238E27FC236}">
                <a16:creationId xmlns:a16="http://schemas.microsoft.com/office/drawing/2014/main" id="{AD91BA11-81D3-DF48-9F9E-9D2435FB65A3}"/>
              </a:ext>
            </a:extLst>
          </p:cNvPr>
          <p:cNvPicPr>
            <a:picLocks noChangeAspect="1"/>
          </p:cNvPicPr>
          <p:nvPr/>
        </p:nvPicPr>
        <p:blipFill>
          <a:blip r:embed="rId3"/>
          <a:stretch>
            <a:fillRect/>
          </a:stretch>
        </p:blipFill>
        <p:spPr>
          <a:xfrm>
            <a:off x="5715699" y="4085887"/>
            <a:ext cx="2306975" cy="965975"/>
          </a:xfrm>
          <a:prstGeom prst="rect">
            <a:avLst/>
          </a:prstGeom>
        </p:spPr>
      </p:pic>
      <p:pic>
        <p:nvPicPr>
          <p:cNvPr id="12" name="Picture 11">
            <a:extLst>
              <a:ext uri="{FF2B5EF4-FFF2-40B4-BE49-F238E27FC236}">
                <a16:creationId xmlns:a16="http://schemas.microsoft.com/office/drawing/2014/main" id="{3848E1ED-814D-9745-A5BB-19A8CF2D5CF0}"/>
              </a:ext>
            </a:extLst>
          </p:cNvPr>
          <p:cNvPicPr>
            <a:picLocks noChangeAspect="1"/>
          </p:cNvPicPr>
          <p:nvPr/>
        </p:nvPicPr>
        <p:blipFill>
          <a:blip r:embed="rId4"/>
          <a:stretch>
            <a:fillRect/>
          </a:stretch>
        </p:blipFill>
        <p:spPr>
          <a:xfrm>
            <a:off x="3274269" y="2236946"/>
            <a:ext cx="2184400" cy="896428"/>
          </a:xfrm>
          <a:prstGeom prst="rect">
            <a:avLst/>
          </a:prstGeom>
        </p:spPr>
      </p:pic>
    </p:spTree>
    <p:extLst>
      <p:ext uri="{BB962C8B-B14F-4D97-AF65-F5344CB8AC3E}">
        <p14:creationId xmlns:p14="http://schemas.microsoft.com/office/powerpoint/2010/main" val="57961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980000"/>
                </a:solidFill>
              </a:rPr>
              <a:t>The Problem</a:t>
            </a:r>
            <a:endParaRPr b="1">
              <a:solidFill>
                <a:srgbClr val="980000"/>
              </a:solidFill>
            </a:endParaRPr>
          </a:p>
        </p:txBody>
      </p:sp>
      <p:pic>
        <p:nvPicPr>
          <p:cNvPr id="88" name="Google Shape;88;p17"/>
          <p:cNvPicPr preferRelativeResize="0"/>
          <p:nvPr/>
        </p:nvPicPr>
        <p:blipFill>
          <a:blip r:embed="rId3">
            <a:alphaModFix/>
          </a:blip>
          <a:stretch>
            <a:fillRect/>
          </a:stretch>
        </p:blipFill>
        <p:spPr>
          <a:xfrm>
            <a:off x="565524" y="1720025"/>
            <a:ext cx="3858176" cy="2340400"/>
          </a:xfrm>
          <a:prstGeom prst="rect">
            <a:avLst/>
          </a:prstGeom>
          <a:noFill/>
          <a:ln>
            <a:noFill/>
          </a:ln>
        </p:spPr>
      </p:pic>
      <p:pic>
        <p:nvPicPr>
          <p:cNvPr id="89" name="Google Shape;89;p17"/>
          <p:cNvPicPr preferRelativeResize="0"/>
          <p:nvPr/>
        </p:nvPicPr>
        <p:blipFill>
          <a:blip r:embed="rId4">
            <a:alphaModFix/>
          </a:blip>
          <a:stretch>
            <a:fillRect/>
          </a:stretch>
        </p:blipFill>
        <p:spPr>
          <a:xfrm>
            <a:off x="8517600" y="4632271"/>
            <a:ext cx="443675" cy="443675"/>
          </a:xfrm>
          <a:prstGeom prst="rect">
            <a:avLst/>
          </a:prstGeom>
          <a:noFill/>
          <a:ln>
            <a:noFill/>
          </a:ln>
        </p:spPr>
      </p:pic>
      <p:pic>
        <p:nvPicPr>
          <p:cNvPr id="90" name="Google Shape;90;p17"/>
          <p:cNvPicPr preferRelativeResize="0"/>
          <p:nvPr/>
        </p:nvPicPr>
        <p:blipFill>
          <a:blip r:embed="rId5">
            <a:alphaModFix/>
          </a:blip>
          <a:stretch>
            <a:fillRect/>
          </a:stretch>
        </p:blipFill>
        <p:spPr>
          <a:xfrm>
            <a:off x="5043650" y="1720025"/>
            <a:ext cx="3473950" cy="2138550"/>
          </a:xfrm>
          <a:prstGeom prst="rect">
            <a:avLst/>
          </a:prstGeom>
          <a:noFill/>
          <a:ln>
            <a:noFill/>
          </a:ln>
        </p:spPr>
      </p:pic>
      <p:sp>
        <p:nvSpPr>
          <p:cNvPr id="91" name="Google Shape;91;p17"/>
          <p:cNvSpPr txBox="1"/>
          <p:nvPr/>
        </p:nvSpPr>
        <p:spPr>
          <a:xfrm>
            <a:off x="6541525" y="3100425"/>
            <a:ext cx="1857000" cy="4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5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A6C0-28CF-E945-8846-E4B0B0E1C78B}"/>
              </a:ext>
            </a:extLst>
          </p:cNvPr>
          <p:cNvSpPr>
            <a:spLocks noGrp="1"/>
          </p:cNvSpPr>
          <p:nvPr>
            <p:ph type="title"/>
          </p:nvPr>
        </p:nvSpPr>
        <p:spPr/>
        <p:txBody>
          <a:bodyPr>
            <a:normAutofit fontScale="90000"/>
          </a:bodyPr>
          <a:lstStyle/>
          <a:p>
            <a:pPr algn="ctr"/>
            <a:r>
              <a:rPr lang="en-NL" dirty="0"/>
              <a:t>Result 1</a:t>
            </a:r>
          </a:p>
        </p:txBody>
      </p:sp>
      <p:sp>
        <p:nvSpPr>
          <p:cNvPr id="3" name="Text Placeholder 2">
            <a:extLst>
              <a:ext uri="{FF2B5EF4-FFF2-40B4-BE49-F238E27FC236}">
                <a16:creationId xmlns:a16="http://schemas.microsoft.com/office/drawing/2014/main" id="{05880973-85D0-EC4E-8052-F3333CAE906E}"/>
              </a:ext>
            </a:extLst>
          </p:cNvPr>
          <p:cNvSpPr>
            <a:spLocks noGrp="1"/>
          </p:cNvSpPr>
          <p:nvPr>
            <p:ph type="body" idx="1"/>
          </p:nvPr>
        </p:nvSpPr>
        <p:spPr/>
        <p:txBody>
          <a:bodyPr/>
          <a:lstStyle/>
          <a:p>
            <a:pPr fontAlgn="base"/>
            <a:r>
              <a:rPr lang="en-US" dirty="0"/>
              <a:t>AppService &amp; </a:t>
            </a:r>
            <a:r>
              <a:rPr lang="en-US" dirty="0" err="1"/>
              <a:t>EagerService</a:t>
            </a:r>
            <a:r>
              <a:rPr lang="en-US" dirty="0"/>
              <a:t> returns the same value everywhere because they are available in the </a:t>
            </a:r>
            <a:r>
              <a:rPr lang="en-US" b="1" dirty="0" err="1">
                <a:solidFill>
                  <a:srgbClr val="C00000"/>
                </a:solidFill>
              </a:rPr>
              <a:t>RootModule</a:t>
            </a:r>
            <a:r>
              <a:rPr lang="en-US" b="1" dirty="0">
                <a:solidFill>
                  <a:srgbClr val="C00000"/>
                </a:solidFill>
              </a:rPr>
              <a:t> Injector</a:t>
            </a:r>
            <a:r>
              <a:rPr lang="en-US" dirty="0"/>
              <a:t>.</a:t>
            </a:r>
          </a:p>
          <a:p>
            <a:pPr fontAlgn="base"/>
            <a:r>
              <a:rPr lang="en-US" dirty="0" err="1"/>
              <a:t>LazyService</a:t>
            </a:r>
            <a:r>
              <a:rPr lang="en-US" dirty="0"/>
              <a:t> is available only in the </a:t>
            </a:r>
            <a:r>
              <a:rPr lang="en-US" dirty="0" err="1"/>
              <a:t>LazyModule</a:t>
            </a:r>
            <a:r>
              <a:rPr lang="en-US" dirty="0"/>
              <a:t> Injector. </a:t>
            </a:r>
          </a:p>
          <a:p>
            <a:pPr marL="114300" indent="0" fontAlgn="base">
              <a:buNone/>
            </a:pPr>
            <a:r>
              <a:rPr lang="en-US" dirty="0">
                <a:sym typeface="Wingdings" pitchFamily="2" charset="2"/>
              </a:rPr>
              <a:t> </a:t>
            </a:r>
            <a:r>
              <a:rPr lang="en-US" dirty="0"/>
              <a:t>Hence available only in the </a:t>
            </a:r>
            <a:r>
              <a:rPr lang="en-US" dirty="0" err="1"/>
              <a:t>LazyComponent</a:t>
            </a:r>
            <a:endParaRPr lang="en-US" dirty="0"/>
          </a:p>
          <a:p>
            <a:endParaRPr lang="en-NL" dirty="0"/>
          </a:p>
        </p:txBody>
      </p:sp>
    </p:spTree>
    <p:extLst>
      <p:ext uri="{BB962C8B-B14F-4D97-AF65-F5344CB8AC3E}">
        <p14:creationId xmlns:p14="http://schemas.microsoft.com/office/powerpoint/2010/main" val="4229632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581E-1E48-AB49-B892-20C109D8B6DD}"/>
              </a:ext>
            </a:extLst>
          </p:cNvPr>
          <p:cNvSpPr>
            <a:spLocks noGrp="1"/>
          </p:cNvSpPr>
          <p:nvPr>
            <p:ph type="title"/>
          </p:nvPr>
        </p:nvSpPr>
        <p:spPr/>
        <p:txBody>
          <a:bodyPr>
            <a:normAutofit fontScale="90000"/>
          </a:bodyPr>
          <a:lstStyle/>
          <a:p>
            <a:pPr algn="ctr"/>
            <a:r>
              <a:rPr lang="en-NL" dirty="0"/>
              <a:t>Scenario 2: </a:t>
            </a:r>
            <a:r>
              <a:rPr lang="en-US" b="1" dirty="0"/>
              <a:t>Using </a:t>
            </a:r>
            <a:r>
              <a:rPr lang="en-US" b="1" dirty="0" err="1"/>
              <a:t>ProvidedIn</a:t>
            </a:r>
            <a:r>
              <a:rPr lang="en-US" b="1" dirty="0"/>
              <a:t> in </a:t>
            </a:r>
            <a:r>
              <a:rPr lang="en-US" b="1" dirty="0" err="1"/>
              <a:t>LazyService</a:t>
            </a:r>
            <a:br>
              <a:rPr lang="en-US" b="1" dirty="0"/>
            </a:br>
            <a:br>
              <a:rPr lang="en-US" b="1" dirty="0"/>
            </a:br>
            <a:endParaRPr lang="en-NL" dirty="0"/>
          </a:p>
        </p:txBody>
      </p:sp>
      <p:sp>
        <p:nvSpPr>
          <p:cNvPr id="3" name="Text Placeholder 2">
            <a:extLst>
              <a:ext uri="{FF2B5EF4-FFF2-40B4-BE49-F238E27FC236}">
                <a16:creationId xmlns:a16="http://schemas.microsoft.com/office/drawing/2014/main" id="{23DC78EB-5556-B84A-A020-8CC688F840EC}"/>
              </a:ext>
            </a:extLst>
          </p:cNvPr>
          <p:cNvSpPr>
            <a:spLocks noGrp="1"/>
          </p:cNvSpPr>
          <p:nvPr>
            <p:ph type="body" idx="1"/>
          </p:nvPr>
        </p:nvSpPr>
        <p:spPr/>
        <p:txBody>
          <a:bodyPr/>
          <a:lstStyle/>
          <a:p>
            <a:pPr fontAlgn="base"/>
            <a:r>
              <a:rPr lang="en-US" dirty="0"/>
              <a:t>Add the </a:t>
            </a:r>
            <a:r>
              <a:rPr lang="en-US" dirty="0" err="1"/>
              <a:t>providedIn</a:t>
            </a:r>
            <a:r>
              <a:rPr lang="en-US" dirty="0"/>
              <a:t>: 'root' for the </a:t>
            </a:r>
            <a:r>
              <a:rPr lang="en-US" dirty="0" err="1"/>
              <a:t>LazyService</a:t>
            </a:r>
            <a:r>
              <a:rPr lang="en-US" dirty="0"/>
              <a:t>. Now </a:t>
            </a:r>
            <a:r>
              <a:rPr lang="en-US" dirty="0" err="1"/>
              <a:t>LazyService</a:t>
            </a:r>
            <a:r>
              <a:rPr lang="en-US" dirty="0"/>
              <a:t> is added to Root Module Injector.</a:t>
            </a:r>
          </a:p>
          <a:p>
            <a:pPr fontAlgn="base"/>
            <a:endParaRPr lang="en-US" dirty="0"/>
          </a:p>
          <a:p>
            <a:pPr fontAlgn="base"/>
            <a:endParaRPr lang="en-US" dirty="0"/>
          </a:p>
          <a:p>
            <a:pPr fontAlgn="base"/>
            <a:endParaRPr lang="en-US" dirty="0"/>
          </a:p>
          <a:p>
            <a:pPr fontAlgn="base"/>
            <a:r>
              <a:rPr lang="en-US" dirty="0"/>
              <a:t>Remove </a:t>
            </a:r>
            <a:r>
              <a:rPr lang="en-US" dirty="0" err="1"/>
              <a:t>LazyService</a:t>
            </a:r>
            <a:r>
              <a:rPr lang="en-US" dirty="0"/>
              <a:t> from the Provider’s Array of </a:t>
            </a:r>
            <a:r>
              <a:rPr lang="en-US" dirty="0" err="1"/>
              <a:t>LazyModule</a:t>
            </a:r>
            <a:endParaRPr lang="en-US" dirty="0"/>
          </a:p>
          <a:p>
            <a:endParaRPr lang="en-NL" dirty="0"/>
          </a:p>
        </p:txBody>
      </p:sp>
      <p:pic>
        <p:nvPicPr>
          <p:cNvPr id="5" name="Picture 4">
            <a:extLst>
              <a:ext uri="{FF2B5EF4-FFF2-40B4-BE49-F238E27FC236}">
                <a16:creationId xmlns:a16="http://schemas.microsoft.com/office/drawing/2014/main" id="{99B554B8-CB09-9D44-BF07-CDADF78A5B6A}"/>
              </a:ext>
            </a:extLst>
          </p:cNvPr>
          <p:cNvPicPr>
            <a:picLocks noChangeAspect="1"/>
          </p:cNvPicPr>
          <p:nvPr/>
        </p:nvPicPr>
        <p:blipFill>
          <a:blip r:embed="rId2"/>
          <a:stretch>
            <a:fillRect/>
          </a:stretch>
        </p:blipFill>
        <p:spPr>
          <a:xfrm>
            <a:off x="2320636" y="1941368"/>
            <a:ext cx="3505200" cy="762000"/>
          </a:xfrm>
          <a:prstGeom prst="rect">
            <a:avLst/>
          </a:prstGeom>
        </p:spPr>
      </p:pic>
    </p:spTree>
    <p:extLst>
      <p:ext uri="{BB962C8B-B14F-4D97-AF65-F5344CB8AC3E}">
        <p14:creationId xmlns:p14="http://schemas.microsoft.com/office/powerpoint/2010/main" val="28009759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94AB-3B19-8F4F-BA3A-E8B757C412EE}"/>
              </a:ext>
            </a:extLst>
          </p:cNvPr>
          <p:cNvSpPr>
            <a:spLocks noGrp="1"/>
          </p:cNvSpPr>
          <p:nvPr>
            <p:ph type="title"/>
          </p:nvPr>
        </p:nvSpPr>
        <p:spPr/>
        <p:txBody>
          <a:bodyPr>
            <a:normAutofit fontScale="90000"/>
          </a:bodyPr>
          <a:lstStyle/>
          <a:p>
            <a:pPr algn="ctr"/>
            <a:r>
              <a:rPr lang="en-NL" dirty="0"/>
              <a:t>Result 2</a:t>
            </a:r>
          </a:p>
        </p:txBody>
      </p:sp>
      <p:sp>
        <p:nvSpPr>
          <p:cNvPr id="3" name="Text Placeholder 2">
            <a:extLst>
              <a:ext uri="{FF2B5EF4-FFF2-40B4-BE49-F238E27FC236}">
                <a16:creationId xmlns:a16="http://schemas.microsoft.com/office/drawing/2014/main" id="{203258E9-BE4D-8644-9A95-26FEF4EC7ACF}"/>
              </a:ext>
            </a:extLst>
          </p:cNvPr>
          <p:cNvSpPr>
            <a:spLocks noGrp="1"/>
          </p:cNvSpPr>
          <p:nvPr>
            <p:ph type="body" idx="1"/>
          </p:nvPr>
        </p:nvSpPr>
        <p:spPr/>
        <p:txBody>
          <a:bodyPr/>
          <a:lstStyle/>
          <a:p>
            <a:r>
              <a:rPr lang="en-US" dirty="0"/>
              <a:t>Since the </a:t>
            </a:r>
            <a:r>
              <a:rPr lang="en-US" dirty="0" err="1"/>
              <a:t>LazyService</a:t>
            </a:r>
            <a:r>
              <a:rPr lang="en-US" dirty="0"/>
              <a:t> is now available Root Module Injector, it will be available across the application as a singleton </a:t>
            </a:r>
            <a:endParaRPr lang="en-NL" dirty="0"/>
          </a:p>
        </p:txBody>
      </p:sp>
    </p:spTree>
    <p:extLst>
      <p:ext uri="{BB962C8B-B14F-4D97-AF65-F5344CB8AC3E}">
        <p14:creationId xmlns:p14="http://schemas.microsoft.com/office/powerpoint/2010/main" val="2236094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303-3633-154F-A744-69CE91AA0545}"/>
              </a:ext>
            </a:extLst>
          </p:cNvPr>
          <p:cNvSpPr>
            <a:spLocks noGrp="1"/>
          </p:cNvSpPr>
          <p:nvPr>
            <p:ph type="title"/>
          </p:nvPr>
        </p:nvSpPr>
        <p:spPr/>
        <p:txBody>
          <a:bodyPr>
            <a:normAutofit fontScale="90000"/>
          </a:bodyPr>
          <a:lstStyle/>
          <a:p>
            <a:pPr algn="ctr"/>
            <a:r>
              <a:rPr lang="en-NL" dirty="0"/>
              <a:t>Scenario 3: </a:t>
            </a:r>
          </a:p>
        </p:txBody>
      </p:sp>
      <p:sp>
        <p:nvSpPr>
          <p:cNvPr id="3" name="Text Placeholder 2">
            <a:extLst>
              <a:ext uri="{FF2B5EF4-FFF2-40B4-BE49-F238E27FC236}">
                <a16:creationId xmlns:a16="http://schemas.microsoft.com/office/drawing/2014/main" id="{387B264A-571E-7F4E-A9A0-F7AD426F5185}"/>
              </a:ext>
            </a:extLst>
          </p:cNvPr>
          <p:cNvSpPr>
            <a:spLocks noGrp="1"/>
          </p:cNvSpPr>
          <p:nvPr>
            <p:ph type="body" idx="1"/>
          </p:nvPr>
        </p:nvSpPr>
        <p:spPr/>
        <p:txBody>
          <a:bodyPr/>
          <a:lstStyle/>
          <a:p>
            <a:pPr fontAlgn="base"/>
            <a:r>
              <a:rPr lang="en-US" dirty="0"/>
              <a:t>Keep the </a:t>
            </a:r>
            <a:r>
              <a:rPr lang="en-US" dirty="0" err="1"/>
              <a:t>providedIn</a:t>
            </a:r>
            <a:r>
              <a:rPr lang="en-US" dirty="0"/>
              <a:t>: 'root' for the </a:t>
            </a:r>
            <a:r>
              <a:rPr lang="en-US" dirty="0" err="1"/>
              <a:t>LazyService</a:t>
            </a:r>
            <a:r>
              <a:rPr lang="en-US" dirty="0"/>
              <a:t>.</a:t>
            </a:r>
          </a:p>
          <a:p>
            <a:pPr fontAlgn="base"/>
            <a:endParaRPr lang="en-US" dirty="0"/>
          </a:p>
          <a:p>
            <a:pPr fontAlgn="base"/>
            <a:endParaRPr lang="en-US" dirty="0"/>
          </a:p>
          <a:p>
            <a:pPr fontAlgn="base"/>
            <a:endParaRPr lang="en-US" dirty="0"/>
          </a:p>
          <a:p>
            <a:pPr fontAlgn="base"/>
            <a:r>
              <a:rPr lang="en-US" dirty="0"/>
              <a:t>Add </a:t>
            </a:r>
            <a:r>
              <a:rPr lang="en-US" dirty="0" err="1"/>
              <a:t>LazyService</a:t>
            </a:r>
            <a:r>
              <a:rPr lang="en-US" dirty="0"/>
              <a:t> to the Providers array of the </a:t>
            </a:r>
            <a:r>
              <a:rPr lang="en-US" dirty="0" err="1"/>
              <a:t>LazyModule</a:t>
            </a:r>
            <a:r>
              <a:rPr lang="en-US" dirty="0"/>
              <a:t>.</a:t>
            </a:r>
          </a:p>
          <a:p>
            <a:endParaRPr lang="en-NL" dirty="0"/>
          </a:p>
        </p:txBody>
      </p:sp>
      <p:pic>
        <p:nvPicPr>
          <p:cNvPr id="4" name="Picture 3">
            <a:extLst>
              <a:ext uri="{FF2B5EF4-FFF2-40B4-BE49-F238E27FC236}">
                <a16:creationId xmlns:a16="http://schemas.microsoft.com/office/drawing/2014/main" id="{54739C26-0BFF-B84E-83B2-0F3F9213F1B4}"/>
              </a:ext>
            </a:extLst>
          </p:cNvPr>
          <p:cNvPicPr>
            <a:picLocks noChangeAspect="1"/>
          </p:cNvPicPr>
          <p:nvPr/>
        </p:nvPicPr>
        <p:blipFill>
          <a:blip r:embed="rId2"/>
          <a:stretch>
            <a:fillRect/>
          </a:stretch>
        </p:blipFill>
        <p:spPr>
          <a:xfrm>
            <a:off x="2369126" y="1615786"/>
            <a:ext cx="3505200" cy="762000"/>
          </a:xfrm>
          <a:prstGeom prst="rect">
            <a:avLst/>
          </a:prstGeom>
        </p:spPr>
      </p:pic>
      <p:pic>
        <p:nvPicPr>
          <p:cNvPr id="5" name="Picture 4">
            <a:extLst>
              <a:ext uri="{FF2B5EF4-FFF2-40B4-BE49-F238E27FC236}">
                <a16:creationId xmlns:a16="http://schemas.microsoft.com/office/drawing/2014/main" id="{D42BFA56-A19C-D44F-ADF8-BBC874290CBA}"/>
              </a:ext>
            </a:extLst>
          </p:cNvPr>
          <p:cNvPicPr>
            <a:picLocks noChangeAspect="1"/>
          </p:cNvPicPr>
          <p:nvPr/>
        </p:nvPicPr>
        <p:blipFill>
          <a:blip r:embed="rId3"/>
          <a:stretch>
            <a:fillRect/>
          </a:stretch>
        </p:blipFill>
        <p:spPr>
          <a:xfrm>
            <a:off x="2369126" y="3025050"/>
            <a:ext cx="2306975" cy="965975"/>
          </a:xfrm>
          <a:prstGeom prst="rect">
            <a:avLst/>
          </a:prstGeom>
        </p:spPr>
      </p:pic>
    </p:spTree>
    <p:extLst>
      <p:ext uri="{BB962C8B-B14F-4D97-AF65-F5344CB8AC3E}">
        <p14:creationId xmlns:p14="http://schemas.microsoft.com/office/powerpoint/2010/main" val="3940336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C1F6-E9BA-BC46-9306-A7BD415450AA}"/>
              </a:ext>
            </a:extLst>
          </p:cNvPr>
          <p:cNvSpPr>
            <a:spLocks noGrp="1"/>
          </p:cNvSpPr>
          <p:nvPr>
            <p:ph type="title"/>
          </p:nvPr>
        </p:nvSpPr>
        <p:spPr/>
        <p:txBody>
          <a:bodyPr>
            <a:normAutofit fontScale="90000"/>
          </a:bodyPr>
          <a:lstStyle/>
          <a:p>
            <a:pPr algn="ctr"/>
            <a:r>
              <a:rPr lang="en-NL" dirty="0"/>
              <a:t>Result 3</a:t>
            </a:r>
          </a:p>
        </p:txBody>
      </p:sp>
      <p:sp>
        <p:nvSpPr>
          <p:cNvPr id="3" name="Text Placeholder 2">
            <a:extLst>
              <a:ext uri="{FF2B5EF4-FFF2-40B4-BE49-F238E27FC236}">
                <a16:creationId xmlns:a16="http://schemas.microsoft.com/office/drawing/2014/main" id="{284B2B25-9414-044B-9738-B6B9DF3E03DE}"/>
              </a:ext>
            </a:extLst>
          </p:cNvPr>
          <p:cNvSpPr>
            <a:spLocks noGrp="1"/>
          </p:cNvSpPr>
          <p:nvPr>
            <p:ph type="body" idx="1"/>
          </p:nvPr>
        </p:nvSpPr>
        <p:spPr/>
        <p:txBody>
          <a:bodyPr/>
          <a:lstStyle/>
          <a:p>
            <a:pPr marL="114300" indent="0">
              <a:buNone/>
            </a:pPr>
            <a:r>
              <a:rPr lang="en-US" dirty="0"/>
              <a:t>Now </a:t>
            </a:r>
            <a:r>
              <a:rPr lang="en-US" dirty="0" err="1"/>
              <a:t>LazyService</a:t>
            </a:r>
            <a:r>
              <a:rPr lang="en-US" dirty="0"/>
              <a:t> available at 2 Injectors:</a:t>
            </a:r>
          </a:p>
          <a:p>
            <a:pPr>
              <a:buFont typeface="+mj-lt"/>
              <a:buAutoNum type="arabicPeriod"/>
            </a:pPr>
            <a:r>
              <a:rPr lang="en-US" dirty="0"/>
              <a:t>In </a:t>
            </a:r>
            <a:r>
              <a:rPr lang="en-US" dirty="0" err="1"/>
              <a:t>RootModule</a:t>
            </a:r>
            <a:r>
              <a:rPr lang="en-US" dirty="0"/>
              <a:t> Injector &amp; in </a:t>
            </a:r>
          </a:p>
          <a:p>
            <a:pPr>
              <a:buFont typeface="+mj-lt"/>
              <a:buAutoNum type="arabicPeriod"/>
            </a:pPr>
            <a:r>
              <a:rPr lang="en-US" dirty="0" err="1"/>
              <a:t>LazyModule</a:t>
            </a:r>
            <a:r>
              <a:rPr lang="en-US" dirty="0"/>
              <a:t> Injector. </a:t>
            </a:r>
          </a:p>
          <a:p>
            <a:pPr>
              <a:buFont typeface="+mj-lt"/>
              <a:buAutoNum type="arabicPeriod"/>
            </a:pPr>
            <a:endParaRPr lang="en-US" dirty="0"/>
          </a:p>
          <a:p>
            <a:pPr marL="114300" indent="0">
              <a:buNone/>
            </a:pPr>
            <a:r>
              <a:rPr lang="en-US" dirty="0"/>
              <a:t>The </a:t>
            </a:r>
            <a:r>
              <a:rPr lang="en-US" dirty="0" err="1"/>
              <a:t>LazyComponent</a:t>
            </a:r>
            <a:r>
              <a:rPr lang="en-US" dirty="0"/>
              <a:t> will use the service from the </a:t>
            </a:r>
            <a:r>
              <a:rPr lang="en-US" dirty="0" err="1"/>
              <a:t>LazyModule</a:t>
            </a:r>
            <a:r>
              <a:rPr lang="en-US" dirty="0"/>
              <a:t> Injector, while the rest of the App uses it from the </a:t>
            </a:r>
            <a:r>
              <a:rPr lang="en-US" dirty="0" err="1"/>
              <a:t>RootModule</a:t>
            </a:r>
            <a:r>
              <a:rPr lang="en-US" dirty="0"/>
              <a:t> Injector. Hence you get two different values</a:t>
            </a:r>
            <a:endParaRPr lang="en-NL" dirty="0"/>
          </a:p>
        </p:txBody>
      </p:sp>
    </p:spTree>
    <p:extLst>
      <p:ext uri="{BB962C8B-B14F-4D97-AF65-F5344CB8AC3E}">
        <p14:creationId xmlns:p14="http://schemas.microsoft.com/office/powerpoint/2010/main" val="1729171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303-3633-154F-A744-69CE91AA0545}"/>
              </a:ext>
            </a:extLst>
          </p:cNvPr>
          <p:cNvSpPr>
            <a:spLocks noGrp="1"/>
          </p:cNvSpPr>
          <p:nvPr>
            <p:ph type="title"/>
          </p:nvPr>
        </p:nvSpPr>
        <p:spPr/>
        <p:txBody>
          <a:bodyPr>
            <a:normAutofit fontScale="90000"/>
          </a:bodyPr>
          <a:lstStyle/>
          <a:p>
            <a:pPr algn="ctr"/>
            <a:r>
              <a:rPr lang="en-NL" dirty="0"/>
              <a:t>Scenario 4: </a:t>
            </a:r>
            <a:r>
              <a:rPr lang="en-US" b="1" dirty="0" err="1"/>
              <a:t>LazyService</a:t>
            </a:r>
            <a:r>
              <a:rPr lang="en-US" b="1" dirty="0"/>
              <a:t> in </a:t>
            </a:r>
            <a:r>
              <a:rPr lang="en-US" b="1" dirty="0" err="1"/>
              <a:t>AppComponent</a:t>
            </a:r>
            <a:br>
              <a:rPr lang="en-US" b="1" dirty="0"/>
            </a:br>
            <a:endParaRPr lang="en-NL" dirty="0"/>
          </a:p>
        </p:txBody>
      </p:sp>
      <p:sp>
        <p:nvSpPr>
          <p:cNvPr id="3" name="Text Placeholder 2">
            <a:extLst>
              <a:ext uri="{FF2B5EF4-FFF2-40B4-BE49-F238E27FC236}">
                <a16:creationId xmlns:a16="http://schemas.microsoft.com/office/drawing/2014/main" id="{387B264A-571E-7F4E-A9A0-F7AD426F5185}"/>
              </a:ext>
            </a:extLst>
          </p:cNvPr>
          <p:cNvSpPr>
            <a:spLocks noGrp="1"/>
          </p:cNvSpPr>
          <p:nvPr>
            <p:ph type="body" idx="1"/>
          </p:nvPr>
        </p:nvSpPr>
        <p:spPr/>
        <p:txBody>
          <a:bodyPr/>
          <a:lstStyle/>
          <a:p>
            <a:pPr fontAlgn="base"/>
            <a:r>
              <a:rPr lang="en-US" dirty="0"/>
              <a:t>Keep the </a:t>
            </a:r>
            <a:r>
              <a:rPr lang="en-US" dirty="0" err="1"/>
              <a:t>providedIn</a:t>
            </a:r>
            <a:r>
              <a:rPr lang="en-US" dirty="0"/>
              <a:t>: 'root' for the </a:t>
            </a:r>
            <a:r>
              <a:rPr lang="en-US" dirty="0" err="1"/>
              <a:t>LazyService</a:t>
            </a:r>
            <a:r>
              <a:rPr lang="en-US" dirty="0"/>
              <a:t>.</a:t>
            </a:r>
          </a:p>
          <a:p>
            <a:pPr fontAlgn="base"/>
            <a:r>
              <a:rPr lang="en-US" dirty="0"/>
              <a:t>Add </a:t>
            </a:r>
            <a:r>
              <a:rPr lang="en-US" dirty="0" err="1"/>
              <a:t>LazyService</a:t>
            </a:r>
            <a:r>
              <a:rPr lang="en-US" dirty="0"/>
              <a:t> to the Providers array of the </a:t>
            </a:r>
            <a:r>
              <a:rPr lang="en-US" dirty="0" err="1"/>
              <a:t>LazyModule</a:t>
            </a:r>
            <a:r>
              <a:rPr lang="en-US" dirty="0"/>
              <a:t>.</a:t>
            </a:r>
          </a:p>
          <a:p>
            <a:pPr fontAlgn="base"/>
            <a:r>
              <a:rPr lang="en-US" dirty="0"/>
              <a:t>Add </a:t>
            </a:r>
            <a:r>
              <a:rPr lang="en-US" dirty="0" err="1"/>
              <a:t>LazyService</a:t>
            </a:r>
            <a:r>
              <a:rPr lang="en-US" dirty="0"/>
              <a:t> to the Providers array of the </a:t>
            </a:r>
            <a:r>
              <a:rPr lang="en-US" dirty="0" err="1"/>
              <a:t>AppComponent</a:t>
            </a:r>
            <a:r>
              <a:rPr lang="en-US" dirty="0"/>
              <a:t>.</a:t>
            </a:r>
          </a:p>
          <a:p>
            <a:endParaRPr lang="en-NL" dirty="0"/>
          </a:p>
        </p:txBody>
      </p:sp>
      <p:pic>
        <p:nvPicPr>
          <p:cNvPr id="5" name="Picture 4">
            <a:extLst>
              <a:ext uri="{FF2B5EF4-FFF2-40B4-BE49-F238E27FC236}">
                <a16:creationId xmlns:a16="http://schemas.microsoft.com/office/drawing/2014/main" id="{6869EF17-2724-9742-83EF-3844A7036EB4}"/>
              </a:ext>
            </a:extLst>
          </p:cNvPr>
          <p:cNvPicPr>
            <a:picLocks noChangeAspect="1"/>
          </p:cNvPicPr>
          <p:nvPr/>
        </p:nvPicPr>
        <p:blipFill>
          <a:blip r:embed="rId2"/>
          <a:stretch>
            <a:fillRect/>
          </a:stretch>
        </p:blipFill>
        <p:spPr>
          <a:xfrm>
            <a:off x="2790536" y="2571750"/>
            <a:ext cx="2870200" cy="1397000"/>
          </a:xfrm>
          <a:prstGeom prst="rect">
            <a:avLst/>
          </a:prstGeom>
        </p:spPr>
      </p:pic>
    </p:spTree>
    <p:extLst>
      <p:ext uri="{BB962C8B-B14F-4D97-AF65-F5344CB8AC3E}">
        <p14:creationId xmlns:p14="http://schemas.microsoft.com/office/powerpoint/2010/main" val="777854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225C-66DE-F84D-9332-9DA27FAEEC76}"/>
              </a:ext>
            </a:extLst>
          </p:cNvPr>
          <p:cNvSpPr>
            <a:spLocks noGrp="1"/>
          </p:cNvSpPr>
          <p:nvPr>
            <p:ph type="title"/>
          </p:nvPr>
        </p:nvSpPr>
        <p:spPr/>
        <p:txBody>
          <a:bodyPr>
            <a:normAutofit fontScale="90000"/>
          </a:bodyPr>
          <a:lstStyle/>
          <a:p>
            <a:pPr algn="ctr"/>
            <a:r>
              <a:rPr lang="en-NL" dirty="0"/>
              <a:t>Result 4</a:t>
            </a:r>
          </a:p>
        </p:txBody>
      </p:sp>
      <p:sp>
        <p:nvSpPr>
          <p:cNvPr id="3" name="Text Placeholder 2">
            <a:extLst>
              <a:ext uri="{FF2B5EF4-FFF2-40B4-BE49-F238E27FC236}">
                <a16:creationId xmlns:a16="http://schemas.microsoft.com/office/drawing/2014/main" id="{B9FDF354-7505-E649-A0CF-66912BECBC72}"/>
              </a:ext>
            </a:extLst>
          </p:cNvPr>
          <p:cNvSpPr>
            <a:spLocks noGrp="1"/>
          </p:cNvSpPr>
          <p:nvPr>
            <p:ph type="body" idx="1"/>
          </p:nvPr>
        </p:nvSpPr>
        <p:spPr/>
        <p:txBody>
          <a:bodyPr/>
          <a:lstStyle/>
          <a:p>
            <a:r>
              <a:rPr lang="en-US" dirty="0"/>
              <a:t>Now </a:t>
            </a:r>
            <a:r>
              <a:rPr lang="en-US" dirty="0" err="1"/>
              <a:t>LazyService</a:t>
            </a:r>
            <a:r>
              <a:rPr lang="en-US" dirty="0"/>
              <a:t> available at 3 Injectors: </a:t>
            </a:r>
          </a:p>
          <a:p>
            <a:endParaRPr lang="en-US" dirty="0"/>
          </a:p>
          <a:p>
            <a:pPr>
              <a:buFont typeface="+mj-lt"/>
              <a:buAutoNum type="arabicPeriod"/>
            </a:pPr>
            <a:r>
              <a:rPr lang="en-US" dirty="0" err="1"/>
              <a:t>RootModule</a:t>
            </a:r>
            <a:r>
              <a:rPr lang="en-US" dirty="0"/>
              <a:t> Injector, </a:t>
            </a:r>
          </a:p>
          <a:p>
            <a:pPr>
              <a:buFont typeface="+mj-lt"/>
              <a:buAutoNum type="arabicPeriod"/>
            </a:pPr>
            <a:r>
              <a:rPr lang="en-US" dirty="0" err="1"/>
              <a:t>LazyModule</a:t>
            </a:r>
            <a:r>
              <a:rPr lang="en-US" dirty="0"/>
              <a:t> Injector &amp; </a:t>
            </a:r>
          </a:p>
          <a:p>
            <a:pPr>
              <a:buFont typeface="+mj-lt"/>
              <a:buAutoNum type="arabicPeriod"/>
            </a:pPr>
            <a:r>
              <a:rPr lang="en-US" dirty="0" err="1"/>
              <a:t>AppComponent</a:t>
            </a:r>
            <a:r>
              <a:rPr lang="en-US" dirty="0"/>
              <a:t> Injector.</a:t>
            </a:r>
          </a:p>
          <a:p>
            <a:pPr>
              <a:buFont typeface="+mj-lt"/>
              <a:buAutoNum type="arabicPeriod"/>
            </a:pPr>
            <a:endParaRPr lang="en-US" dirty="0"/>
          </a:p>
          <a:p>
            <a:pPr marL="114300" indent="0">
              <a:buNone/>
            </a:pPr>
            <a:r>
              <a:rPr lang="en-US" dirty="0"/>
              <a:t>The </a:t>
            </a:r>
            <a:r>
              <a:rPr lang="en-US" dirty="0" err="1"/>
              <a:t>AppComponent</a:t>
            </a:r>
            <a:r>
              <a:rPr lang="en-US" dirty="0"/>
              <a:t> Injector is the root of the Element Injector Tree. </a:t>
            </a:r>
          </a:p>
          <a:p>
            <a:pPr marL="114300" indent="0">
              <a:buNone/>
            </a:pPr>
            <a:r>
              <a:rPr lang="en-US" dirty="0"/>
              <a:t>All Components are children of the </a:t>
            </a:r>
            <a:r>
              <a:rPr lang="en-US" dirty="0" err="1"/>
              <a:t>AppComponent</a:t>
            </a:r>
            <a:r>
              <a:rPr lang="en-US" dirty="0"/>
              <a:t>. Hence all of them get the same value.</a:t>
            </a:r>
            <a:endParaRPr lang="en-NL" dirty="0"/>
          </a:p>
        </p:txBody>
      </p:sp>
    </p:spTree>
    <p:extLst>
      <p:ext uri="{BB962C8B-B14F-4D97-AF65-F5344CB8AC3E}">
        <p14:creationId xmlns:p14="http://schemas.microsoft.com/office/powerpoint/2010/main" val="1619904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023A-90B5-BE4B-BCCF-972000B8E4FF}"/>
              </a:ext>
            </a:extLst>
          </p:cNvPr>
          <p:cNvSpPr>
            <a:spLocks noGrp="1"/>
          </p:cNvSpPr>
          <p:nvPr>
            <p:ph type="title"/>
          </p:nvPr>
        </p:nvSpPr>
        <p:spPr/>
        <p:txBody>
          <a:bodyPr>
            <a:normAutofit fontScale="90000"/>
          </a:bodyPr>
          <a:lstStyle/>
          <a:p>
            <a:pPr algn="ctr"/>
            <a:r>
              <a:rPr lang="en-NL" dirty="0"/>
              <a:t>Scenario 5: </a:t>
            </a:r>
            <a:r>
              <a:rPr lang="en-US" b="1" dirty="0"/>
              <a:t>Services in a Component</a:t>
            </a:r>
            <a:br>
              <a:rPr lang="en-US" b="1" dirty="0"/>
            </a:br>
            <a:endParaRPr lang="en-NL" dirty="0"/>
          </a:p>
        </p:txBody>
      </p:sp>
      <p:sp>
        <p:nvSpPr>
          <p:cNvPr id="3" name="Text Placeholder 2">
            <a:extLst>
              <a:ext uri="{FF2B5EF4-FFF2-40B4-BE49-F238E27FC236}">
                <a16:creationId xmlns:a16="http://schemas.microsoft.com/office/drawing/2014/main" id="{76492576-5998-194F-B2C1-CCB927CFBB64}"/>
              </a:ext>
            </a:extLst>
          </p:cNvPr>
          <p:cNvSpPr>
            <a:spLocks noGrp="1"/>
          </p:cNvSpPr>
          <p:nvPr>
            <p:ph type="body" idx="1"/>
          </p:nvPr>
        </p:nvSpPr>
        <p:spPr/>
        <p:txBody>
          <a:bodyPr/>
          <a:lstStyle/>
          <a:p>
            <a:pPr fontAlgn="base"/>
            <a:r>
              <a:rPr lang="en-US" dirty="0"/>
              <a:t>Register the AppService in the Providers array of Parent1Component.</a:t>
            </a:r>
          </a:p>
          <a:p>
            <a:pPr fontAlgn="base"/>
            <a:r>
              <a:rPr lang="en-US" dirty="0"/>
              <a:t>As you can see from the image below, the Parent1Component &amp; all its child components gets their copy of AppService from the Parent1Component while rest of the App gets it from </a:t>
            </a:r>
            <a:r>
              <a:rPr lang="en-US" dirty="0" err="1"/>
              <a:t>AppModule</a:t>
            </a:r>
            <a:endParaRPr lang="en-US" dirty="0"/>
          </a:p>
          <a:p>
            <a:endParaRPr lang="en-NL" dirty="0"/>
          </a:p>
        </p:txBody>
      </p:sp>
      <p:pic>
        <p:nvPicPr>
          <p:cNvPr id="5" name="Picture 4">
            <a:extLst>
              <a:ext uri="{FF2B5EF4-FFF2-40B4-BE49-F238E27FC236}">
                <a16:creationId xmlns:a16="http://schemas.microsoft.com/office/drawing/2014/main" id="{6B4FEC8B-162B-6649-85EB-5ADF77C22A67}"/>
              </a:ext>
            </a:extLst>
          </p:cNvPr>
          <p:cNvPicPr>
            <a:picLocks noChangeAspect="1"/>
          </p:cNvPicPr>
          <p:nvPr/>
        </p:nvPicPr>
        <p:blipFill>
          <a:blip r:embed="rId2"/>
          <a:stretch>
            <a:fillRect/>
          </a:stretch>
        </p:blipFill>
        <p:spPr>
          <a:xfrm>
            <a:off x="4572000" y="2571750"/>
            <a:ext cx="3553292" cy="2571750"/>
          </a:xfrm>
          <a:prstGeom prst="rect">
            <a:avLst/>
          </a:prstGeom>
        </p:spPr>
      </p:pic>
    </p:spTree>
    <p:extLst>
      <p:ext uri="{BB962C8B-B14F-4D97-AF65-F5344CB8AC3E}">
        <p14:creationId xmlns:p14="http://schemas.microsoft.com/office/powerpoint/2010/main" val="282883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41" name="Google Shape;541;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4500" b="1">
                <a:solidFill>
                  <a:srgbClr val="980000"/>
                </a:solidFill>
              </a:rPr>
              <a:t>Resolution Modifiers</a:t>
            </a:r>
            <a:endParaRPr sz="4500" b="1">
              <a:solidFill>
                <a:srgbClr val="980000"/>
              </a:solidFill>
            </a:endParaRPr>
          </a:p>
        </p:txBody>
      </p:sp>
      <p:pic>
        <p:nvPicPr>
          <p:cNvPr id="542" name="Google Shape;542;p58"/>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9"/>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48" name="Google Shape;548;p59"/>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9"/>
          <p:cNvSpPr/>
          <p:nvPr/>
        </p:nvSpPr>
        <p:spPr>
          <a:xfrm>
            <a:off x="448625" y="3533125"/>
            <a:ext cx="33318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50" name="Google Shape;550;p59"/>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9"/>
          <p:cNvSpPr txBox="1"/>
          <p:nvPr/>
        </p:nvSpPr>
        <p:spPr>
          <a:xfrm>
            <a:off x="4144211" y="2104019"/>
            <a:ext cx="8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ERROR</a:t>
            </a:r>
            <a:endParaRPr b="1">
              <a:solidFill>
                <a:srgbClr val="FF0000"/>
              </a:solidFill>
            </a:endParaRPr>
          </a:p>
        </p:txBody>
      </p:sp>
      <p:sp>
        <p:nvSpPr>
          <p:cNvPr id="552" name="Google Shape;552;p59"/>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pic>
        <p:nvPicPr>
          <p:cNvPr id="553" name="Google Shape;553;p59"/>
          <p:cNvPicPr preferRelativeResize="0"/>
          <p:nvPr/>
        </p:nvPicPr>
        <p:blipFill>
          <a:blip r:embed="rId3">
            <a:alphaModFix/>
          </a:blip>
          <a:stretch>
            <a:fillRect/>
          </a:stretch>
        </p:blipFill>
        <p:spPr>
          <a:xfrm>
            <a:off x="917450" y="1176707"/>
            <a:ext cx="2317500" cy="1090594"/>
          </a:xfrm>
          <a:prstGeom prst="rect">
            <a:avLst/>
          </a:prstGeom>
          <a:noFill/>
          <a:ln>
            <a:noFill/>
          </a:ln>
        </p:spPr>
      </p:pic>
      <p:sp>
        <p:nvSpPr>
          <p:cNvPr id="554" name="Google Shape;554;p59"/>
          <p:cNvSpPr/>
          <p:nvPr/>
        </p:nvSpPr>
        <p:spPr>
          <a:xfrm>
            <a:off x="656165" y="2816203"/>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pic>
        <p:nvPicPr>
          <p:cNvPr id="555" name="Google Shape;555;p59"/>
          <p:cNvPicPr preferRelativeResize="0"/>
          <p:nvPr/>
        </p:nvPicPr>
        <p:blipFill>
          <a:blip r:embed="rId4">
            <a:alphaModFix/>
          </a:blip>
          <a:stretch>
            <a:fillRect/>
          </a:stretch>
        </p:blipFill>
        <p:spPr>
          <a:xfrm>
            <a:off x="547650" y="4015905"/>
            <a:ext cx="3140826" cy="991970"/>
          </a:xfrm>
          <a:prstGeom prst="rect">
            <a:avLst/>
          </a:prstGeom>
          <a:noFill/>
          <a:ln>
            <a:noFill/>
          </a:ln>
        </p:spPr>
      </p:pic>
      <p:sp>
        <p:nvSpPr>
          <p:cNvPr id="556" name="Google Shape;556;p59"/>
          <p:cNvSpPr/>
          <p:nvPr/>
        </p:nvSpPr>
        <p:spPr>
          <a:xfrm rot="-5164556">
            <a:off x="3645448" y="3177386"/>
            <a:ext cx="1008264" cy="670852"/>
          </a:xfrm>
          <a:prstGeom prst="curvedUp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9"/>
          <p:cNvSpPr/>
          <p:nvPr/>
        </p:nvSpPr>
        <p:spPr>
          <a:xfrm rot="-2235450">
            <a:off x="3673591" y="2652275"/>
            <a:ext cx="869180" cy="243845"/>
          </a:xfrm>
          <a:prstGeom prst="curvedUpArrow">
            <a:avLst>
              <a:gd name="adj1" fmla="val 25000"/>
              <a:gd name="adj2" fmla="val 32487"/>
              <a:gd name="adj3" fmla="val 25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9"/>
          <p:cNvSpPr txBox="1"/>
          <p:nvPr/>
        </p:nvSpPr>
        <p:spPr>
          <a:xfrm>
            <a:off x="6040750" y="547000"/>
            <a:ext cx="28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t>@Self</a:t>
            </a:r>
            <a:endParaRPr sz="2600" b="1"/>
          </a:p>
          <a:p>
            <a:pPr marL="0" lvl="0" indent="0" algn="l" rtl="0">
              <a:spcBef>
                <a:spcPts val="0"/>
              </a:spcBef>
              <a:spcAft>
                <a:spcPts val="0"/>
              </a:spcAft>
              <a:buNone/>
            </a:pPr>
            <a:r>
              <a:rPr lang="en" sz="1200">
                <a:solidFill>
                  <a:srgbClr val="202124"/>
                </a:solidFill>
                <a:highlight>
                  <a:srgbClr val="FFFFFF"/>
                </a:highlight>
              </a:rPr>
              <a:t>@Self </a:t>
            </a:r>
            <a:r>
              <a:rPr lang="en" sz="1200" b="1">
                <a:solidFill>
                  <a:srgbClr val="202124"/>
                </a:solidFill>
                <a:highlight>
                  <a:srgbClr val="FFFFFF"/>
                </a:highlight>
              </a:rPr>
              <a:t>tells</a:t>
            </a:r>
            <a:r>
              <a:rPr lang="en" sz="1200">
                <a:solidFill>
                  <a:srgbClr val="202124"/>
                </a:solidFill>
                <a:highlight>
                  <a:srgbClr val="FFFFFF"/>
                </a:highlight>
              </a:rPr>
              <a:t> </a:t>
            </a:r>
            <a:r>
              <a:rPr lang="en" sz="1200" b="1">
                <a:solidFill>
                  <a:srgbClr val="202124"/>
                </a:solidFill>
                <a:highlight>
                  <a:srgbClr val="FFFFFF"/>
                </a:highlight>
              </a:rPr>
              <a:t>Angular that it should only look within the local injector on the current element. If there is no provider found throw an error.</a:t>
            </a:r>
            <a:endParaRPr sz="1200" b="1">
              <a:solidFill>
                <a:srgbClr val="444444"/>
              </a:solidFill>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None/>
            </a:pPr>
            <a:endParaRPr/>
          </a:p>
        </p:txBody>
      </p:sp>
      <p:pic>
        <p:nvPicPr>
          <p:cNvPr id="559" name="Google Shape;559;p59"/>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980000"/>
                </a:solidFill>
              </a:rPr>
              <a:t>The Problem</a:t>
            </a:r>
            <a:endParaRPr b="1">
              <a:solidFill>
                <a:srgbClr val="980000"/>
              </a:solidFill>
            </a:endParaRPr>
          </a:p>
        </p:txBody>
      </p:sp>
      <p:sp>
        <p:nvSpPr>
          <p:cNvPr id="97" name="Google Shape;97;p18"/>
          <p:cNvSpPr txBox="1"/>
          <p:nvPr/>
        </p:nvSpPr>
        <p:spPr>
          <a:xfrm>
            <a:off x="5209925" y="1807975"/>
            <a:ext cx="3342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Violates Single responsibility</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Not flexible</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Dependency is tightly coupled</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Hard to re-use</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Hard to test</a:t>
            </a:r>
            <a:endParaRPr b="1"/>
          </a:p>
        </p:txBody>
      </p:sp>
      <p:pic>
        <p:nvPicPr>
          <p:cNvPr id="98" name="Google Shape;98;p18"/>
          <p:cNvPicPr preferRelativeResize="0"/>
          <p:nvPr/>
        </p:nvPicPr>
        <p:blipFill>
          <a:blip r:embed="rId3">
            <a:alphaModFix/>
          </a:blip>
          <a:stretch>
            <a:fillRect/>
          </a:stretch>
        </p:blipFill>
        <p:spPr>
          <a:xfrm>
            <a:off x="430300" y="1638000"/>
            <a:ext cx="3993399" cy="2422425"/>
          </a:xfrm>
          <a:prstGeom prst="rect">
            <a:avLst/>
          </a:prstGeom>
          <a:noFill/>
          <a:ln>
            <a:noFill/>
          </a:ln>
        </p:spPr>
      </p:pic>
      <p:pic>
        <p:nvPicPr>
          <p:cNvPr id="99" name="Google Shape;99;p18"/>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60"/>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65" name="Google Shape;565;p60"/>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448625" y="3533125"/>
            <a:ext cx="33318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67" name="Google Shape;567;p60"/>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pic>
        <p:nvPicPr>
          <p:cNvPr id="569" name="Google Shape;569;p60"/>
          <p:cNvPicPr preferRelativeResize="0"/>
          <p:nvPr/>
        </p:nvPicPr>
        <p:blipFill>
          <a:blip r:embed="rId3">
            <a:alphaModFix/>
          </a:blip>
          <a:stretch>
            <a:fillRect/>
          </a:stretch>
        </p:blipFill>
        <p:spPr>
          <a:xfrm>
            <a:off x="917450" y="1176707"/>
            <a:ext cx="2317500" cy="1090594"/>
          </a:xfrm>
          <a:prstGeom prst="rect">
            <a:avLst/>
          </a:prstGeom>
          <a:noFill/>
          <a:ln>
            <a:noFill/>
          </a:ln>
        </p:spPr>
      </p:pic>
      <p:sp>
        <p:nvSpPr>
          <p:cNvPr id="570" name="Google Shape;570;p60"/>
          <p:cNvSpPr/>
          <p:nvPr/>
        </p:nvSpPr>
        <p:spPr>
          <a:xfrm>
            <a:off x="656165" y="2816203"/>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71" name="Google Shape;571;p60"/>
          <p:cNvSpPr/>
          <p:nvPr/>
        </p:nvSpPr>
        <p:spPr>
          <a:xfrm rot="-5164556">
            <a:off x="3713023" y="2236336"/>
            <a:ext cx="1008264" cy="670852"/>
          </a:xfrm>
          <a:prstGeom prst="curvedUpArrow">
            <a:avLst>
              <a:gd name="adj1" fmla="val 25000"/>
              <a:gd name="adj2" fmla="val 50000"/>
              <a:gd name="adj3" fmla="val 25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0"/>
          <p:cNvSpPr txBox="1"/>
          <p:nvPr/>
        </p:nvSpPr>
        <p:spPr>
          <a:xfrm>
            <a:off x="6040750" y="547000"/>
            <a:ext cx="28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t>@SkipSelf</a:t>
            </a:r>
            <a:endParaRPr sz="2600" b="1"/>
          </a:p>
          <a:p>
            <a:pPr marL="0" lvl="0" indent="0" algn="l" rtl="0">
              <a:spcBef>
                <a:spcPts val="0"/>
              </a:spcBef>
              <a:spcAft>
                <a:spcPts val="0"/>
              </a:spcAft>
              <a:buClr>
                <a:schemeClr val="dk1"/>
              </a:buClr>
              <a:buSzPts val="1100"/>
              <a:buFont typeface="Arial"/>
              <a:buNone/>
            </a:pPr>
            <a:r>
              <a:rPr lang="en" sz="1200">
                <a:solidFill>
                  <a:schemeClr val="dk1"/>
                </a:solidFill>
              </a:rPr>
              <a:t>@SkipSelf </a:t>
            </a:r>
            <a:r>
              <a:rPr lang="en" sz="1200" b="1">
                <a:solidFill>
                  <a:schemeClr val="dk1"/>
                </a:solidFill>
              </a:rPr>
              <a:t>tells Angular that it should skip local injector and start traversing the injector tree from the parent injector.</a:t>
            </a:r>
            <a:endParaRPr sz="1200" b="1">
              <a:solidFill>
                <a:schemeClr val="dk1"/>
              </a:solidFill>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None/>
            </a:pPr>
            <a:endParaRPr/>
          </a:p>
        </p:txBody>
      </p:sp>
      <p:pic>
        <p:nvPicPr>
          <p:cNvPr id="573" name="Google Shape;573;p60"/>
          <p:cNvPicPr preferRelativeResize="0"/>
          <p:nvPr/>
        </p:nvPicPr>
        <p:blipFill>
          <a:blip r:embed="rId4">
            <a:alphaModFix/>
          </a:blip>
          <a:stretch>
            <a:fillRect/>
          </a:stretch>
        </p:blipFill>
        <p:spPr>
          <a:xfrm>
            <a:off x="521650" y="4054650"/>
            <a:ext cx="3194251" cy="921925"/>
          </a:xfrm>
          <a:prstGeom prst="rect">
            <a:avLst/>
          </a:prstGeom>
          <a:noFill/>
          <a:ln>
            <a:noFill/>
          </a:ln>
        </p:spPr>
      </p:pic>
      <p:pic>
        <p:nvPicPr>
          <p:cNvPr id="574" name="Google Shape;574;p60"/>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1"/>
          <p:cNvSpPr/>
          <p:nvPr/>
        </p:nvSpPr>
        <p:spPr>
          <a:xfrm>
            <a:off x="287899" y="547000"/>
            <a:ext cx="3560100" cy="18897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444444"/>
                </a:solidFill>
              </a:rPr>
              <a:t>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spcBef>
                <a:spcPts val="0"/>
              </a:spcBef>
              <a:spcAft>
                <a:spcPts val="0"/>
              </a:spcAft>
              <a:buNone/>
            </a:pPr>
            <a:endParaRPr sz="800" b="1">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80" name="Google Shape;580;p61"/>
          <p:cNvSpPr/>
          <p:nvPr/>
        </p:nvSpPr>
        <p:spPr>
          <a:xfrm>
            <a:off x="1922469" y="2458715"/>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1"/>
          <p:cNvSpPr/>
          <p:nvPr/>
        </p:nvSpPr>
        <p:spPr>
          <a:xfrm>
            <a:off x="448625" y="3533125"/>
            <a:ext cx="3331800" cy="1533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b="1">
                <a:solidFill>
                  <a:srgbClr val="444444"/>
                </a:solidFill>
              </a:rPr>
              <a:t>Grand Child Element Injector</a:t>
            </a:r>
            <a:endParaRPr sz="1300" b="1">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82" name="Google Shape;582;p61"/>
          <p:cNvSpPr/>
          <p:nvPr/>
        </p:nvSpPr>
        <p:spPr>
          <a:xfrm>
            <a:off x="1931979" y="3224903"/>
            <a:ext cx="237000" cy="347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1"/>
          <p:cNvSpPr txBox="1"/>
          <p:nvPr/>
        </p:nvSpPr>
        <p:spPr>
          <a:xfrm>
            <a:off x="740739" y="72326"/>
            <a:ext cx="267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Element Injector Hierarchy</a:t>
            </a:r>
            <a:endParaRPr/>
          </a:p>
        </p:txBody>
      </p:sp>
      <p:pic>
        <p:nvPicPr>
          <p:cNvPr id="584" name="Google Shape;584;p61"/>
          <p:cNvPicPr preferRelativeResize="0"/>
          <p:nvPr/>
        </p:nvPicPr>
        <p:blipFill>
          <a:blip r:embed="rId3">
            <a:alphaModFix/>
          </a:blip>
          <a:stretch>
            <a:fillRect/>
          </a:stretch>
        </p:blipFill>
        <p:spPr>
          <a:xfrm>
            <a:off x="917450" y="1176707"/>
            <a:ext cx="2317500" cy="1090594"/>
          </a:xfrm>
          <a:prstGeom prst="rect">
            <a:avLst/>
          </a:prstGeom>
          <a:noFill/>
          <a:ln>
            <a:noFill/>
          </a:ln>
        </p:spPr>
      </p:pic>
      <p:sp>
        <p:nvSpPr>
          <p:cNvPr id="585" name="Google Shape;585;p61"/>
          <p:cNvSpPr/>
          <p:nvPr/>
        </p:nvSpPr>
        <p:spPr>
          <a:xfrm>
            <a:off x="656165" y="2816203"/>
            <a:ext cx="2802600" cy="426900"/>
          </a:xfrm>
          <a:prstGeom prst="roundRect">
            <a:avLst>
              <a:gd name="adj" fmla="val 16667"/>
            </a:avLst>
          </a:prstGeom>
          <a:solidFill>
            <a:schemeClr val="lt2"/>
          </a:solidFill>
          <a:ln w="9525" cap="flat" cmpd="sng">
            <a:solidFill>
              <a:srgbClr val="0C840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endParaRPr sz="1300" b="1">
              <a:solidFill>
                <a:srgbClr val="444444"/>
              </a:solidFill>
            </a:endParaRPr>
          </a:p>
          <a:p>
            <a:pPr marL="0" lvl="0" indent="0" algn="ctr" rtl="0">
              <a:lnSpc>
                <a:spcPct val="100000"/>
              </a:lnSpc>
              <a:spcBef>
                <a:spcPts val="0"/>
              </a:spcBef>
              <a:spcAft>
                <a:spcPts val="0"/>
              </a:spcAft>
              <a:buNone/>
            </a:pPr>
            <a:r>
              <a:rPr lang="en" sz="1300" b="1">
                <a:solidFill>
                  <a:srgbClr val="444444"/>
                </a:solidFill>
              </a:rPr>
              <a:t>Child Element Injector</a:t>
            </a:r>
            <a:endParaRPr sz="1300" b="1">
              <a:solidFill>
                <a:srgbClr val="444444"/>
              </a:solidFill>
            </a:endParaRPr>
          </a:p>
          <a:p>
            <a:pPr marL="0" lvl="0" indent="0" algn="ctr" rtl="0">
              <a:spcBef>
                <a:spcPts val="0"/>
              </a:spcBef>
              <a:spcAft>
                <a:spcPts val="0"/>
              </a:spcAft>
              <a:buNone/>
            </a:pPr>
            <a:r>
              <a:rPr lang="en" sz="800">
                <a:solidFill>
                  <a:srgbClr val="444444"/>
                </a:solidFill>
              </a:rPr>
              <a:t>This component has no providers configured</a:t>
            </a:r>
            <a:endParaRPr sz="800">
              <a:solidFill>
                <a:srgbClr val="444444"/>
              </a:solidFill>
            </a:endParaRPr>
          </a:p>
          <a:p>
            <a:pPr marL="0" lvl="0" indent="0" algn="ctr" rtl="0">
              <a:lnSpc>
                <a:spcPct val="100000"/>
              </a:lnSpc>
              <a:spcBef>
                <a:spcPts val="0"/>
              </a:spcBef>
              <a:spcAft>
                <a:spcPts val="0"/>
              </a:spcAft>
              <a:buNone/>
            </a:pPr>
            <a:endParaRPr sz="800">
              <a:solidFill>
                <a:srgbClr val="444444"/>
              </a:solidFill>
            </a:endParaRPr>
          </a:p>
          <a:p>
            <a:pPr marL="0" lvl="0" indent="0" algn="ctr" rtl="0">
              <a:lnSpc>
                <a:spcPct val="115000"/>
              </a:lnSpc>
              <a:spcBef>
                <a:spcPts val="1500"/>
              </a:spcBef>
              <a:spcAft>
                <a:spcPts val="1500"/>
              </a:spcAft>
              <a:buNone/>
            </a:pPr>
            <a:endParaRPr sz="1300" b="1">
              <a:solidFill>
                <a:srgbClr val="444444"/>
              </a:solidFill>
            </a:endParaRPr>
          </a:p>
        </p:txBody>
      </p:sp>
      <p:sp>
        <p:nvSpPr>
          <p:cNvPr id="586" name="Google Shape;586;p61"/>
          <p:cNvSpPr txBox="1"/>
          <p:nvPr/>
        </p:nvSpPr>
        <p:spPr>
          <a:xfrm>
            <a:off x="6040750" y="547000"/>
            <a:ext cx="28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t>@Optional</a:t>
            </a:r>
            <a:endParaRPr sz="2600" b="1"/>
          </a:p>
          <a:p>
            <a:pPr marL="0" lvl="0" indent="0" algn="l" rtl="0">
              <a:spcBef>
                <a:spcPts val="0"/>
              </a:spcBef>
              <a:spcAft>
                <a:spcPts val="0"/>
              </a:spcAft>
              <a:buNone/>
            </a:pPr>
            <a:r>
              <a:rPr lang="en" sz="1200">
                <a:solidFill>
                  <a:schemeClr val="dk1"/>
                </a:solidFill>
              </a:rPr>
              <a:t>@Optional </a:t>
            </a:r>
            <a:r>
              <a:rPr lang="en" sz="1200" b="1">
                <a:solidFill>
                  <a:schemeClr val="dk1"/>
                </a:solidFill>
              </a:rPr>
              <a:t>tells Angular that it should not throw the error if there is no provider and just returns NULL</a:t>
            </a:r>
            <a:endParaRPr sz="1200" b="1">
              <a:solidFill>
                <a:schemeClr val="dk1"/>
              </a:solidFill>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None/>
            </a:pPr>
            <a:endParaRPr/>
          </a:p>
        </p:txBody>
      </p:sp>
      <p:pic>
        <p:nvPicPr>
          <p:cNvPr id="587" name="Google Shape;587;p61"/>
          <p:cNvPicPr preferRelativeResize="0"/>
          <p:nvPr/>
        </p:nvPicPr>
        <p:blipFill>
          <a:blip r:embed="rId4">
            <a:alphaModFix/>
          </a:blip>
          <a:stretch>
            <a:fillRect/>
          </a:stretch>
        </p:blipFill>
        <p:spPr>
          <a:xfrm>
            <a:off x="524575" y="4068900"/>
            <a:ext cx="3179149" cy="949400"/>
          </a:xfrm>
          <a:prstGeom prst="rect">
            <a:avLst/>
          </a:prstGeom>
          <a:noFill/>
          <a:ln>
            <a:noFill/>
          </a:ln>
        </p:spPr>
      </p:pic>
      <p:pic>
        <p:nvPicPr>
          <p:cNvPr id="588" name="Google Shape;588;p61"/>
          <p:cNvPicPr preferRelativeResize="0"/>
          <p:nvPr/>
        </p:nvPicPr>
        <p:blipFill>
          <a:blip r:embed="rId5">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94" name="Google Shape;594;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95" name="Google Shape;595;p62"/>
          <p:cNvPicPr preferRelativeResize="0"/>
          <p:nvPr/>
        </p:nvPicPr>
        <p:blipFill>
          <a:blip r:embed="rId3">
            <a:alphaModFix/>
          </a:blip>
          <a:stretch>
            <a:fillRect/>
          </a:stretch>
        </p:blipFill>
        <p:spPr>
          <a:xfrm>
            <a:off x="0" y="205383"/>
            <a:ext cx="9144003" cy="473273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1" name="Google Shape;601;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4500" b="1">
                <a:solidFill>
                  <a:srgbClr val="980000"/>
                </a:solidFill>
              </a:rPr>
              <a:t>Dependency Providers</a:t>
            </a:r>
            <a:endParaRPr sz="4500" b="1">
              <a:solidFill>
                <a:srgbClr val="980000"/>
              </a:solidFill>
            </a:endParaRPr>
          </a:p>
          <a:p>
            <a:pPr marL="0" lvl="0" indent="0" algn="l" rtl="0">
              <a:spcBef>
                <a:spcPts val="0"/>
              </a:spcBef>
              <a:spcAft>
                <a:spcPts val="1200"/>
              </a:spcAft>
              <a:buNone/>
            </a:pPr>
            <a:endParaRPr/>
          </a:p>
        </p:txBody>
      </p:sp>
      <p:pic>
        <p:nvPicPr>
          <p:cNvPr id="602" name="Google Shape;602;p63"/>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980000"/>
                </a:solidFill>
              </a:rPr>
              <a:t>Dependency Providers</a:t>
            </a:r>
            <a:endParaRPr b="1">
              <a:solidFill>
                <a:srgbClr val="980000"/>
              </a:solidFill>
            </a:endParaRPr>
          </a:p>
        </p:txBody>
      </p:sp>
      <p:sp>
        <p:nvSpPr>
          <p:cNvPr id="608" name="Google Shape;608;p64"/>
          <p:cNvSpPr/>
          <p:nvPr/>
        </p:nvSpPr>
        <p:spPr>
          <a:xfrm>
            <a:off x="2515350" y="1465862"/>
            <a:ext cx="1006200" cy="40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useClass</a:t>
            </a:r>
            <a:endParaRPr b="1"/>
          </a:p>
        </p:txBody>
      </p:sp>
      <p:sp>
        <p:nvSpPr>
          <p:cNvPr id="609" name="Google Shape;609;p64"/>
          <p:cNvSpPr/>
          <p:nvPr/>
        </p:nvSpPr>
        <p:spPr>
          <a:xfrm>
            <a:off x="5463150" y="1457200"/>
            <a:ext cx="1241700" cy="40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useExisting</a:t>
            </a:r>
            <a:endParaRPr b="1"/>
          </a:p>
        </p:txBody>
      </p:sp>
      <p:sp>
        <p:nvSpPr>
          <p:cNvPr id="610" name="Google Shape;610;p64"/>
          <p:cNvSpPr/>
          <p:nvPr/>
        </p:nvSpPr>
        <p:spPr>
          <a:xfrm>
            <a:off x="2515350" y="2743338"/>
            <a:ext cx="1043400" cy="40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useValue</a:t>
            </a:r>
            <a:endParaRPr b="1"/>
          </a:p>
        </p:txBody>
      </p:sp>
      <p:sp>
        <p:nvSpPr>
          <p:cNvPr id="611" name="Google Shape;611;p64"/>
          <p:cNvSpPr/>
          <p:nvPr/>
        </p:nvSpPr>
        <p:spPr>
          <a:xfrm>
            <a:off x="5463150" y="2752012"/>
            <a:ext cx="1174800" cy="40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useFactory</a:t>
            </a:r>
            <a:endParaRPr b="1"/>
          </a:p>
        </p:txBody>
      </p:sp>
      <p:pic>
        <p:nvPicPr>
          <p:cNvPr id="612" name="Google Shape;612;p64"/>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useClass in @Component</a:t>
            </a:r>
            <a:endParaRPr b="1"/>
          </a:p>
        </p:txBody>
      </p:sp>
      <p:sp>
        <p:nvSpPr>
          <p:cNvPr id="618" name="Google Shape;618;p65"/>
          <p:cNvSpPr txBox="1">
            <a:spLocks noGrp="1"/>
          </p:cNvSpPr>
          <p:nvPr>
            <p:ph type="body" idx="1"/>
          </p:nvPr>
        </p:nvSpPr>
        <p:spPr>
          <a:xfrm>
            <a:off x="360775" y="101772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1200"/>
              </a:spcBef>
              <a:spcAft>
                <a:spcPts val="1200"/>
              </a:spcAft>
              <a:buNone/>
            </a:pPr>
            <a:r>
              <a:rPr lang="en" b="1"/>
              <a:t>Provides a new instance of a certain class </a:t>
            </a:r>
            <a:endParaRPr b="1"/>
          </a:p>
        </p:txBody>
      </p:sp>
      <p:sp>
        <p:nvSpPr>
          <p:cNvPr id="619" name="Google Shape;619;p65"/>
          <p:cNvSpPr txBox="1"/>
          <p:nvPr/>
        </p:nvSpPr>
        <p:spPr>
          <a:xfrm>
            <a:off x="3202823" y="4107175"/>
            <a:ext cx="135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980000"/>
                </a:solidFill>
                <a:latin typeface="Caveat"/>
                <a:ea typeface="Caveat"/>
                <a:cs typeface="Caveat"/>
                <a:sym typeface="Caveat"/>
              </a:rPr>
              <a:t>InjectionToken</a:t>
            </a:r>
            <a:endParaRPr sz="1800" b="1">
              <a:solidFill>
                <a:srgbClr val="980000"/>
              </a:solidFill>
              <a:latin typeface="Caveat"/>
              <a:ea typeface="Caveat"/>
              <a:cs typeface="Caveat"/>
              <a:sym typeface="Caveat"/>
            </a:endParaRPr>
          </a:p>
        </p:txBody>
      </p:sp>
      <p:pic>
        <p:nvPicPr>
          <p:cNvPr id="620" name="Google Shape;620;p65"/>
          <p:cNvPicPr preferRelativeResize="0"/>
          <p:nvPr/>
        </p:nvPicPr>
        <p:blipFill>
          <a:blip r:embed="rId3">
            <a:alphaModFix/>
          </a:blip>
          <a:stretch>
            <a:fillRect/>
          </a:stretch>
        </p:blipFill>
        <p:spPr>
          <a:xfrm>
            <a:off x="2168200" y="2010325"/>
            <a:ext cx="4651524" cy="2160400"/>
          </a:xfrm>
          <a:prstGeom prst="rect">
            <a:avLst/>
          </a:prstGeom>
          <a:noFill/>
          <a:ln>
            <a:noFill/>
          </a:ln>
        </p:spPr>
      </p:pic>
      <p:sp>
        <p:nvSpPr>
          <p:cNvPr id="621" name="Google Shape;621;p65"/>
          <p:cNvSpPr txBox="1"/>
          <p:nvPr/>
        </p:nvSpPr>
        <p:spPr>
          <a:xfrm>
            <a:off x="5384868" y="4170729"/>
            <a:ext cx="135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980000"/>
                </a:solidFill>
                <a:latin typeface="Caveat"/>
                <a:ea typeface="Caveat"/>
                <a:cs typeface="Caveat"/>
                <a:sym typeface="Caveat"/>
              </a:rPr>
              <a:t>Dependency</a:t>
            </a:r>
            <a:endParaRPr sz="1800" b="1">
              <a:solidFill>
                <a:srgbClr val="980000"/>
              </a:solidFill>
              <a:latin typeface="Caveat"/>
              <a:ea typeface="Caveat"/>
              <a:cs typeface="Caveat"/>
              <a:sym typeface="Caveat"/>
            </a:endParaRPr>
          </a:p>
        </p:txBody>
      </p:sp>
      <p:sp>
        <p:nvSpPr>
          <p:cNvPr id="622" name="Google Shape;622;p65"/>
          <p:cNvSpPr/>
          <p:nvPr/>
        </p:nvSpPr>
        <p:spPr>
          <a:xfrm>
            <a:off x="3791575" y="2972150"/>
            <a:ext cx="175500" cy="380400"/>
          </a:xfrm>
          <a:prstGeom prst="up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5"/>
          <p:cNvSpPr/>
          <p:nvPr/>
        </p:nvSpPr>
        <p:spPr>
          <a:xfrm>
            <a:off x="5817463" y="2972150"/>
            <a:ext cx="175500" cy="380400"/>
          </a:xfrm>
          <a:prstGeom prst="up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5"/>
          <p:cNvSpPr txBox="1"/>
          <p:nvPr/>
        </p:nvSpPr>
        <p:spPr>
          <a:xfrm>
            <a:off x="1014825" y="2613225"/>
            <a:ext cx="96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980000"/>
                </a:solidFill>
                <a:latin typeface="Caveat"/>
                <a:ea typeface="Caveat"/>
                <a:cs typeface="Caveat"/>
                <a:sym typeface="Caveat"/>
              </a:rPr>
              <a:t>Providers</a:t>
            </a:r>
            <a:endParaRPr sz="1800" b="1">
              <a:solidFill>
                <a:srgbClr val="980000"/>
              </a:solidFill>
              <a:latin typeface="Caveat"/>
              <a:ea typeface="Caveat"/>
              <a:cs typeface="Caveat"/>
              <a:sym typeface="Caveat"/>
            </a:endParaRPr>
          </a:p>
        </p:txBody>
      </p:sp>
      <p:sp>
        <p:nvSpPr>
          <p:cNvPr id="625" name="Google Shape;625;p65"/>
          <p:cNvSpPr/>
          <p:nvPr/>
        </p:nvSpPr>
        <p:spPr>
          <a:xfrm>
            <a:off x="2020975" y="2811025"/>
            <a:ext cx="294900" cy="1515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5"/>
          <p:cNvSpPr txBox="1"/>
          <p:nvPr/>
        </p:nvSpPr>
        <p:spPr>
          <a:xfrm>
            <a:off x="7407325" y="2897025"/>
            <a:ext cx="168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980000"/>
                </a:solidFill>
                <a:latin typeface="Caveat"/>
                <a:ea typeface="Caveat"/>
                <a:cs typeface="Caveat"/>
                <a:sym typeface="Caveat"/>
              </a:rPr>
              <a:t>Injector</a:t>
            </a:r>
            <a:endParaRPr sz="1800" b="1">
              <a:solidFill>
                <a:srgbClr val="980000"/>
              </a:solidFill>
              <a:latin typeface="Caveat"/>
              <a:ea typeface="Caveat"/>
              <a:cs typeface="Caveat"/>
              <a:sym typeface="Caveat"/>
            </a:endParaRPr>
          </a:p>
        </p:txBody>
      </p:sp>
      <p:sp>
        <p:nvSpPr>
          <p:cNvPr id="627" name="Google Shape;627;p65"/>
          <p:cNvSpPr/>
          <p:nvPr/>
        </p:nvSpPr>
        <p:spPr>
          <a:xfrm>
            <a:off x="6935775" y="3040875"/>
            <a:ext cx="294900" cy="1515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5"/>
          <p:cNvSpPr/>
          <p:nvPr/>
        </p:nvSpPr>
        <p:spPr>
          <a:xfrm>
            <a:off x="6935775" y="3352550"/>
            <a:ext cx="294900" cy="151500"/>
          </a:xfrm>
          <a:prstGeom prst="lef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9" name="Google Shape;629;p65"/>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2"/>
                                        </p:tgtEl>
                                        <p:attrNameLst>
                                          <p:attrName>style.visibility</p:attrName>
                                        </p:attrNameLst>
                                      </p:cBhvr>
                                      <p:to>
                                        <p:strVal val="visible"/>
                                      </p:to>
                                    </p:set>
                                    <p:animEffect transition="in" filter="fade">
                                      <p:cBhvr>
                                        <p:cTn id="7" dur="1000"/>
                                        <p:tgtEl>
                                          <p:spTgt spid="622"/>
                                        </p:tgtEl>
                                      </p:cBhvr>
                                    </p:animEffect>
                                  </p:childTnLst>
                                </p:cTn>
                              </p:par>
                              <p:par>
                                <p:cTn id="8" presetID="10" presetClass="entr" presetSubtype="0" fill="hold" nodeType="withEffect">
                                  <p:stCondLst>
                                    <p:cond delay="0"/>
                                  </p:stCondLst>
                                  <p:childTnLst>
                                    <p:set>
                                      <p:cBhvr>
                                        <p:cTn id="9" dur="1" fill="hold">
                                          <p:stCondLst>
                                            <p:cond delay="0"/>
                                          </p:stCondLst>
                                        </p:cTn>
                                        <p:tgtEl>
                                          <p:spTgt spid="619"/>
                                        </p:tgtEl>
                                        <p:attrNameLst>
                                          <p:attrName>style.visibility</p:attrName>
                                        </p:attrNameLst>
                                      </p:cBhvr>
                                      <p:to>
                                        <p:strVal val="visible"/>
                                      </p:to>
                                    </p:set>
                                    <p:animEffect transition="in" filter="fade">
                                      <p:cBhvr>
                                        <p:cTn id="10" dur="1000"/>
                                        <p:tgtEl>
                                          <p:spTgt spid="6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3"/>
                                        </p:tgtEl>
                                        <p:attrNameLst>
                                          <p:attrName>style.visibility</p:attrName>
                                        </p:attrNameLst>
                                      </p:cBhvr>
                                      <p:to>
                                        <p:strVal val="visible"/>
                                      </p:to>
                                    </p:set>
                                    <p:animEffect transition="in" filter="fade">
                                      <p:cBhvr>
                                        <p:cTn id="15" dur="1000"/>
                                        <p:tgtEl>
                                          <p:spTgt spid="623"/>
                                        </p:tgtEl>
                                      </p:cBhvr>
                                    </p:animEffect>
                                  </p:childTnLst>
                                </p:cTn>
                              </p:par>
                              <p:par>
                                <p:cTn id="16" presetID="10" presetClass="entr" presetSubtype="0" fill="hold" nodeType="withEffect">
                                  <p:stCondLst>
                                    <p:cond delay="0"/>
                                  </p:stCondLst>
                                  <p:childTnLst>
                                    <p:set>
                                      <p:cBhvr>
                                        <p:cTn id="17" dur="1" fill="hold">
                                          <p:stCondLst>
                                            <p:cond delay="0"/>
                                          </p:stCondLst>
                                        </p:cTn>
                                        <p:tgtEl>
                                          <p:spTgt spid="621"/>
                                        </p:tgtEl>
                                        <p:attrNameLst>
                                          <p:attrName>style.visibility</p:attrName>
                                        </p:attrNameLst>
                                      </p:cBhvr>
                                      <p:to>
                                        <p:strVal val="visible"/>
                                      </p:to>
                                    </p:set>
                                    <p:animEffect transition="in" filter="fade">
                                      <p:cBhvr>
                                        <p:cTn id="18" dur="1000"/>
                                        <p:tgtEl>
                                          <p:spTgt spid="6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24"/>
                                        </p:tgtEl>
                                        <p:attrNameLst>
                                          <p:attrName>style.visibility</p:attrName>
                                        </p:attrNameLst>
                                      </p:cBhvr>
                                      <p:to>
                                        <p:strVal val="visible"/>
                                      </p:to>
                                    </p:set>
                                    <p:animEffect transition="in" filter="fade">
                                      <p:cBhvr>
                                        <p:cTn id="23" dur="1000"/>
                                        <p:tgtEl>
                                          <p:spTgt spid="624"/>
                                        </p:tgtEl>
                                      </p:cBhvr>
                                    </p:animEffect>
                                  </p:childTnLst>
                                </p:cTn>
                              </p:par>
                              <p:par>
                                <p:cTn id="24" presetID="10" presetClass="entr" presetSubtype="0" fill="hold" nodeType="withEffect">
                                  <p:stCondLst>
                                    <p:cond delay="0"/>
                                  </p:stCondLst>
                                  <p:childTnLst>
                                    <p:set>
                                      <p:cBhvr>
                                        <p:cTn id="25" dur="1" fill="hold">
                                          <p:stCondLst>
                                            <p:cond delay="0"/>
                                          </p:stCondLst>
                                        </p:cTn>
                                        <p:tgtEl>
                                          <p:spTgt spid="625"/>
                                        </p:tgtEl>
                                        <p:attrNameLst>
                                          <p:attrName>style.visibility</p:attrName>
                                        </p:attrNameLst>
                                      </p:cBhvr>
                                      <p:to>
                                        <p:strVal val="visible"/>
                                      </p:to>
                                    </p:set>
                                    <p:animEffect transition="in" filter="fade">
                                      <p:cBhvr>
                                        <p:cTn id="26" dur="1000"/>
                                        <p:tgtEl>
                                          <p:spTgt spid="6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26"/>
                                        </p:tgtEl>
                                        <p:attrNameLst>
                                          <p:attrName>style.visibility</p:attrName>
                                        </p:attrNameLst>
                                      </p:cBhvr>
                                      <p:to>
                                        <p:strVal val="visible"/>
                                      </p:to>
                                    </p:set>
                                    <p:animEffect transition="in" filter="fade">
                                      <p:cBhvr>
                                        <p:cTn id="31" dur="1000"/>
                                        <p:tgtEl>
                                          <p:spTgt spid="626"/>
                                        </p:tgtEl>
                                      </p:cBhvr>
                                    </p:animEffect>
                                  </p:childTnLst>
                                </p:cTn>
                              </p:par>
                              <p:par>
                                <p:cTn id="32" presetID="10" presetClass="entr" presetSubtype="0" fill="hold" nodeType="withEffect">
                                  <p:stCondLst>
                                    <p:cond delay="0"/>
                                  </p:stCondLst>
                                  <p:childTnLst>
                                    <p:set>
                                      <p:cBhvr>
                                        <p:cTn id="33" dur="1" fill="hold">
                                          <p:stCondLst>
                                            <p:cond delay="0"/>
                                          </p:stCondLst>
                                        </p:cTn>
                                        <p:tgtEl>
                                          <p:spTgt spid="627"/>
                                        </p:tgtEl>
                                        <p:attrNameLst>
                                          <p:attrName>style.visibility</p:attrName>
                                        </p:attrNameLst>
                                      </p:cBhvr>
                                      <p:to>
                                        <p:strVal val="visible"/>
                                      </p:to>
                                    </p:set>
                                    <p:animEffect transition="in" filter="fade">
                                      <p:cBhvr>
                                        <p:cTn id="34" dur="1000"/>
                                        <p:tgtEl>
                                          <p:spTgt spid="627"/>
                                        </p:tgtEl>
                                      </p:cBhvr>
                                    </p:animEffect>
                                  </p:childTnLst>
                                </p:cTn>
                              </p:par>
                              <p:par>
                                <p:cTn id="35" presetID="10" presetClass="entr" presetSubtype="0" fill="hold" nodeType="withEffect">
                                  <p:stCondLst>
                                    <p:cond delay="0"/>
                                  </p:stCondLst>
                                  <p:childTnLst>
                                    <p:set>
                                      <p:cBhvr>
                                        <p:cTn id="36" dur="1" fill="hold">
                                          <p:stCondLst>
                                            <p:cond delay="0"/>
                                          </p:stCondLst>
                                        </p:cTn>
                                        <p:tgtEl>
                                          <p:spTgt spid="628"/>
                                        </p:tgtEl>
                                        <p:attrNameLst>
                                          <p:attrName>style.visibility</p:attrName>
                                        </p:attrNameLst>
                                      </p:cBhvr>
                                      <p:to>
                                        <p:strVal val="visible"/>
                                      </p:to>
                                    </p:set>
                                    <p:animEffect transition="in" filter="fade">
                                      <p:cBhvr>
                                        <p:cTn id="37" dur="1000"/>
                                        <p:tgtEl>
                                          <p:spTgt spid="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InjectionToken</a:t>
            </a:r>
            <a:endParaRPr/>
          </a:p>
        </p:txBody>
      </p:sp>
      <p:sp>
        <p:nvSpPr>
          <p:cNvPr id="635" name="Google Shape;635;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36" name="Google Shape;636;p66"/>
          <p:cNvPicPr preferRelativeResize="0"/>
          <p:nvPr/>
        </p:nvPicPr>
        <p:blipFill>
          <a:blip r:embed="rId3">
            <a:alphaModFix/>
          </a:blip>
          <a:stretch>
            <a:fillRect/>
          </a:stretch>
        </p:blipFill>
        <p:spPr>
          <a:xfrm>
            <a:off x="402688" y="2255150"/>
            <a:ext cx="8338624" cy="394075"/>
          </a:xfrm>
          <a:prstGeom prst="rect">
            <a:avLst/>
          </a:prstGeom>
          <a:noFill/>
          <a:ln>
            <a:noFill/>
          </a:ln>
        </p:spPr>
      </p:pic>
      <p:pic>
        <p:nvPicPr>
          <p:cNvPr id="637" name="Google Shape;637;p66"/>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useClass in @NgModule</a:t>
            </a:r>
            <a:endParaRPr b="1"/>
          </a:p>
        </p:txBody>
      </p:sp>
      <p:pic>
        <p:nvPicPr>
          <p:cNvPr id="643" name="Google Shape;643;p67"/>
          <p:cNvPicPr preferRelativeResize="0"/>
          <p:nvPr/>
        </p:nvPicPr>
        <p:blipFill>
          <a:blip r:embed="rId3">
            <a:alphaModFix/>
          </a:blip>
          <a:stretch>
            <a:fillRect/>
          </a:stretch>
        </p:blipFill>
        <p:spPr>
          <a:xfrm>
            <a:off x="2905700" y="2964150"/>
            <a:ext cx="3245750" cy="1355375"/>
          </a:xfrm>
          <a:prstGeom prst="rect">
            <a:avLst/>
          </a:prstGeom>
          <a:noFill/>
          <a:ln>
            <a:noFill/>
          </a:ln>
        </p:spPr>
      </p:pic>
      <p:pic>
        <p:nvPicPr>
          <p:cNvPr id="644" name="Google Shape;644;p67"/>
          <p:cNvPicPr preferRelativeResize="0"/>
          <p:nvPr/>
        </p:nvPicPr>
        <p:blipFill>
          <a:blip r:embed="rId4">
            <a:alphaModFix/>
          </a:blip>
          <a:stretch>
            <a:fillRect/>
          </a:stretch>
        </p:blipFill>
        <p:spPr>
          <a:xfrm>
            <a:off x="1574263" y="1581045"/>
            <a:ext cx="5527074" cy="1065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Effect transition="in" filter="fade">
                                      <p:cBhvr>
                                        <p:cTn id="7"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useValue</a:t>
            </a:r>
            <a:endParaRPr b="1"/>
          </a:p>
        </p:txBody>
      </p:sp>
      <p:sp>
        <p:nvSpPr>
          <p:cNvPr id="650" name="Google Shape;650;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If you need to provide some value, like: </a:t>
            </a:r>
            <a:endParaRPr b="1"/>
          </a:p>
          <a:p>
            <a:pPr marL="0" lvl="0" indent="0" algn="ctr" rtl="0">
              <a:spcBef>
                <a:spcPts val="1200"/>
              </a:spcBef>
              <a:spcAft>
                <a:spcPts val="1200"/>
              </a:spcAft>
              <a:buNone/>
            </a:pPr>
            <a:r>
              <a:rPr lang="en" b="1"/>
              <a:t>a string, object, an already instantiated class instance</a:t>
            </a:r>
            <a:endParaRPr b="1"/>
          </a:p>
        </p:txBody>
      </p:sp>
      <p:pic>
        <p:nvPicPr>
          <p:cNvPr id="651" name="Google Shape;651;p68"/>
          <p:cNvPicPr preferRelativeResize="0"/>
          <p:nvPr/>
        </p:nvPicPr>
        <p:blipFill>
          <a:blip r:embed="rId3">
            <a:alphaModFix/>
          </a:blip>
          <a:stretch>
            <a:fillRect/>
          </a:stretch>
        </p:blipFill>
        <p:spPr>
          <a:xfrm>
            <a:off x="1925550" y="2105825"/>
            <a:ext cx="4949300" cy="2743250"/>
          </a:xfrm>
          <a:prstGeom prst="rect">
            <a:avLst/>
          </a:prstGeom>
          <a:noFill/>
          <a:ln>
            <a:noFill/>
          </a:ln>
        </p:spPr>
      </p:pic>
      <p:pic>
        <p:nvPicPr>
          <p:cNvPr id="652" name="Google Shape;652;p68"/>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useExisting</a:t>
            </a:r>
            <a:endParaRPr b="1"/>
          </a:p>
        </p:txBody>
      </p:sp>
      <p:sp>
        <p:nvSpPr>
          <p:cNvPr id="658" name="Google Shape;658;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Works as an alias, </a:t>
            </a:r>
            <a:endParaRPr b="1"/>
          </a:p>
          <a:p>
            <a:pPr marL="0" lvl="0" indent="0" algn="ctr" rtl="0">
              <a:spcBef>
                <a:spcPts val="1200"/>
              </a:spcBef>
              <a:spcAft>
                <a:spcPts val="0"/>
              </a:spcAft>
              <a:buNone/>
            </a:pPr>
            <a:r>
              <a:rPr lang="en" b="1"/>
              <a:t>It does not create a new instance, but use already instantiated one </a:t>
            </a:r>
            <a:endParaRPr b="1"/>
          </a:p>
          <a:p>
            <a:pPr marL="0" lvl="0" indent="0" algn="ctr" rtl="0">
              <a:spcBef>
                <a:spcPts val="1200"/>
              </a:spcBef>
              <a:spcAft>
                <a:spcPts val="0"/>
              </a:spcAft>
              <a:buNone/>
            </a:pPr>
            <a:endParaRPr/>
          </a:p>
          <a:p>
            <a:pPr marL="0" lvl="0" indent="0" algn="ctr" rtl="0">
              <a:spcBef>
                <a:spcPts val="1200"/>
              </a:spcBef>
              <a:spcAft>
                <a:spcPts val="1200"/>
              </a:spcAft>
              <a:buNone/>
            </a:pPr>
            <a:endParaRPr/>
          </a:p>
        </p:txBody>
      </p:sp>
      <p:pic>
        <p:nvPicPr>
          <p:cNvPr id="659" name="Google Shape;659;p69"/>
          <p:cNvPicPr preferRelativeResize="0"/>
          <p:nvPr/>
        </p:nvPicPr>
        <p:blipFill>
          <a:blip r:embed="rId3">
            <a:alphaModFix/>
          </a:blip>
          <a:stretch>
            <a:fillRect/>
          </a:stretch>
        </p:blipFill>
        <p:spPr>
          <a:xfrm>
            <a:off x="1606888" y="2214575"/>
            <a:ext cx="5808825" cy="1780125"/>
          </a:xfrm>
          <a:prstGeom prst="rect">
            <a:avLst/>
          </a:prstGeom>
          <a:noFill/>
          <a:ln>
            <a:noFill/>
          </a:ln>
        </p:spPr>
      </p:pic>
      <p:pic>
        <p:nvPicPr>
          <p:cNvPr id="660" name="Google Shape;660;p69"/>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980000"/>
                </a:solidFill>
              </a:rPr>
              <a:t>Solution</a:t>
            </a:r>
            <a:endParaRPr b="1">
              <a:solidFill>
                <a:srgbClr val="980000"/>
              </a:solidFill>
            </a:endParaRPr>
          </a:p>
        </p:txBody>
      </p:sp>
      <p:pic>
        <p:nvPicPr>
          <p:cNvPr id="105" name="Google Shape;105;p19"/>
          <p:cNvPicPr preferRelativeResize="0"/>
          <p:nvPr/>
        </p:nvPicPr>
        <p:blipFill>
          <a:blip r:embed="rId3">
            <a:alphaModFix/>
          </a:blip>
          <a:stretch>
            <a:fillRect/>
          </a:stretch>
        </p:blipFill>
        <p:spPr>
          <a:xfrm>
            <a:off x="8517600" y="4632271"/>
            <a:ext cx="443675" cy="443675"/>
          </a:xfrm>
          <a:prstGeom prst="rect">
            <a:avLst/>
          </a:prstGeom>
          <a:noFill/>
          <a:ln>
            <a:noFill/>
          </a:ln>
        </p:spPr>
      </p:pic>
      <p:pic>
        <p:nvPicPr>
          <p:cNvPr id="106" name="Google Shape;106;p19"/>
          <p:cNvPicPr preferRelativeResize="0"/>
          <p:nvPr/>
        </p:nvPicPr>
        <p:blipFill>
          <a:blip r:embed="rId4">
            <a:alphaModFix/>
          </a:blip>
          <a:stretch>
            <a:fillRect/>
          </a:stretch>
        </p:blipFill>
        <p:spPr>
          <a:xfrm>
            <a:off x="1794487" y="1151600"/>
            <a:ext cx="5636760" cy="383994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useFactory</a:t>
            </a:r>
            <a:endParaRPr b="1"/>
          </a:p>
        </p:txBody>
      </p:sp>
      <p:sp>
        <p:nvSpPr>
          <p:cNvPr id="666" name="Google Shape;66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When you have to perform some additional logic  </a:t>
            </a:r>
            <a:endParaRPr b="1"/>
          </a:p>
          <a:p>
            <a:pPr marL="0" lvl="0" indent="0" algn="ctr" rtl="0">
              <a:spcBef>
                <a:spcPts val="1200"/>
              </a:spcBef>
              <a:spcAft>
                <a:spcPts val="0"/>
              </a:spcAft>
              <a:buNone/>
            </a:pPr>
            <a:r>
              <a:rPr lang="en" b="1"/>
              <a:t>to create an instance of a provider </a:t>
            </a:r>
            <a:r>
              <a:rPr lang="en" b="1" i="1" u="sng"/>
              <a:t>at Runtime</a:t>
            </a:r>
            <a:r>
              <a:rPr lang="en" b="1" i="1"/>
              <a:t>!</a:t>
            </a:r>
            <a:r>
              <a:rPr lang="en"/>
              <a:t> </a:t>
            </a:r>
            <a:endParaRPr/>
          </a:p>
          <a:p>
            <a:pPr marL="0" lvl="0" indent="0" algn="ctr" rtl="0">
              <a:spcBef>
                <a:spcPts val="1200"/>
              </a:spcBef>
              <a:spcAft>
                <a:spcPts val="0"/>
              </a:spcAft>
              <a:buNone/>
            </a:pPr>
            <a:endParaRPr/>
          </a:p>
          <a:p>
            <a:pPr marL="0" lvl="0" indent="0" algn="ctr" rtl="0">
              <a:spcBef>
                <a:spcPts val="1200"/>
              </a:spcBef>
              <a:spcAft>
                <a:spcPts val="1200"/>
              </a:spcAft>
              <a:buNone/>
            </a:pPr>
            <a:endParaRPr/>
          </a:p>
        </p:txBody>
      </p:sp>
      <p:pic>
        <p:nvPicPr>
          <p:cNvPr id="667" name="Google Shape;667;p70"/>
          <p:cNvPicPr preferRelativeResize="0"/>
          <p:nvPr/>
        </p:nvPicPr>
        <p:blipFill>
          <a:blip r:embed="rId3">
            <a:alphaModFix/>
          </a:blip>
          <a:stretch>
            <a:fillRect/>
          </a:stretch>
        </p:blipFill>
        <p:spPr>
          <a:xfrm>
            <a:off x="3197813" y="2120225"/>
            <a:ext cx="2748375" cy="2691600"/>
          </a:xfrm>
          <a:prstGeom prst="rect">
            <a:avLst/>
          </a:prstGeom>
          <a:noFill/>
          <a:ln>
            <a:noFill/>
          </a:ln>
        </p:spPr>
      </p:pic>
      <p:pic>
        <p:nvPicPr>
          <p:cNvPr id="668" name="Google Shape;668;p70"/>
          <p:cNvPicPr preferRelativeResize="0"/>
          <p:nvPr/>
        </p:nvPicPr>
        <p:blipFill>
          <a:blip r:embed="rId4">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code example useFactory</a:t>
            </a:r>
            <a:endParaRPr/>
          </a:p>
        </p:txBody>
      </p:sp>
      <p:sp>
        <p:nvSpPr>
          <p:cNvPr id="674" name="Google Shape;674;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https://stackblitz.com/edit/ua-providers-and-usefactory</a:t>
            </a:r>
            <a:endParaRPr/>
          </a:p>
        </p:txBody>
      </p:sp>
      <p:pic>
        <p:nvPicPr>
          <p:cNvPr id="675" name="Google Shape;675;p71"/>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Live example</a:t>
            </a:r>
            <a:endParaRPr/>
          </a:p>
        </p:txBody>
      </p:sp>
      <p:sp>
        <p:nvSpPr>
          <p:cNvPr id="681" name="Google Shape;681;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700" b="1">
              <a:solidFill>
                <a:srgbClr val="535502"/>
              </a:solidFill>
            </a:endParaRPr>
          </a:p>
          <a:p>
            <a:pPr marL="0" lvl="0" indent="0" algn="ctr" rtl="0">
              <a:spcBef>
                <a:spcPts val="0"/>
              </a:spcBef>
              <a:spcAft>
                <a:spcPts val="0"/>
              </a:spcAft>
              <a:buNone/>
            </a:pPr>
            <a:endParaRPr sz="1700" b="1">
              <a:solidFill>
                <a:srgbClr val="535502"/>
              </a:solidFill>
            </a:endParaRPr>
          </a:p>
          <a:p>
            <a:pPr marL="0" lvl="0" indent="0" algn="ctr" rtl="0">
              <a:spcBef>
                <a:spcPts val="0"/>
              </a:spcBef>
              <a:spcAft>
                <a:spcPts val="0"/>
              </a:spcAft>
              <a:buClr>
                <a:schemeClr val="dk1"/>
              </a:buClr>
              <a:buSzPts val="1100"/>
              <a:buFont typeface="Arial"/>
              <a:buNone/>
            </a:pPr>
            <a:r>
              <a:rPr lang="en" sz="1700" b="1">
                <a:solidFill>
                  <a:srgbClr val="535502"/>
                </a:solidFill>
              </a:rPr>
              <a:t>https://angular.io/guide/dependency-injection-in-action</a:t>
            </a:r>
            <a:endParaRPr sz="1700" b="1">
              <a:solidFill>
                <a:srgbClr val="535502"/>
              </a:solidFill>
            </a:endParaRPr>
          </a:p>
          <a:p>
            <a:pPr marL="0" lvl="0" indent="0" algn="l" rtl="0">
              <a:spcBef>
                <a:spcPts val="0"/>
              </a:spcBef>
              <a:spcAft>
                <a:spcPts val="1200"/>
              </a:spcAft>
              <a:buNone/>
            </a:pPr>
            <a:endParaRPr/>
          </a:p>
        </p:txBody>
      </p:sp>
      <p:pic>
        <p:nvPicPr>
          <p:cNvPr id="682" name="Google Shape;682;p72"/>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E004-AAD3-4641-A79A-D9D0534D6A47}"/>
              </a:ext>
            </a:extLst>
          </p:cNvPr>
          <p:cNvSpPr>
            <a:spLocks noGrp="1"/>
          </p:cNvSpPr>
          <p:nvPr>
            <p:ph type="title"/>
          </p:nvPr>
        </p:nvSpPr>
        <p:spPr/>
        <p:txBody>
          <a:bodyPr>
            <a:normAutofit fontScale="90000"/>
          </a:bodyPr>
          <a:lstStyle/>
          <a:p>
            <a:pPr algn="ctr"/>
            <a:r>
              <a:rPr lang="en-NL" b="1" dirty="0"/>
              <a:t>Lessons learned</a:t>
            </a:r>
          </a:p>
        </p:txBody>
      </p:sp>
      <p:sp>
        <p:nvSpPr>
          <p:cNvPr id="3" name="Text Placeholder 2">
            <a:extLst>
              <a:ext uri="{FF2B5EF4-FFF2-40B4-BE49-F238E27FC236}">
                <a16:creationId xmlns:a16="http://schemas.microsoft.com/office/drawing/2014/main" id="{CB8443E6-840E-2B46-82F0-C75F13BDA538}"/>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464719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Wrapping up</a:t>
            </a:r>
            <a:endParaRPr b="1"/>
          </a:p>
        </p:txBody>
      </p:sp>
      <p:sp>
        <p:nvSpPr>
          <p:cNvPr id="688" name="Google Shape;688;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solidFill>
                <a:schemeClr val="dk1"/>
              </a:solidFill>
              <a:highlight>
                <a:srgbClr val="FFFFFF"/>
              </a:highlight>
            </a:endParaRPr>
          </a:p>
          <a:p>
            <a:pPr marL="0" lvl="0" indent="0" algn="ctr" rtl="0">
              <a:spcBef>
                <a:spcPts val="1100"/>
              </a:spcBef>
              <a:spcAft>
                <a:spcPts val="0"/>
              </a:spcAft>
              <a:buNone/>
            </a:pPr>
            <a:r>
              <a:rPr lang="en">
                <a:solidFill>
                  <a:schemeClr val="dk1"/>
                </a:solidFill>
                <a:highlight>
                  <a:srgbClr val="FFFFFF"/>
                </a:highlight>
              </a:rPr>
              <a:t>DI is a way of architecting an application</a:t>
            </a:r>
            <a:endParaRPr>
              <a:solidFill>
                <a:schemeClr val="dk1"/>
              </a:solidFill>
              <a:highlight>
                <a:srgbClr val="FFFFFF"/>
              </a:highlight>
            </a:endParaRPr>
          </a:p>
          <a:p>
            <a:pPr marL="0" lvl="0" indent="0" algn="ctr" rtl="0">
              <a:spcBef>
                <a:spcPts val="1100"/>
              </a:spcBef>
              <a:spcAft>
                <a:spcPts val="0"/>
              </a:spcAft>
              <a:buNone/>
            </a:pPr>
            <a:r>
              <a:rPr lang="en" b="1" i="1">
                <a:solidFill>
                  <a:schemeClr val="dk1"/>
                </a:solidFill>
                <a:highlight>
                  <a:srgbClr val="FFFFFF"/>
                </a:highlight>
              </a:rPr>
              <a:t>Inversion of Control</a:t>
            </a:r>
            <a:r>
              <a:rPr lang="en" b="1">
                <a:solidFill>
                  <a:schemeClr val="dk1"/>
                </a:solidFill>
                <a:highlight>
                  <a:srgbClr val="FFFFFF"/>
                </a:highlight>
              </a:rPr>
              <a:t> </a:t>
            </a:r>
            <a:endParaRPr b="1">
              <a:solidFill>
                <a:schemeClr val="dk1"/>
              </a:solidFill>
              <a:highlight>
                <a:srgbClr val="FFFFFF"/>
              </a:highlight>
            </a:endParaRPr>
          </a:p>
          <a:p>
            <a:pPr marL="0" lvl="0" indent="0" algn="ctr" rtl="0">
              <a:spcBef>
                <a:spcPts val="1100"/>
              </a:spcBef>
              <a:spcAft>
                <a:spcPts val="0"/>
              </a:spcAft>
              <a:buNone/>
            </a:pPr>
            <a:r>
              <a:rPr lang="en">
                <a:solidFill>
                  <a:schemeClr val="dk1"/>
                </a:solidFill>
                <a:highlight>
                  <a:srgbClr val="FFFFFF"/>
                </a:highlight>
              </a:rPr>
              <a:t>DI framework in Angular consists of </a:t>
            </a:r>
            <a:r>
              <a:rPr lang="en" b="1">
                <a:solidFill>
                  <a:schemeClr val="dk1"/>
                </a:solidFill>
                <a:highlight>
                  <a:srgbClr val="FFFFFF"/>
                </a:highlight>
              </a:rPr>
              <a:t>4 concepts</a:t>
            </a:r>
            <a:r>
              <a:rPr lang="en">
                <a:solidFill>
                  <a:schemeClr val="dk1"/>
                </a:solidFill>
                <a:highlight>
                  <a:srgbClr val="FFFFFF"/>
                </a:highlight>
              </a:rPr>
              <a:t> </a:t>
            </a:r>
            <a:endParaRPr>
              <a:solidFill>
                <a:schemeClr val="dk1"/>
              </a:solidFill>
              <a:highlight>
                <a:srgbClr val="FFFFFF"/>
              </a:highlight>
            </a:endParaRPr>
          </a:p>
          <a:p>
            <a:pPr marL="0" lvl="0" indent="0" algn="ctr" rtl="0">
              <a:spcBef>
                <a:spcPts val="1100"/>
              </a:spcBef>
              <a:spcAft>
                <a:spcPts val="0"/>
              </a:spcAft>
              <a:buNone/>
            </a:pPr>
            <a:r>
              <a:rPr lang="en" b="1">
                <a:solidFill>
                  <a:schemeClr val="dk1"/>
                </a:solidFill>
                <a:highlight>
                  <a:srgbClr val="FFFFFF"/>
                </a:highlight>
              </a:rPr>
              <a:t>DI Hierarchy</a:t>
            </a:r>
            <a:r>
              <a:rPr lang="en">
                <a:solidFill>
                  <a:schemeClr val="dk1"/>
                </a:solidFill>
                <a:highlight>
                  <a:srgbClr val="FFFFFF"/>
                </a:highlight>
              </a:rPr>
              <a:t> (scope injected services)</a:t>
            </a:r>
            <a:endParaRPr>
              <a:solidFill>
                <a:schemeClr val="dk1"/>
              </a:solidFill>
              <a:highlight>
                <a:srgbClr val="FFFFFF"/>
              </a:highlight>
            </a:endParaRPr>
          </a:p>
          <a:p>
            <a:pPr marL="0" lvl="0" indent="0" algn="ctr" rtl="0">
              <a:spcBef>
                <a:spcPts val="1100"/>
              </a:spcBef>
              <a:spcAft>
                <a:spcPts val="0"/>
              </a:spcAft>
              <a:buNone/>
            </a:pPr>
            <a:r>
              <a:rPr lang="en" b="1">
                <a:solidFill>
                  <a:schemeClr val="dk1"/>
                </a:solidFill>
                <a:highlight>
                  <a:srgbClr val="FFFFFF"/>
                </a:highlight>
              </a:rPr>
              <a:t>Resolution Modifiers </a:t>
            </a:r>
            <a:r>
              <a:rPr lang="en">
                <a:solidFill>
                  <a:schemeClr val="dk1"/>
                </a:solidFill>
                <a:highlight>
                  <a:srgbClr val="FFFFFF"/>
                </a:highlight>
              </a:rPr>
              <a:t> </a:t>
            </a:r>
            <a:endParaRPr>
              <a:solidFill>
                <a:schemeClr val="dk1"/>
              </a:solidFill>
              <a:highlight>
                <a:srgbClr val="FFFFFF"/>
              </a:highlight>
            </a:endParaRPr>
          </a:p>
          <a:p>
            <a:pPr marL="0" lvl="0" indent="0" algn="ctr" rtl="0">
              <a:spcBef>
                <a:spcPts val="1100"/>
              </a:spcBef>
              <a:spcAft>
                <a:spcPts val="1200"/>
              </a:spcAft>
              <a:buNone/>
            </a:pPr>
            <a:r>
              <a:rPr lang="en" b="1">
                <a:solidFill>
                  <a:schemeClr val="dk1"/>
                </a:solidFill>
              </a:rPr>
              <a:t>Dependency Providers</a:t>
            </a:r>
            <a:endParaRPr>
              <a:solidFill>
                <a:schemeClr val="dk1"/>
              </a:solidFill>
            </a:endParaRPr>
          </a:p>
        </p:txBody>
      </p:sp>
      <p:pic>
        <p:nvPicPr>
          <p:cNvPr id="689" name="Google Shape;689;p73"/>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95" name="Google Shape;695;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96" name="Google Shape;696;p74"/>
          <p:cNvPicPr preferRelativeResize="0"/>
          <p:nvPr/>
        </p:nvPicPr>
        <p:blipFill>
          <a:blip r:embed="rId3">
            <a:alphaModFix/>
          </a:blip>
          <a:stretch>
            <a:fillRect/>
          </a:stretch>
        </p:blipFill>
        <p:spPr>
          <a:xfrm>
            <a:off x="8517600" y="4632271"/>
            <a:ext cx="443675" cy="4436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02" name="Google Shape;702;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200" b="1">
                <a:highlight>
                  <a:schemeClr val="accent4"/>
                </a:highlight>
              </a:rPr>
              <a:t>Questions ?</a:t>
            </a:r>
            <a:endParaRPr sz="3200" b="1">
              <a:highlight>
                <a:schemeClr val="accent4"/>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08" name="Google Shape;708;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4300" b="1">
                <a:solidFill>
                  <a:srgbClr val="980000"/>
                </a:solidFill>
              </a:rPr>
              <a:t>Folder structure Angular App</a:t>
            </a:r>
            <a:endParaRPr sz="4300" b="1">
              <a:solidFill>
                <a:srgbClr val="980000"/>
              </a:solidFill>
            </a:endParaRPr>
          </a:p>
          <a:p>
            <a:pPr marL="0" lvl="0" indent="0" algn="ctr" rtl="0">
              <a:spcBef>
                <a:spcPts val="0"/>
              </a:spcBef>
              <a:spcAft>
                <a:spcPts val="1200"/>
              </a:spcAft>
              <a:buNone/>
            </a:pPr>
            <a:endParaRPr sz="3300" b="1">
              <a:solidFill>
                <a:srgbClr val="98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Folder structure Angular App</a:t>
            </a:r>
            <a:endParaRPr/>
          </a:p>
        </p:txBody>
      </p:sp>
      <p:sp>
        <p:nvSpPr>
          <p:cNvPr id="714" name="Google Shape;714;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See: </a:t>
            </a:r>
            <a:endParaRPr b="1"/>
          </a:p>
          <a:p>
            <a:pPr marL="0" lvl="0" indent="0" algn="l" rtl="0">
              <a:spcBef>
                <a:spcPts val="1200"/>
              </a:spcBef>
              <a:spcAft>
                <a:spcPts val="1200"/>
              </a:spcAft>
              <a:buNone/>
            </a:pPr>
            <a:r>
              <a:rPr lang="en" b="1"/>
              <a:t>https://www.tektutorialshub.com/angular/angular-folder-structure-best-practices/</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20" name="Google Shape;720;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40000"/>
              </a:lnSpc>
              <a:spcBef>
                <a:spcPts val="2300"/>
              </a:spcBef>
              <a:spcAft>
                <a:spcPts val="0"/>
              </a:spcAft>
              <a:buClr>
                <a:schemeClr val="dk1"/>
              </a:buClr>
              <a:buSzPts val="1100"/>
              <a:buFont typeface="Arial"/>
              <a:buNone/>
            </a:pPr>
            <a:r>
              <a:rPr lang="en" sz="5050" b="1">
                <a:solidFill>
                  <a:schemeClr val="dk1"/>
                </a:solidFill>
                <a:highlight>
                  <a:srgbClr val="FFFFFF"/>
                </a:highlight>
              </a:rPr>
              <a:t>App</a:t>
            </a:r>
            <a:endParaRPr sz="5050" b="1">
              <a:solidFill>
                <a:schemeClr val="dk1"/>
              </a:solidFill>
              <a:highlight>
                <a:srgbClr val="FFFFFF"/>
              </a:highlight>
            </a:endParaRPr>
          </a:p>
          <a:p>
            <a:pPr marL="0" lvl="0" indent="0" algn="l" rtl="0">
              <a:spcBef>
                <a:spcPts val="1200"/>
              </a:spcBef>
              <a:spcAft>
                <a:spcPts val="0"/>
              </a:spcAft>
              <a:buNone/>
            </a:pPr>
            <a:r>
              <a:rPr lang="en" sz="1050">
                <a:solidFill>
                  <a:schemeClr val="dk1"/>
                </a:solidFill>
                <a:highlight>
                  <a:srgbClr val="FFFFFF"/>
                </a:highlight>
              </a:rPr>
              <a:t>The </a:t>
            </a:r>
            <a:r>
              <a:rPr lang="en" sz="950">
                <a:solidFill>
                  <a:schemeClr val="dk1"/>
                </a:solidFill>
                <a:highlight>
                  <a:srgbClr val="FFFFFF"/>
                </a:highlight>
                <a:latin typeface="Courier New"/>
                <a:ea typeface="Courier New"/>
                <a:cs typeface="Courier New"/>
                <a:sym typeface="Courier New"/>
              </a:rPr>
              <a:t>App Module</a:t>
            </a:r>
            <a:r>
              <a:rPr lang="en" sz="1050">
                <a:solidFill>
                  <a:schemeClr val="dk1"/>
                </a:solidFill>
                <a:highlight>
                  <a:srgbClr val="FFFFFF"/>
                </a:highlight>
              </a:rPr>
              <a:t> contains the </a:t>
            </a:r>
            <a:r>
              <a:rPr lang="en" sz="950">
                <a:solidFill>
                  <a:schemeClr val="dk1"/>
                </a:solidFill>
                <a:highlight>
                  <a:srgbClr val="FFFFFF"/>
                </a:highlight>
                <a:latin typeface="Courier New"/>
                <a:ea typeface="Courier New"/>
                <a:cs typeface="Courier New"/>
                <a:sym typeface="Courier New"/>
              </a:rPr>
              <a:t>BrowserModule</a:t>
            </a:r>
            <a:r>
              <a:rPr lang="en" sz="1050">
                <a:solidFill>
                  <a:schemeClr val="dk1"/>
                </a:solidFill>
                <a:highlight>
                  <a:srgbClr val="FFFFFF"/>
                </a:highlight>
              </a:rPr>
              <a:t> and the </a:t>
            </a:r>
            <a:r>
              <a:rPr lang="en" sz="950">
                <a:solidFill>
                  <a:schemeClr val="dk1"/>
                </a:solidFill>
                <a:highlight>
                  <a:srgbClr val="FFFFFF"/>
                </a:highlight>
                <a:latin typeface="Courier New"/>
                <a:ea typeface="Courier New"/>
                <a:cs typeface="Courier New"/>
                <a:sym typeface="Courier New"/>
              </a:rPr>
              <a:t>CoreModule</a:t>
            </a:r>
            <a:r>
              <a:rPr lang="en" sz="1050">
                <a:solidFill>
                  <a:schemeClr val="dk1"/>
                </a:solidFill>
                <a:highlight>
                  <a:srgbClr val="FFFFFF"/>
                </a:highlight>
              </a:rPr>
              <a:t>. </a:t>
            </a:r>
            <a:endParaRPr sz="1050">
              <a:solidFill>
                <a:schemeClr val="dk1"/>
              </a:solidFill>
              <a:highlight>
                <a:srgbClr val="FFFFFF"/>
              </a:highlight>
            </a:endParaRPr>
          </a:p>
          <a:p>
            <a:pPr marL="0" lvl="0" indent="0" algn="l" rtl="0">
              <a:spcBef>
                <a:spcPts val="1200"/>
              </a:spcBef>
              <a:spcAft>
                <a:spcPts val="0"/>
              </a:spcAft>
              <a:buNone/>
            </a:pPr>
            <a:r>
              <a:rPr lang="en" sz="1050">
                <a:solidFill>
                  <a:schemeClr val="dk1"/>
                </a:solidFill>
                <a:highlight>
                  <a:srgbClr val="FFFFFF"/>
                </a:highlight>
              </a:rPr>
              <a:t>The Core submodule </a:t>
            </a:r>
            <a:r>
              <a:rPr lang="en" sz="950">
                <a:solidFill>
                  <a:schemeClr val="dk1"/>
                </a:solidFill>
                <a:highlight>
                  <a:srgbClr val="FFFFFF"/>
                </a:highlight>
                <a:latin typeface="Courier New"/>
                <a:ea typeface="Courier New"/>
                <a:cs typeface="Courier New"/>
                <a:sym typeface="Courier New"/>
              </a:rPr>
              <a:t>must</a:t>
            </a:r>
            <a:r>
              <a:rPr lang="en" sz="1050">
                <a:solidFill>
                  <a:schemeClr val="dk1"/>
                </a:solidFill>
                <a:highlight>
                  <a:srgbClr val="FFFFFF"/>
                </a:highlight>
              </a:rPr>
              <a:t> be imported once in the root AppModule!</a:t>
            </a:r>
            <a:endParaRPr sz="1050">
              <a:solidFill>
                <a:schemeClr val="dk1"/>
              </a:solidFill>
              <a:highlight>
                <a:srgbClr val="FFFFFF"/>
              </a:highlight>
            </a:endParaRPr>
          </a:p>
          <a:p>
            <a:pPr marL="457200" lvl="0" indent="-295275" algn="l" rtl="0">
              <a:spcBef>
                <a:spcPts val="1200"/>
              </a:spcBef>
              <a:spcAft>
                <a:spcPts val="0"/>
              </a:spcAft>
              <a:buClr>
                <a:schemeClr val="dk1"/>
              </a:buClr>
              <a:buSzPts val="1050"/>
              <a:buChar char="●"/>
            </a:pPr>
            <a:r>
              <a:rPr lang="en" sz="1050">
                <a:solidFill>
                  <a:schemeClr val="dk1"/>
                </a:solidFill>
                <a:highlight>
                  <a:srgbClr val="FFFFFF"/>
                </a:highlight>
              </a:rPr>
              <a:t>The Core submodule </a:t>
            </a:r>
            <a:r>
              <a:rPr lang="en" sz="950">
                <a:solidFill>
                  <a:schemeClr val="dk1"/>
                </a:solidFill>
                <a:highlight>
                  <a:srgbClr val="FFFFFF"/>
                </a:highlight>
                <a:latin typeface="Courier New"/>
                <a:ea typeface="Courier New"/>
                <a:cs typeface="Courier New"/>
                <a:sym typeface="Courier New"/>
              </a:rPr>
              <a:t>may not</a:t>
            </a:r>
            <a:r>
              <a:rPr lang="en" sz="1050">
                <a:solidFill>
                  <a:schemeClr val="dk1"/>
                </a:solidFill>
                <a:highlight>
                  <a:srgbClr val="FFFFFF"/>
                </a:highlight>
              </a:rPr>
              <a:t> be imported into other modules!</a:t>
            </a:r>
            <a:endParaRPr sz="105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980000"/>
                </a:solidFill>
              </a:rPr>
              <a:t>Solution</a:t>
            </a:r>
            <a:endParaRPr b="1">
              <a:solidFill>
                <a:srgbClr val="980000"/>
              </a:solidFill>
            </a:endParaRPr>
          </a:p>
        </p:txBody>
      </p:sp>
      <p:sp>
        <p:nvSpPr>
          <p:cNvPr id="112" name="Google Shape;112;p20"/>
          <p:cNvSpPr txBox="1"/>
          <p:nvPr/>
        </p:nvSpPr>
        <p:spPr>
          <a:xfrm>
            <a:off x="5209925" y="1807975"/>
            <a:ext cx="3672000" cy="23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Car is not responsible for engine creation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Easy to replace engine implementation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Easy to test</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Easy to re-use</a:t>
            </a:r>
            <a:endParaRPr b="1"/>
          </a:p>
          <a:p>
            <a:pPr marL="0" lvl="0" indent="0" algn="l" rtl="0">
              <a:spcBef>
                <a:spcPts val="0"/>
              </a:spcBef>
              <a:spcAft>
                <a:spcPts val="0"/>
              </a:spcAft>
              <a:buNone/>
            </a:pPr>
            <a:endParaRPr b="1"/>
          </a:p>
          <a:p>
            <a:pPr marL="0" lvl="0" indent="0" algn="l" rtl="0">
              <a:spcBef>
                <a:spcPts val="0"/>
              </a:spcBef>
              <a:spcAft>
                <a:spcPts val="0"/>
              </a:spcAft>
              <a:buNone/>
            </a:pPr>
            <a:r>
              <a:rPr lang="en" sz="1350" b="1">
                <a:solidFill>
                  <a:srgbClr val="333333"/>
                </a:solidFill>
                <a:highlight>
                  <a:srgbClr val="FFFFFF"/>
                </a:highlight>
              </a:rPr>
              <a:t>Dependency is </a:t>
            </a:r>
            <a:r>
              <a:rPr lang="en" sz="1350" b="1" i="1">
                <a:solidFill>
                  <a:srgbClr val="333333"/>
                </a:solidFill>
                <a:highlight>
                  <a:srgbClr val="FFFFFF"/>
                </a:highlight>
              </a:rPr>
              <a:t>decoupled</a:t>
            </a:r>
            <a:endParaRPr b="1"/>
          </a:p>
        </p:txBody>
      </p:sp>
      <p:pic>
        <p:nvPicPr>
          <p:cNvPr id="113" name="Google Shape;113;p20"/>
          <p:cNvPicPr preferRelativeResize="0"/>
          <p:nvPr/>
        </p:nvPicPr>
        <p:blipFill>
          <a:blip r:embed="rId3">
            <a:alphaModFix/>
          </a:blip>
          <a:stretch>
            <a:fillRect/>
          </a:stretch>
        </p:blipFill>
        <p:spPr>
          <a:xfrm>
            <a:off x="8517600" y="4632271"/>
            <a:ext cx="443675" cy="443675"/>
          </a:xfrm>
          <a:prstGeom prst="rect">
            <a:avLst/>
          </a:prstGeom>
          <a:noFill/>
          <a:ln>
            <a:noFill/>
          </a:ln>
        </p:spPr>
      </p:pic>
      <p:pic>
        <p:nvPicPr>
          <p:cNvPr id="114" name="Google Shape;114;p20"/>
          <p:cNvPicPr preferRelativeResize="0"/>
          <p:nvPr/>
        </p:nvPicPr>
        <p:blipFill>
          <a:blip r:embed="rId4">
            <a:alphaModFix/>
          </a:blip>
          <a:stretch>
            <a:fillRect/>
          </a:stretch>
        </p:blipFill>
        <p:spPr>
          <a:xfrm>
            <a:off x="469478" y="1429325"/>
            <a:ext cx="4202976" cy="28632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26" name="Google Shape;726;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40000"/>
              </a:lnSpc>
              <a:spcBef>
                <a:spcPts val="2300"/>
              </a:spcBef>
              <a:spcAft>
                <a:spcPts val="0"/>
              </a:spcAft>
              <a:buClr>
                <a:schemeClr val="dk1"/>
              </a:buClr>
              <a:buSzPts val="1018"/>
              <a:buFont typeface="Arial"/>
              <a:buNone/>
            </a:pPr>
            <a:r>
              <a:rPr lang="en" sz="5050" b="1">
                <a:solidFill>
                  <a:schemeClr val="dk1"/>
                </a:solidFill>
                <a:highlight>
                  <a:srgbClr val="FFFFFF"/>
                </a:highlight>
              </a:rPr>
              <a:t>Core</a:t>
            </a:r>
            <a:endParaRPr sz="5050" b="1">
              <a:solidFill>
                <a:schemeClr val="dk1"/>
              </a:solidFill>
              <a:highlight>
                <a:srgbClr val="FFFFFF"/>
              </a:highlight>
            </a:endParaRPr>
          </a:p>
          <a:p>
            <a:pPr marL="0" lvl="0" indent="0" algn="l" rtl="0">
              <a:spcBef>
                <a:spcPts val="1200"/>
              </a:spcBef>
              <a:spcAft>
                <a:spcPts val="0"/>
              </a:spcAft>
              <a:buClr>
                <a:schemeClr val="dk1"/>
              </a:buClr>
              <a:buSzPct val="104761"/>
              <a:buFont typeface="Arial"/>
              <a:buNone/>
            </a:pPr>
            <a:r>
              <a:rPr lang="en" sz="1050">
                <a:solidFill>
                  <a:schemeClr val="dk1"/>
                </a:solidFill>
                <a:highlight>
                  <a:srgbClr val="FFFFFF"/>
                </a:highlight>
              </a:rPr>
              <a:t>The </a:t>
            </a:r>
            <a:r>
              <a:rPr lang="en" sz="950">
                <a:solidFill>
                  <a:schemeClr val="dk1"/>
                </a:solidFill>
                <a:highlight>
                  <a:srgbClr val="FFFFFF"/>
                </a:highlight>
                <a:latin typeface="Courier New"/>
                <a:ea typeface="Courier New"/>
                <a:cs typeface="Courier New"/>
                <a:sym typeface="Courier New"/>
              </a:rPr>
              <a:t>Core</a:t>
            </a:r>
            <a:r>
              <a:rPr lang="en" sz="1050">
                <a:solidFill>
                  <a:schemeClr val="dk1"/>
                </a:solidFill>
                <a:highlight>
                  <a:srgbClr val="FFFFFF"/>
                </a:highlight>
              </a:rPr>
              <a:t> submodule contains all app-level components and singleton services. It is the 'starting point' of the application!</a:t>
            </a:r>
            <a:endParaRPr sz="1050">
              <a:solidFill>
                <a:schemeClr val="dk1"/>
              </a:solidFill>
              <a:highlight>
                <a:srgbClr val="FFFFFF"/>
              </a:highlight>
            </a:endParaRPr>
          </a:p>
          <a:p>
            <a:pPr marL="457200" lvl="0" indent="-290274" algn="l" rtl="0">
              <a:spcBef>
                <a:spcPts val="1200"/>
              </a:spcBef>
              <a:spcAft>
                <a:spcPts val="0"/>
              </a:spcAft>
              <a:buClr>
                <a:schemeClr val="dk1"/>
              </a:buClr>
              <a:buSzPct val="100000"/>
              <a:buChar char="●"/>
            </a:pPr>
            <a:r>
              <a:rPr lang="en" sz="1050">
                <a:solidFill>
                  <a:schemeClr val="dk1"/>
                </a:solidFill>
                <a:highlight>
                  <a:srgbClr val="FFFFFF"/>
                </a:highlight>
              </a:rPr>
              <a:t>Examples of app-level components/module are the: RoutingModule.</a:t>
            </a:r>
            <a:endParaRPr sz="1050">
              <a:solidFill>
                <a:schemeClr val="dk1"/>
              </a:solidFill>
              <a:highlight>
                <a:srgbClr val="FFFFFF"/>
              </a:highlight>
            </a:endParaRPr>
          </a:p>
          <a:p>
            <a:pPr marL="457200" lvl="0" indent="-290274" algn="l" rtl="0">
              <a:spcBef>
                <a:spcPts val="0"/>
              </a:spcBef>
              <a:spcAft>
                <a:spcPts val="0"/>
              </a:spcAft>
              <a:buClr>
                <a:schemeClr val="dk1"/>
              </a:buClr>
              <a:buSzPct val="100000"/>
              <a:buChar char="●"/>
            </a:pPr>
            <a:r>
              <a:rPr lang="en" sz="1050">
                <a:solidFill>
                  <a:schemeClr val="dk1"/>
                </a:solidFill>
                <a:highlight>
                  <a:srgbClr val="FFFFFF"/>
                </a:highlight>
              </a:rPr>
              <a:t>Examples of singleton services are: the Logging Service, AuthService and HttpClientModule.</a:t>
            </a:r>
            <a:endParaRPr sz="1050">
              <a:solidFill>
                <a:schemeClr val="dk1"/>
              </a:solidFill>
              <a:highlight>
                <a:srgbClr val="FFFFFF"/>
              </a:highlight>
            </a:endParaRPr>
          </a:p>
          <a:p>
            <a:pPr marL="0" lvl="0" indent="0" algn="l" rtl="0">
              <a:lnSpc>
                <a:spcPct val="120000"/>
              </a:lnSpc>
              <a:spcBef>
                <a:spcPts val="1700"/>
              </a:spcBef>
              <a:spcAft>
                <a:spcPts val="0"/>
              </a:spcAft>
              <a:buClr>
                <a:schemeClr val="dk1"/>
              </a:buClr>
              <a:buSzPct val="36065"/>
              <a:buFont typeface="Arial"/>
              <a:buNone/>
            </a:pPr>
            <a:r>
              <a:rPr lang="en" sz="3050" b="1">
                <a:solidFill>
                  <a:schemeClr val="dk1"/>
                </a:solidFill>
                <a:highlight>
                  <a:srgbClr val="FFFFFF"/>
                </a:highlight>
              </a:rPr>
              <a:t>Restrictions:</a:t>
            </a:r>
            <a:endParaRPr sz="3050" b="1">
              <a:solidFill>
                <a:schemeClr val="dk1"/>
              </a:solidFill>
              <a:highlight>
                <a:srgbClr val="FFFFFF"/>
              </a:highlight>
            </a:endParaRPr>
          </a:p>
          <a:p>
            <a:pPr marL="457200" lvl="0" indent="-290274" algn="l" rtl="0">
              <a:spcBef>
                <a:spcPts val="1200"/>
              </a:spcBef>
              <a:spcAft>
                <a:spcPts val="0"/>
              </a:spcAft>
              <a:buClr>
                <a:schemeClr val="dk1"/>
              </a:buClr>
              <a:buSzPct val="100000"/>
              <a:buChar char="●"/>
            </a:pPr>
            <a:r>
              <a:rPr lang="en" sz="1050">
                <a:solidFill>
                  <a:schemeClr val="dk1"/>
                </a:solidFill>
                <a:highlight>
                  <a:srgbClr val="FFFFFF"/>
                </a:highlight>
              </a:rPr>
              <a:t>This Core submodule </a:t>
            </a:r>
            <a:r>
              <a:rPr lang="en" sz="950">
                <a:solidFill>
                  <a:schemeClr val="dk1"/>
                </a:solidFill>
                <a:highlight>
                  <a:srgbClr val="FFFFFF"/>
                </a:highlight>
                <a:latin typeface="Courier New"/>
                <a:ea typeface="Courier New"/>
                <a:cs typeface="Courier New"/>
                <a:sym typeface="Courier New"/>
              </a:rPr>
              <a:t>must</a:t>
            </a:r>
            <a:r>
              <a:rPr lang="en" sz="1050">
                <a:solidFill>
                  <a:schemeClr val="dk1"/>
                </a:solidFill>
                <a:highlight>
                  <a:srgbClr val="FFFFFF"/>
                </a:highlight>
              </a:rPr>
              <a:t> be imported once in the root AppModule!</a:t>
            </a:r>
            <a:endParaRPr sz="1050">
              <a:solidFill>
                <a:schemeClr val="dk1"/>
              </a:solidFill>
              <a:highlight>
                <a:srgbClr val="FFFFFF"/>
              </a:highlight>
            </a:endParaRPr>
          </a:p>
          <a:p>
            <a:pPr marL="457200" lvl="0" indent="-290274" algn="l" rtl="0">
              <a:spcBef>
                <a:spcPts val="0"/>
              </a:spcBef>
              <a:spcAft>
                <a:spcPts val="0"/>
              </a:spcAft>
              <a:buClr>
                <a:schemeClr val="dk1"/>
              </a:buClr>
              <a:buSzPct val="100000"/>
              <a:buChar char="●"/>
            </a:pPr>
            <a:r>
              <a:rPr lang="en" sz="1050">
                <a:solidFill>
                  <a:schemeClr val="dk1"/>
                </a:solidFill>
                <a:highlight>
                  <a:srgbClr val="FFFFFF"/>
                </a:highlight>
              </a:rPr>
              <a:t>This Core submodule </a:t>
            </a:r>
            <a:r>
              <a:rPr lang="en" sz="950">
                <a:solidFill>
                  <a:schemeClr val="dk1"/>
                </a:solidFill>
                <a:highlight>
                  <a:srgbClr val="FFFFFF"/>
                </a:highlight>
                <a:latin typeface="Courier New"/>
                <a:ea typeface="Courier New"/>
                <a:cs typeface="Courier New"/>
                <a:sym typeface="Courier New"/>
              </a:rPr>
              <a:t>may not</a:t>
            </a:r>
            <a:r>
              <a:rPr lang="en" sz="1050">
                <a:solidFill>
                  <a:schemeClr val="dk1"/>
                </a:solidFill>
                <a:highlight>
                  <a:srgbClr val="FFFFFF"/>
                </a:highlight>
              </a:rPr>
              <a:t> be imported into other modules!</a:t>
            </a:r>
            <a:endParaRPr sz="105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2" name="Google Shape;732;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40000"/>
              </a:lnSpc>
              <a:spcBef>
                <a:spcPts val="2300"/>
              </a:spcBef>
              <a:spcAft>
                <a:spcPts val="0"/>
              </a:spcAft>
              <a:buClr>
                <a:schemeClr val="dk1"/>
              </a:buClr>
              <a:buSzPts val="1100"/>
              <a:buFont typeface="Arial"/>
              <a:buNone/>
            </a:pPr>
            <a:r>
              <a:rPr lang="en" sz="5050" b="1">
                <a:solidFill>
                  <a:schemeClr val="dk1"/>
                </a:solidFill>
                <a:highlight>
                  <a:srgbClr val="FFFFFF"/>
                </a:highlight>
              </a:rPr>
              <a:t>Feature</a:t>
            </a:r>
            <a:endParaRPr sz="5050" b="1">
              <a:solidFill>
                <a:schemeClr val="dk1"/>
              </a:solidFill>
              <a:highlight>
                <a:srgbClr val="FFFFFF"/>
              </a:highlight>
            </a:endParaRPr>
          </a:p>
          <a:p>
            <a:pPr marL="0" lvl="0" indent="0" algn="l" rtl="0">
              <a:spcBef>
                <a:spcPts val="1200"/>
              </a:spcBef>
              <a:spcAft>
                <a:spcPts val="1200"/>
              </a:spcAft>
              <a:buNone/>
            </a:pPr>
            <a:r>
              <a:rPr lang="en" sz="1050">
                <a:solidFill>
                  <a:schemeClr val="dk1"/>
                </a:solidFill>
                <a:highlight>
                  <a:srgbClr val="FFFFFF"/>
                </a:highlight>
              </a:rPr>
              <a:t>The </a:t>
            </a:r>
            <a:r>
              <a:rPr lang="en" sz="950">
                <a:solidFill>
                  <a:schemeClr val="dk1"/>
                </a:solidFill>
                <a:highlight>
                  <a:srgbClr val="FFFFFF"/>
                </a:highlight>
                <a:latin typeface="Courier New"/>
                <a:ea typeface="Courier New"/>
                <a:cs typeface="Courier New"/>
                <a:sym typeface="Courier New"/>
              </a:rPr>
              <a:t>Feature</a:t>
            </a:r>
            <a:r>
              <a:rPr lang="en" sz="1050">
                <a:solidFill>
                  <a:schemeClr val="dk1"/>
                </a:solidFill>
                <a:highlight>
                  <a:srgbClr val="FFFFFF"/>
                </a:highlight>
              </a:rPr>
              <a:t> submodule contains all components and modules with business functionality.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8" name="Google Shape;738;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40000"/>
              </a:lnSpc>
              <a:spcBef>
                <a:spcPts val="2300"/>
              </a:spcBef>
              <a:spcAft>
                <a:spcPts val="0"/>
              </a:spcAft>
              <a:buClr>
                <a:schemeClr val="dk1"/>
              </a:buClr>
              <a:buSzPts val="1100"/>
              <a:buFont typeface="Arial"/>
              <a:buNone/>
            </a:pPr>
            <a:r>
              <a:rPr lang="en" sz="5050" b="1">
                <a:solidFill>
                  <a:schemeClr val="dk1"/>
                </a:solidFill>
                <a:highlight>
                  <a:srgbClr val="FFFFFF"/>
                </a:highlight>
              </a:rPr>
              <a:t>Shared</a:t>
            </a:r>
            <a:endParaRPr sz="5050" b="1">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050">
                <a:solidFill>
                  <a:schemeClr val="dk1"/>
                </a:solidFill>
                <a:highlight>
                  <a:srgbClr val="FFFFFF"/>
                </a:highlight>
              </a:rPr>
              <a:t>The </a:t>
            </a:r>
            <a:r>
              <a:rPr lang="en" sz="950">
                <a:solidFill>
                  <a:schemeClr val="dk1"/>
                </a:solidFill>
                <a:highlight>
                  <a:srgbClr val="FFFFFF"/>
                </a:highlight>
                <a:latin typeface="Courier New"/>
                <a:ea typeface="Courier New"/>
                <a:cs typeface="Courier New"/>
                <a:sym typeface="Courier New"/>
              </a:rPr>
              <a:t>Shared</a:t>
            </a:r>
            <a:r>
              <a:rPr lang="en" sz="1050">
                <a:solidFill>
                  <a:schemeClr val="dk1"/>
                </a:solidFill>
                <a:highlight>
                  <a:srgbClr val="FFFFFF"/>
                </a:highlight>
              </a:rPr>
              <a:t> submodule contains directives, pipes, components and other modules that are shared throughout the application. The </a:t>
            </a:r>
            <a:r>
              <a:rPr lang="en" sz="950">
                <a:solidFill>
                  <a:schemeClr val="dk1"/>
                </a:solidFill>
                <a:highlight>
                  <a:srgbClr val="FFFFFF"/>
                </a:highlight>
                <a:latin typeface="Courier New"/>
                <a:ea typeface="Courier New"/>
                <a:cs typeface="Courier New"/>
                <a:sym typeface="Courier New"/>
              </a:rPr>
              <a:t>CommonModule</a:t>
            </a:r>
            <a:r>
              <a:rPr lang="en" sz="1050">
                <a:solidFill>
                  <a:schemeClr val="dk1"/>
                </a:solidFill>
                <a:highlight>
                  <a:srgbClr val="FFFFFF"/>
                </a:highlight>
              </a:rPr>
              <a:t> of Angular is also an example of this and provides, among other things, the directives: </a:t>
            </a:r>
            <a:r>
              <a:rPr lang="en" sz="950">
                <a:solidFill>
                  <a:schemeClr val="dk1"/>
                </a:solidFill>
                <a:highlight>
                  <a:srgbClr val="FFFFFF"/>
                </a:highlight>
                <a:latin typeface="Courier New"/>
                <a:ea typeface="Courier New"/>
                <a:cs typeface="Courier New"/>
                <a:sym typeface="Courier New"/>
              </a:rPr>
              <a:t>ngIf</a:t>
            </a:r>
            <a:r>
              <a:rPr lang="en" sz="1050">
                <a:solidFill>
                  <a:schemeClr val="dk1"/>
                </a:solidFill>
                <a:highlight>
                  <a:srgbClr val="FFFFFF"/>
                </a:highlight>
              </a:rPr>
              <a:t> and </a:t>
            </a:r>
            <a:r>
              <a:rPr lang="en" sz="950">
                <a:solidFill>
                  <a:schemeClr val="dk1"/>
                </a:solidFill>
                <a:highlight>
                  <a:srgbClr val="FFFFFF"/>
                </a:highlight>
                <a:latin typeface="Courier New"/>
                <a:ea typeface="Courier New"/>
                <a:cs typeface="Courier New"/>
                <a:sym typeface="Courier New"/>
              </a:rPr>
              <a:t>ngFor</a:t>
            </a:r>
            <a:r>
              <a:rPr lang="en" sz="1050">
                <a:solidFill>
                  <a:schemeClr val="dk1"/>
                </a:solidFill>
                <a:highlight>
                  <a:srgbClr val="FFFFFF"/>
                </a:highlight>
              </a:rPr>
              <a:t>! Another example of a shared component is the </a:t>
            </a:r>
            <a:r>
              <a:rPr lang="en" sz="950">
                <a:solidFill>
                  <a:schemeClr val="dk1"/>
                </a:solidFill>
                <a:highlight>
                  <a:srgbClr val="FFFFFF"/>
                </a:highlight>
                <a:latin typeface="Courier New"/>
                <a:ea typeface="Courier New"/>
                <a:cs typeface="Courier New"/>
                <a:sym typeface="Courier New"/>
              </a:rPr>
              <a:t>Material Module</a:t>
            </a:r>
            <a:r>
              <a:rPr lang="en" sz="1050">
                <a:solidFill>
                  <a:schemeClr val="dk1"/>
                </a:solidFill>
                <a:highlight>
                  <a:srgbClr val="FFFFFF"/>
                </a:highlight>
              </a:rPr>
              <a:t>.</a:t>
            </a:r>
            <a:endParaRPr sz="1050">
              <a:solidFill>
                <a:schemeClr val="dk1"/>
              </a:solidFill>
              <a:highlight>
                <a:srgbClr val="FFFFFF"/>
              </a:highlight>
            </a:endParaRPr>
          </a:p>
          <a:p>
            <a:pPr marL="0" lvl="0" indent="0" algn="l" rtl="0">
              <a:spcBef>
                <a:spcPts val="1200"/>
              </a:spcBef>
              <a:spcAft>
                <a:spcPts val="0"/>
              </a:spcAft>
              <a:buNone/>
            </a:pPr>
            <a:r>
              <a:rPr lang="en" sz="1050">
                <a:solidFill>
                  <a:schemeClr val="dk1"/>
                </a:solidFill>
                <a:highlight>
                  <a:srgbClr val="FFFFFF"/>
                </a:highlight>
              </a:rPr>
              <a:t>What would you NOT put in the Shared submodule? You should </a:t>
            </a:r>
            <a:r>
              <a:rPr lang="en" sz="950">
                <a:solidFill>
                  <a:schemeClr val="dk1"/>
                </a:solidFill>
                <a:highlight>
                  <a:srgbClr val="FFFFFF"/>
                </a:highlight>
                <a:latin typeface="Courier New"/>
                <a:ea typeface="Courier New"/>
                <a:cs typeface="Courier New"/>
                <a:sym typeface="Courier New"/>
              </a:rPr>
              <a:t>not</a:t>
            </a:r>
            <a:r>
              <a:rPr lang="en" sz="1050">
                <a:solidFill>
                  <a:schemeClr val="dk1"/>
                </a:solidFill>
                <a:highlight>
                  <a:srgbClr val="FFFFFF"/>
                </a:highlight>
              </a:rPr>
              <a:t> put </a:t>
            </a:r>
            <a:r>
              <a:rPr lang="en" sz="950">
                <a:solidFill>
                  <a:schemeClr val="dk1"/>
                </a:solidFill>
                <a:highlight>
                  <a:srgbClr val="FFFFFF"/>
                </a:highlight>
                <a:latin typeface="Courier New"/>
                <a:ea typeface="Courier New"/>
                <a:cs typeface="Courier New"/>
                <a:sym typeface="Courier New"/>
              </a:rPr>
              <a:t>services</a:t>
            </a:r>
            <a:r>
              <a:rPr lang="en" sz="1050">
                <a:solidFill>
                  <a:schemeClr val="dk1"/>
                </a:solidFill>
                <a:highlight>
                  <a:srgbClr val="FFFFFF"/>
                </a:highlight>
              </a:rPr>
              <a:t> in a shared module which may be imported by a lazy loaded module. When a lazy loaded module imports a module which provide a service, angular will create another instance of this service which may result in unexpected behaviors. </a:t>
            </a:r>
            <a:endParaRPr sz="10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050">
                <a:solidFill>
                  <a:schemeClr val="dk1"/>
                </a:solidFill>
                <a:highlight>
                  <a:srgbClr val="FFFFFF"/>
                </a:highlight>
              </a:rPr>
              <a:t>HttpClientModule should </a:t>
            </a:r>
            <a:r>
              <a:rPr lang="en" sz="950">
                <a:solidFill>
                  <a:schemeClr val="dk1"/>
                </a:solidFill>
                <a:highlight>
                  <a:srgbClr val="FFFFFF"/>
                </a:highlight>
                <a:latin typeface="Courier New"/>
                <a:ea typeface="Courier New"/>
                <a:cs typeface="Courier New"/>
                <a:sym typeface="Courier New"/>
              </a:rPr>
              <a:t>NOT</a:t>
            </a:r>
            <a:r>
              <a:rPr lang="en" sz="1050">
                <a:solidFill>
                  <a:schemeClr val="dk1"/>
                </a:solidFill>
                <a:highlight>
                  <a:srgbClr val="FFFFFF"/>
                </a:highlight>
              </a:rPr>
              <a:t> be defined in the SharedModule, because it is a singleton service!</a:t>
            </a:r>
            <a:endParaRPr sz="105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4" name="Google Shape;744;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class Engine { }</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class GasEngine extends Engine {}</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class Car {</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 engine: Engine;</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 constructor(engine: Engine) {</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   this.engine = engine;</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 }</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a:t>
            </a: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900" b="1">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b="1">
                <a:solidFill>
                  <a:schemeClr val="dk1"/>
                </a:solidFill>
                <a:highlight>
                  <a:schemeClr val="lt1"/>
                </a:highlight>
                <a:latin typeface="Courier New"/>
                <a:ea typeface="Courier New"/>
                <a:cs typeface="Courier New"/>
                <a:sym typeface="Courier New"/>
              </a:rPr>
              <a:t>const car = new Car(new GasEngine());</a:t>
            </a:r>
            <a:endParaRPr sz="9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sz="900" b="1">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100"/>
              </a:spcAft>
              <a:buClr>
                <a:schemeClr val="dk1"/>
              </a:buClr>
              <a:buSzPts val="1100"/>
              <a:buFont typeface="Arial"/>
              <a:buNone/>
            </a:pPr>
            <a:r>
              <a:rPr lang="en" sz="1950" b="1">
                <a:solidFill>
                  <a:srgbClr val="333333"/>
                </a:solidFill>
                <a:highlight>
                  <a:srgbClr val="FFFFFF"/>
                </a:highlight>
              </a:rPr>
              <a:t> </a:t>
            </a:r>
            <a:r>
              <a:rPr lang="en" sz="1950" b="1" i="1">
                <a:solidFill>
                  <a:srgbClr val="333333"/>
                </a:solidFill>
                <a:highlight>
                  <a:srgbClr val="FFFFFF"/>
                </a:highlight>
              </a:rPr>
              <a:t>Inversion of Control = IoC</a:t>
            </a:r>
            <a:endParaRPr sz="31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3612</Words>
  <Application>Microsoft Macintosh PowerPoint</Application>
  <PresentationFormat>On-screen Show (16:9)</PresentationFormat>
  <Paragraphs>816</Paragraphs>
  <Slides>83</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Courier New</vt:lpstr>
      <vt:lpstr>Verdana</vt:lpstr>
      <vt:lpstr>Caveat</vt:lpstr>
      <vt:lpstr>Roboto</vt:lpstr>
      <vt:lpstr>Simple Light</vt:lpstr>
      <vt:lpstr>PowerPoint Presentation</vt:lpstr>
      <vt:lpstr>Peter Eijgermans</vt:lpstr>
      <vt:lpstr>Contents</vt:lpstr>
      <vt:lpstr>What is a dependency ?</vt:lpstr>
      <vt:lpstr>The Problem</vt:lpstr>
      <vt:lpstr>The Problem</vt:lpstr>
      <vt:lpstr>Solution</vt:lpstr>
      <vt:lpstr>Solution</vt:lpstr>
      <vt:lpstr>PowerPoint Presentation</vt:lpstr>
      <vt:lpstr>What is DI?</vt:lpstr>
      <vt:lpstr>PowerPoint Presentation</vt:lpstr>
      <vt:lpstr>Dependency Injection in Angular</vt:lpstr>
      <vt:lpstr>Injector</vt:lpstr>
      <vt:lpstr>PowerPoint Presentation</vt:lpstr>
      <vt:lpstr>PowerPoint Presentation</vt:lpstr>
      <vt:lpstr>Usage simplified</vt:lpstr>
      <vt:lpstr>PowerPoint Presentation</vt:lpstr>
      <vt:lpstr>Provide Service in NgModule</vt:lpstr>
      <vt:lpstr>Provide Service in root</vt:lpstr>
      <vt:lpstr>Two injector hierarchies</vt:lpstr>
      <vt:lpstr>Two injector hierarchies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Availability provided Singleton services</vt:lpstr>
      <vt:lpstr>PowerPoint Presentation</vt:lpstr>
      <vt:lpstr>PowerPoint Presentation</vt:lpstr>
      <vt:lpstr>Provide Service at Component/Directive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Lazy Loaded Module</vt:lpstr>
      <vt:lpstr>PowerPoint Presentation</vt:lpstr>
      <vt:lpstr>How Dependency Injection &amp; Resolution Works in Angular  </vt:lpstr>
      <vt:lpstr>Setup example</vt:lpstr>
      <vt:lpstr>PowerPoint Presentation</vt:lpstr>
      <vt:lpstr>Scenario 1: Provide Services in the respective Modules </vt:lpstr>
      <vt:lpstr>Result 1</vt:lpstr>
      <vt:lpstr>Scenario 2: Using ProvidedIn in LazyService  </vt:lpstr>
      <vt:lpstr>Result 2</vt:lpstr>
      <vt:lpstr>Scenario 3: </vt:lpstr>
      <vt:lpstr>Result 3</vt:lpstr>
      <vt:lpstr>Scenario 4: LazyService in AppComponent </vt:lpstr>
      <vt:lpstr>Result 4</vt:lpstr>
      <vt:lpstr>Scenario 5: Services in a Component </vt:lpstr>
      <vt:lpstr>PowerPoint Presentation</vt:lpstr>
      <vt:lpstr>PowerPoint Presentation</vt:lpstr>
      <vt:lpstr>PowerPoint Presentation</vt:lpstr>
      <vt:lpstr>PowerPoint Presentation</vt:lpstr>
      <vt:lpstr>PowerPoint Presentation</vt:lpstr>
      <vt:lpstr>PowerPoint Presentation</vt:lpstr>
      <vt:lpstr>Dependency Providers</vt:lpstr>
      <vt:lpstr>useClass in @Component</vt:lpstr>
      <vt:lpstr>InjectionToken</vt:lpstr>
      <vt:lpstr>useClass in @NgModule</vt:lpstr>
      <vt:lpstr>useValue</vt:lpstr>
      <vt:lpstr>useExisting</vt:lpstr>
      <vt:lpstr>useFactory</vt:lpstr>
      <vt:lpstr>code example useFactory</vt:lpstr>
      <vt:lpstr>Live example</vt:lpstr>
      <vt:lpstr>Lessons learned</vt:lpstr>
      <vt:lpstr>Wrapping up</vt:lpstr>
      <vt:lpstr>PowerPoint Presentation</vt:lpstr>
      <vt:lpstr>PowerPoint Presentation</vt:lpstr>
      <vt:lpstr>PowerPoint Presentation</vt:lpstr>
      <vt:lpstr>Folder structure Angular App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Eijgermans, Peter</cp:lastModifiedBy>
  <cp:revision>6</cp:revision>
  <dcterms:modified xsi:type="dcterms:W3CDTF">2022-03-24T13:43:05Z</dcterms:modified>
</cp:coreProperties>
</file>