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305" r:id="rId2"/>
    <p:sldId id="257" r:id="rId3"/>
    <p:sldId id="306" r:id="rId4"/>
    <p:sldId id="256" r:id="rId5"/>
    <p:sldId id="291" r:id="rId6"/>
    <p:sldId id="298" r:id="rId7"/>
    <p:sldId id="299" r:id="rId8"/>
    <p:sldId id="300" r:id="rId9"/>
    <p:sldId id="287" r:id="rId10"/>
    <p:sldId id="292" r:id="rId11"/>
    <p:sldId id="284" r:id="rId12"/>
    <p:sldId id="308" r:id="rId13"/>
    <p:sldId id="302" r:id="rId14"/>
    <p:sldId id="307" r:id="rId15"/>
    <p:sldId id="273" r:id="rId16"/>
    <p:sldId id="263" r:id="rId17"/>
    <p:sldId id="294" r:id="rId18"/>
    <p:sldId id="301" r:id="rId19"/>
    <p:sldId id="288" r:id="rId20"/>
    <p:sldId id="289" r:id="rId21"/>
    <p:sldId id="303" r:id="rId22"/>
    <p:sldId id="274" r:id="rId23"/>
    <p:sldId id="275" r:id="rId24"/>
    <p:sldId id="276" r:id="rId25"/>
    <p:sldId id="277" r:id="rId26"/>
    <p:sldId id="282" r:id="rId27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jgermans, Peter" initials="EP" lastIdx="1" clrIdx="0">
    <p:extLst/>
  </p:cmAuthor>
  <p:cmAuthor id="2" name="Eijgermans, Peter" initials="EP [2]" lastIdx="1" clrIdx="1">
    <p:extLst/>
  </p:cmAuthor>
  <p:cmAuthor id="3" name="Eijgermans, Peter" initials="EP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5686"/>
  </p:normalViewPr>
  <p:slideViewPr>
    <p:cSldViewPr snapToGrid="0" snapToObjects="1">
      <p:cViewPr varScale="1">
        <p:scale>
          <a:sx n="78" d="100"/>
          <a:sy n="78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eveloper.mozilla.org/en-US/docs/Web/JavaScript/Guide/Expressions_and_Operators#Expressions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data.json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test data!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</a:t>
            </a:r>
            <a:r>
              <a:rPr lang="en-US" baseline="0" dirty="0" smtClean="0"/>
              <a:t>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componentDidMount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(){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this.fetchBook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this.props.match.params.id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 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Wingdings"/>
              </a:rPr>
              <a:t> </a:t>
            </a: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pshrmn</a:t>
            </a:r>
            <a:r>
              <a:rPr lang="en-US" dirty="0" smtClean="0"/>
              <a:t>/a-simple-react-router-v4-tutorial-7f23ff27adf</a:t>
            </a:r>
          </a:p>
          <a:p>
            <a:endParaRPr lang="en-US" dirty="0" smtClean="0"/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:number part of the path /roster/:number means that the part of the pathname that comes after /roster/ will be captured and stored as 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match.params.number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For example, the pathname /roster/6 will generate a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params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 :</a:t>
            </a:r>
          </a:p>
          <a:p>
            <a:r>
              <a:rPr lang="en-US" dirty="0" smtClean="0"/>
              <a:t>{ number: '6' } // note that the captured value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coenraets.org</a:t>
            </a:r>
            <a:r>
              <a:rPr lang="en-US" dirty="0" smtClean="0"/>
              <a:t>/present/react/#3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slides.com</a:t>
            </a:r>
            <a:r>
              <a:rPr lang="en-US" dirty="0" smtClean="0"/>
              <a:t>/</a:t>
            </a:r>
            <a:r>
              <a:rPr lang="en-US" dirty="0" err="1" smtClean="0"/>
              <a:t>alexanderfarennikov</a:t>
            </a:r>
            <a:r>
              <a:rPr lang="en-US" dirty="0" smtClean="0"/>
              <a:t>/react-</a:t>
            </a:r>
            <a:r>
              <a:rPr lang="en-US" dirty="0" err="1" smtClean="0"/>
              <a:t>js</a:t>
            </a:r>
            <a:r>
              <a:rPr lang="en-US" dirty="0" smtClean="0"/>
              <a:t>-fundamentals/</a:t>
            </a:r>
            <a:r>
              <a:rPr lang="en-US" dirty="0" err="1" smtClean="0"/>
              <a:t>fullscreen</a:t>
            </a:r>
            <a:r>
              <a:rPr lang="en-US" dirty="0" smtClean="0"/>
              <a:t>#/20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scotch.io</a:t>
            </a:r>
            <a:r>
              <a:rPr lang="en-US" dirty="0" smtClean="0"/>
              <a:t>/tutorials/learning-react-getting-started-and-concepts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embed any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in JSX by wrapping it in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curly braces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Conceptually, components are like JavaScript functions. They accept arbitrary inputs (called "props") and return React elements describing what should appear on the screen.</a:t>
            </a:r>
          </a:p>
          <a:p>
            <a:pPr lvl="0" rtl="0">
              <a:spcBef>
                <a:spcPts val="0"/>
              </a:spcBef>
              <a:buNone/>
            </a:pP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Always start component names with a capital letter.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example, &lt;div /&gt; represents a DOM tag, but &lt;Welcome /&gt; represents a component and requires Welcome to be in scope.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9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Export?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3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Set</a:t>
            </a:r>
            <a:r>
              <a:rPr lang="en-US" b="1" baseline="0" dirty="0" smtClean="0"/>
              <a:t> State!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AXIOS: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Promise based HTTP client for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0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AXIOS?  = Op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wijze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ophalen</a:t>
            </a:r>
            <a:r>
              <a:rPr lang="en-US" baseline="0" dirty="0" smtClean="0"/>
              <a:t> van data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functions? Je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functionele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hello-world.html" TargetMode="External"/><Relationship Id="rId4" Type="http://schemas.openxmlformats.org/officeDocument/2006/relationships/hyperlink" Target="https://github.com/airbnb/javascript/tree/master/re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799" cy="1199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30830"/>
            <a:ext cx="11099799" cy="714647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1916341"/>
            <a:ext cx="5208813" cy="3906610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09" y="4996543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4164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>
                <a:solidFill>
                  <a:schemeClr val="bg1"/>
                </a:solidFill>
              </a:rPr>
              <a:t>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5342476" y="3946592"/>
            <a:ext cx="2284442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AppComponent</a:t>
            </a:r>
            <a:endParaRPr lang="nl-NL" dirty="0"/>
          </a:p>
        </p:txBody>
      </p:sp>
      <p:sp>
        <p:nvSpPr>
          <p:cNvPr id="6" name="Afgeronde rechthoek 10"/>
          <p:cNvSpPr/>
          <p:nvPr/>
        </p:nvSpPr>
        <p:spPr>
          <a:xfrm>
            <a:off x="8926238" y="5355213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BooksComponent</a:t>
            </a:r>
            <a:endParaRPr lang="nl-NL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7142365" y="4685429"/>
            <a:ext cx="2503080" cy="637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6453052" y="4717633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geronde rechthoek 16"/>
          <p:cNvSpPr/>
          <p:nvPr/>
        </p:nvSpPr>
        <p:spPr>
          <a:xfrm>
            <a:off x="5360178" y="2563163"/>
            <a:ext cx="2284442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Index.html</a:t>
            </a:r>
            <a:endParaRPr lang="nl-NL" dirty="0"/>
          </a:p>
        </p:txBody>
      </p:sp>
      <p:sp>
        <p:nvSpPr>
          <p:cNvPr id="13" name="Afgeronde rechthoek 10"/>
          <p:cNvSpPr/>
          <p:nvPr/>
        </p:nvSpPr>
        <p:spPr>
          <a:xfrm>
            <a:off x="5385376" y="5355215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DashBoardComponent</a:t>
            </a:r>
            <a:endParaRPr lang="nl-NL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168939" y="4717633"/>
            <a:ext cx="2630204" cy="5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7142365" y="7292531"/>
            <a:ext cx="2467004" cy="646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BookDetalsComponent</a:t>
            </a:r>
            <a:endParaRPr lang="nl-NL" dirty="0"/>
          </a:p>
        </p:txBody>
      </p:sp>
      <p:sp>
        <p:nvSpPr>
          <p:cNvPr id="16" name="Afgeronde rechthoek 10"/>
          <p:cNvSpPr/>
          <p:nvPr/>
        </p:nvSpPr>
        <p:spPr>
          <a:xfrm>
            <a:off x="2051915" y="5355214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BookSearchComponent</a:t>
            </a:r>
            <a:endParaRPr lang="nl-NL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6510751" y="6045113"/>
            <a:ext cx="1488068" cy="107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12"/>
          <p:cNvCxnSpPr/>
          <p:nvPr/>
        </p:nvCxnSpPr>
        <p:spPr>
          <a:xfrm flipH="1">
            <a:off x="6395698" y="3247064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6413" y="34215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6819" y="4875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3905" y="456747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3009" y="464249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6413" y="61741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Rechte verbindingslijn met pijl 12"/>
          <p:cNvCxnSpPr/>
          <p:nvPr/>
        </p:nvCxnSpPr>
        <p:spPr>
          <a:xfrm flipH="1">
            <a:off x="8709857" y="6094589"/>
            <a:ext cx="1333404" cy="102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77703" y="620078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0"/>
          <p:cNvSpPr/>
          <p:nvPr/>
        </p:nvSpPr>
        <p:spPr>
          <a:xfrm>
            <a:off x="952499" y="2590799"/>
            <a:ext cx="11099799" cy="61549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71734"/>
            <a:ext cx="11099799" cy="595186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661" y="2971734"/>
            <a:ext cx="211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b="1" dirty="0" err="1">
                <a:solidFill>
                  <a:srgbClr val="FF0000"/>
                </a:solidFill>
              </a:rPr>
              <a:t>AppComponent</a:t>
            </a:r>
            <a:endParaRPr lang="nl-NL" sz="2000" b="1" dirty="0">
              <a:solidFill>
                <a:srgbClr val="FF0000"/>
              </a:solidFill>
            </a:endParaRPr>
          </a:p>
        </p:txBody>
      </p:sp>
      <p:sp>
        <p:nvSpPr>
          <p:cNvPr id="14" name="Afgeronde rechthoek 10"/>
          <p:cNvSpPr/>
          <p:nvPr/>
        </p:nvSpPr>
        <p:spPr>
          <a:xfrm>
            <a:off x="1784555" y="4667264"/>
            <a:ext cx="9586451" cy="33411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/>
              <a:t>DasboardComponent</a:t>
            </a:r>
            <a:endParaRPr lang="nl-NL" sz="2000" dirty="0"/>
          </a:p>
        </p:txBody>
      </p:sp>
      <p:sp>
        <p:nvSpPr>
          <p:cNvPr id="15" name="Afgeronde rechthoek 10"/>
          <p:cNvSpPr/>
          <p:nvPr/>
        </p:nvSpPr>
        <p:spPr>
          <a:xfrm>
            <a:off x="1784555" y="3593248"/>
            <a:ext cx="9586451" cy="6312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BookSearchComponent</a:t>
            </a:r>
            <a:endParaRPr lang="nl-NL" sz="18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52499" y="369926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 smtClean="0">
                <a:solidFill>
                  <a:schemeClr val="bg1"/>
                </a:solidFill>
              </a:rPr>
              <a:t>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 algn="ctr">
              <a:buNone/>
            </a:pPr>
            <a:r>
              <a:rPr lang="nl-NL" sz="4000" dirty="0" err="1"/>
              <a:t>Service</a:t>
            </a:r>
            <a:r>
              <a:rPr lang="nl-NL" sz="4000" b="1" dirty="0" err="1"/>
              <a:t>.get</a:t>
            </a:r>
            <a:r>
              <a:rPr lang="nl-NL" sz="4000" b="1" dirty="0" smtClean="0"/>
              <a:t>()</a:t>
            </a:r>
            <a:endParaRPr lang="nl-NL" sz="4000" b="1" dirty="0"/>
          </a:p>
          <a:p>
            <a:pPr marL="180975" indent="0" algn="ctr">
              <a:buNone/>
            </a:pPr>
            <a:r>
              <a:rPr lang="nl-NL" sz="4000" b="1" dirty="0"/>
              <a:t>.</a:t>
            </a:r>
            <a:r>
              <a:rPr lang="nl-NL" sz="4000" b="1" dirty="0" err="1"/>
              <a:t>then</a:t>
            </a:r>
            <a:r>
              <a:rPr lang="nl-NL" sz="4000" dirty="0"/>
              <a:t>(x </a:t>
            </a:r>
            <a:r>
              <a:rPr lang="nl-NL" sz="4000" dirty="0">
                <a:sym typeface="Wingdings"/>
              </a:rPr>
              <a:t>=&gt; </a:t>
            </a:r>
            <a:r>
              <a:rPr lang="nl-NL" sz="4000" dirty="0" err="1">
                <a:sym typeface="Wingdings"/>
              </a:rPr>
              <a:t>console.log</a:t>
            </a:r>
            <a:r>
              <a:rPr lang="nl-NL" sz="4000">
                <a:sym typeface="Wingdings"/>
              </a:rPr>
              <a:t>(x</a:t>
            </a:r>
            <a:r>
              <a:rPr lang="nl-NL" sz="4000" smtClean="0">
                <a:sym typeface="Wingdings"/>
              </a:rPr>
              <a:t>)</a:t>
            </a:r>
            <a:r>
              <a:rPr lang="nl-NL" sz="4000" smtClean="0"/>
              <a:t>)</a:t>
            </a:r>
            <a:endParaRPr lang="nl-NL" sz="4000" dirty="0"/>
          </a:p>
          <a:p>
            <a:pPr marL="180975" indent="0" algn="ctr">
              <a:buNone/>
            </a:pPr>
            <a:r>
              <a:rPr lang="nl-NL" sz="4000" b="1" dirty="0"/>
              <a:t>.catch</a:t>
            </a:r>
            <a:r>
              <a:rPr lang="nl-NL" sz="4000" dirty="0"/>
              <a:t>(error =&gt; </a:t>
            </a:r>
            <a:r>
              <a:rPr lang="nl-NL" sz="4000" dirty="0" err="1"/>
              <a:t>console.log</a:t>
            </a:r>
            <a:r>
              <a:rPr lang="nl-NL" sz="4000" dirty="0"/>
              <a:t>(error))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BookSearchComponent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828" y="2412999"/>
            <a:ext cx="11099799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</a:t>
            </a:r>
            <a:r>
              <a:rPr lang="en-US" sz="2000" dirty="0"/>
              <a:t>class </a:t>
            </a:r>
            <a:r>
              <a:rPr lang="en-US" sz="2000" b="1" dirty="0" err="1"/>
              <a:t>BookSearch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constructor(props){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super(props</a:t>
            </a:r>
            <a:r>
              <a:rPr lang="en-US" sz="2000" dirty="0"/>
              <a:t>);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books</a:t>
            </a:r>
            <a:r>
              <a:rPr lang="en-US" sz="2000" dirty="0"/>
              <a:t>: [],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search = (</a:t>
            </a:r>
            <a:r>
              <a:rPr lang="en-US" sz="2000" b="1" dirty="0">
                <a:solidFill>
                  <a:srgbClr val="FFC000"/>
                </a:solidFill>
              </a:rPr>
              <a:t>event</a:t>
            </a:r>
            <a:r>
              <a:rPr lang="en-US" sz="2000" dirty="0"/>
              <a:t>) =&gt;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axios.get</a:t>
            </a:r>
            <a:r>
              <a:rPr lang="en-US" sz="2000" dirty="0"/>
              <a:t>("http://localhost:5000/books/?q=" + </a:t>
            </a:r>
            <a:r>
              <a:rPr lang="en-US" sz="2000" b="1" dirty="0" err="1">
                <a:solidFill>
                  <a:srgbClr val="FFC000"/>
                </a:solidFill>
              </a:rPr>
              <a:t>event.target.value</a:t>
            </a:r>
            <a:r>
              <a:rPr lang="en-US" sz="2000" dirty="0" smtClean="0"/>
              <a:t>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.</a:t>
            </a:r>
            <a:r>
              <a:rPr lang="en-US" sz="2000" b="1" dirty="0">
                <a:solidFill>
                  <a:srgbClr val="FFFF00"/>
                </a:solidFill>
              </a:rPr>
              <a:t>then</a:t>
            </a:r>
            <a:r>
              <a:rPr lang="en-US" sz="2000" dirty="0"/>
              <a:t>((response) =&gt;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</a:rPr>
              <a:t>({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     books</a:t>
            </a:r>
            <a:r>
              <a:rPr lang="en-US" sz="2000" dirty="0"/>
              <a:t>: </a:t>
            </a:r>
            <a:r>
              <a:rPr lang="en-US" sz="2000" dirty="0" err="1"/>
              <a:t>response.data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})</a:t>
            </a:r>
            <a:endParaRPr lang="en-US" sz="2000" b="1" dirty="0">
              <a:solidFill>
                <a:srgbClr val="FF0000"/>
              </a:solidFill>
            </a:endParaRP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}); 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8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898086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4000" b="1" dirty="0" err="1">
                <a:solidFill>
                  <a:srgbClr val="FFFF00"/>
                </a:solidFill>
              </a:rPr>
              <a:t>axios.get</a:t>
            </a:r>
            <a:r>
              <a:rPr lang="en-US" sz="4000" dirty="0"/>
              <a:t>("http://localhost:5000/books/?q=" + </a:t>
            </a:r>
            <a:r>
              <a:rPr lang="en-US" sz="4000" b="1" dirty="0" err="1" smtClean="0">
                <a:solidFill>
                  <a:srgbClr val="FFC000"/>
                </a:solidFill>
              </a:rPr>
              <a:t>searchTerm</a:t>
            </a:r>
            <a:r>
              <a:rPr lang="en-US" sz="4000" dirty="0" smtClean="0"/>
              <a:t>)</a:t>
            </a:r>
            <a:endParaRPr lang="en-US" sz="4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           .</a:t>
            </a:r>
            <a:r>
              <a:rPr lang="en-US" sz="4000" b="1" dirty="0">
                <a:solidFill>
                  <a:srgbClr val="FFFF00"/>
                </a:solidFill>
              </a:rPr>
              <a:t>then</a:t>
            </a:r>
            <a:r>
              <a:rPr lang="en-US" sz="4000" dirty="0"/>
              <a:t>((response) =&gt; 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 err="1">
                <a:solidFill>
                  <a:srgbClr val="FF0000"/>
                </a:solidFill>
              </a:rPr>
              <a:t>this.setState</a:t>
            </a:r>
            <a:r>
              <a:rPr lang="en-US" sz="4000" b="1" dirty="0">
                <a:solidFill>
                  <a:srgbClr val="FF0000"/>
                </a:solidFill>
              </a:rPr>
              <a:t>({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     books: </a:t>
            </a:r>
            <a:r>
              <a:rPr lang="en-US" sz="4000" dirty="0" err="1"/>
              <a:t>response.data</a:t>
            </a:r>
            <a:endParaRPr lang="en-US" sz="4000" dirty="0"/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})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	});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this.setState</a:t>
            </a:r>
            <a:r>
              <a:rPr lang="en-US" dirty="0"/>
              <a:t>()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Do not! </a:t>
            </a:r>
            <a:r>
              <a:rPr lang="en-US" b="1" dirty="0" smtClean="0"/>
              <a:t>Change</a:t>
            </a:r>
            <a:r>
              <a:rPr lang="en-US" dirty="0" smtClean="0"/>
              <a:t> </a:t>
            </a:r>
            <a:r>
              <a:rPr lang="en-US" dirty="0"/>
              <a:t>state with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newState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 smtClean="0">
                <a:solidFill>
                  <a:srgbClr val="FFC000"/>
                </a:solidFill>
              </a:rPr>
              <a:t>this.setState</a:t>
            </a:r>
            <a:r>
              <a:rPr lang="en-US" dirty="0" smtClean="0">
                <a:solidFill>
                  <a:srgbClr val="FFC000"/>
                </a:solidFill>
              </a:rPr>
              <a:t>( )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180975" lvl="0" indent="0">
              <a:spcBef>
                <a:spcPts val="0"/>
              </a:spcBef>
              <a:buNone/>
            </a:pPr>
            <a:r>
              <a:rPr lang="en-US" dirty="0"/>
              <a:t>Otherwise react will not </a:t>
            </a:r>
            <a:r>
              <a:rPr lang="en-US" dirty="0" smtClean="0"/>
              <a:t>re-render</a:t>
            </a:r>
            <a:r>
              <a:rPr lang="en-US" dirty="0"/>
              <a:t>, and possibly overwrite your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292321" y="2576386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err="1">
                <a:solidFill>
                  <a:srgbClr val="FF0000"/>
                </a:solidFill>
              </a:rPr>
              <a:t>this.state</a:t>
            </a:r>
            <a:r>
              <a:rPr lang="de-DE" sz="1800" b="1" dirty="0">
                <a:solidFill>
                  <a:srgbClr val="FF0000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rgbClr val="FFFF00"/>
                </a:solidFill>
              </a:rPr>
              <a:t>books</a:t>
            </a:r>
            <a:r>
              <a:rPr lang="de-DE" sz="1800" dirty="0">
                <a:solidFill>
                  <a:srgbClr val="FFFF00"/>
                </a:solidFill>
              </a:rPr>
              <a:t>: [‘book1’,’book2’]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  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>
                <a:solidFill>
                  <a:srgbClr val="FFC000"/>
                </a:solidFill>
              </a:rPr>
              <a:t>(){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smtClean="0">
                <a:solidFill>
                  <a:schemeClr val="bg1"/>
                </a:solidFill>
              </a:rPr>
              <a:t>  </a:t>
            </a:r>
            <a:r>
              <a:rPr lang="de-DE" sz="1800" dirty="0" smtClean="0">
                <a:solidFill>
                  <a:srgbClr val="EEE400"/>
                </a:solidFill>
              </a:rPr>
              <a:t>// </a:t>
            </a:r>
            <a:r>
              <a:rPr lang="de-DE" sz="1800" dirty="0" err="1">
                <a:solidFill>
                  <a:srgbClr val="EEE400"/>
                </a:solidFill>
              </a:rPr>
              <a:t>You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should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fetch</a:t>
            </a:r>
            <a:r>
              <a:rPr lang="de-DE" sz="1800" dirty="0">
                <a:solidFill>
                  <a:srgbClr val="EEE400"/>
                </a:solidFill>
              </a:rPr>
              <a:t> de 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from</a:t>
            </a:r>
            <a:r>
              <a:rPr lang="de-DE" sz="1800" dirty="0">
                <a:solidFill>
                  <a:srgbClr val="EEE400"/>
                </a:solidFill>
              </a:rPr>
              <a:t> http://localhost:5000/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rgbClr val="EEE400"/>
                </a:solidFill>
              </a:rPr>
              <a:t>   </a:t>
            </a:r>
            <a:r>
              <a:rPr lang="de-DE" sz="1800">
                <a:solidFill>
                  <a:srgbClr val="EEE400"/>
                </a:solidFill>
              </a:rPr>
              <a:t> </a:t>
            </a:r>
            <a:r>
              <a:rPr lang="de-DE" sz="1800" smtClean="0">
                <a:solidFill>
                  <a:srgbClr val="EEE400"/>
                </a:solidFill>
              </a:rPr>
              <a:t>  // </a:t>
            </a:r>
            <a:r>
              <a:rPr lang="de-DE" sz="1800" dirty="0" err="1">
                <a:solidFill>
                  <a:srgbClr val="EEE400"/>
                </a:solidFill>
              </a:rPr>
              <a:t>and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store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them</a:t>
            </a:r>
            <a:r>
              <a:rPr lang="de-DE" sz="1800" dirty="0">
                <a:solidFill>
                  <a:srgbClr val="EEE400"/>
                </a:solidFill>
              </a:rPr>
              <a:t> in </a:t>
            </a:r>
            <a:r>
              <a:rPr lang="de-DE" sz="1800" dirty="0" err="1">
                <a:solidFill>
                  <a:srgbClr val="EEE400"/>
                </a:solidFill>
              </a:rPr>
              <a:t>your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state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smtClean="0">
                <a:solidFill>
                  <a:srgbClr val="FFC000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>
                <a:solidFill>
                  <a:srgbClr val="FFC000"/>
                </a:solidFill>
              </a:rPr>
              <a:t>&lt;</a:t>
            </a:r>
            <a:r>
              <a:rPr lang="de-DE" sz="1800" dirty="0" err="1">
                <a:solidFill>
                  <a:srgbClr val="FFC000"/>
                </a:solidFill>
              </a:rPr>
              <a:t>BookSearch</a:t>
            </a:r>
            <a:r>
              <a:rPr lang="de-DE" sz="1800" dirty="0">
                <a:solidFill>
                  <a:srgbClr val="FFC000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 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</a:t>
            </a:r>
            <a:r>
              <a:rPr lang="de-DE" sz="1800" dirty="0">
                <a:solidFill>
                  <a:srgbClr val="FFFF00"/>
                </a:solidFill>
              </a:rPr>
              <a:t>   {</a:t>
            </a:r>
            <a:r>
              <a:rPr lang="de-DE" sz="1800" dirty="0" err="1">
                <a:solidFill>
                  <a:srgbClr val="FFFF00"/>
                </a:solidFill>
              </a:rPr>
              <a:t>this.state.books.map</a:t>
            </a:r>
            <a:r>
              <a:rPr lang="de-DE" sz="1800" dirty="0">
                <a:solidFill>
                  <a:srgbClr val="FFFF00"/>
                </a:solidFill>
              </a:rPr>
              <a:t>(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dirty="0">
                <a:solidFill>
                  <a:srgbClr val="FF0000"/>
                </a:solidFill>
              </a:rPr>
              <a:t>=&gt;</a:t>
            </a:r>
            <a:r>
              <a:rPr lang="de-DE" sz="1800" dirty="0">
                <a:solidFill>
                  <a:srgbClr val="FFFF00"/>
                </a:solidFill>
              </a:rPr>
              <a:t> (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      &lt;h4&gt;{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}&lt;/h4&gt;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08743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160353" y="2756000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this.state</a:t>
            </a:r>
            <a:r>
              <a:rPr lang="de-DE" sz="1800" dirty="0">
                <a:solidFill>
                  <a:schemeClr val="bg1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>
                <a:solidFill>
                  <a:schemeClr val="bg1"/>
                </a:solidFill>
              </a:rPr>
              <a:t>: </a:t>
            </a:r>
            <a:r>
              <a:rPr lang="de-DE" sz="1800" dirty="0" smtClean="0">
                <a:solidFill>
                  <a:schemeClr val="bg1"/>
                </a:solidFill>
              </a:rPr>
              <a:t>[ ]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smtClean="0">
                <a:solidFill>
                  <a:schemeClr val="bg1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 smtClean="0">
                <a:solidFill>
                  <a:srgbClr val="FFC000"/>
                </a:solidFill>
              </a:rPr>
              <a:t>() {</a:t>
            </a:r>
            <a:endParaRPr lang="de-DE" sz="1800" b="1" dirty="0">
              <a:solidFill>
                <a:srgbClr val="FFC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 </a:t>
            </a:r>
            <a:r>
              <a:rPr lang="de-DE" sz="1800" dirty="0" smtClean="0">
                <a:solidFill>
                  <a:schemeClr val="bg1"/>
                </a:solidFill>
              </a:rPr>
              <a:t>   </a:t>
            </a:r>
            <a:r>
              <a:rPr lang="de-DE" sz="1800" b="1" dirty="0" err="1" smtClean="0">
                <a:solidFill>
                  <a:srgbClr val="FFFF00"/>
                </a:solidFill>
              </a:rPr>
              <a:t>axios.get</a:t>
            </a:r>
            <a:r>
              <a:rPr lang="de-DE" sz="1800" dirty="0">
                <a:solidFill>
                  <a:schemeClr val="bg1"/>
                </a:solidFill>
              </a:rPr>
              <a:t>("http://localhost:5000/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 smtClean="0">
                <a:solidFill>
                  <a:schemeClr val="bg1"/>
                </a:solidFill>
              </a:rPr>
              <a:t>").</a:t>
            </a:r>
            <a:r>
              <a:rPr lang="de-DE" sz="1800" b="1" dirty="0" err="1">
                <a:solidFill>
                  <a:srgbClr val="FFFF00"/>
                </a:solidFill>
              </a:rPr>
              <a:t>then</a:t>
            </a:r>
            <a:r>
              <a:rPr lang="de-DE" sz="1800" dirty="0">
                <a:solidFill>
                  <a:schemeClr val="bg1"/>
                </a:solidFill>
              </a:rPr>
              <a:t>((</a:t>
            </a:r>
            <a:r>
              <a:rPr lang="de-DE" sz="1800" dirty="0" err="1">
                <a:solidFill>
                  <a:schemeClr val="bg1"/>
                </a:solidFill>
              </a:rPr>
              <a:t>response</a:t>
            </a:r>
            <a:r>
              <a:rPr lang="de-DE" sz="1800" dirty="0">
                <a:solidFill>
                  <a:schemeClr val="bg1"/>
                </a:solidFill>
              </a:rPr>
              <a:t>) =&gt; {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	</a:t>
            </a:r>
            <a:r>
              <a:rPr lang="de-DE" sz="1800" b="1" dirty="0" err="1" smtClean="0">
                <a:solidFill>
                  <a:srgbClr val="FF0000"/>
                </a:solidFill>
              </a:rPr>
              <a:t>this.setState</a:t>
            </a:r>
            <a:r>
              <a:rPr lang="de-DE" sz="1800" b="1" dirty="0" smtClean="0">
                <a:solidFill>
                  <a:srgbClr val="FF0000"/>
                </a:solidFill>
              </a:rPr>
              <a:t>({</a:t>
            </a:r>
          </a:p>
          <a:p>
            <a:r>
              <a:rPr lang="de-DE" sz="1800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err="1" smtClean="0">
                <a:solidFill>
                  <a:srgbClr val="FFC000"/>
                </a:solidFill>
              </a:rPr>
              <a:t>books</a:t>
            </a:r>
            <a:r>
              <a:rPr lang="de-DE" sz="1800" b="1" dirty="0" smtClean="0">
                <a:solidFill>
                  <a:srgbClr val="FFC000"/>
                </a:solidFill>
              </a:rPr>
              <a:t>: </a:t>
            </a:r>
            <a:r>
              <a:rPr lang="de-DE" sz="1800" b="1" dirty="0" err="1" smtClean="0">
                <a:solidFill>
                  <a:srgbClr val="FFC000"/>
                </a:solidFill>
              </a:rPr>
              <a:t>response.data</a:t>
            </a:r>
            <a:endParaRPr lang="de-DE" sz="1800" b="1" dirty="0" smtClean="0">
              <a:solidFill>
                <a:srgbClr val="FFC000"/>
              </a:solidFill>
            </a:endParaRPr>
          </a:p>
          <a:p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0000"/>
                </a:solidFill>
              </a:rPr>
              <a:t>})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       }); 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&lt;</a:t>
            </a:r>
            <a:r>
              <a:rPr lang="de-DE" sz="1800" dirty="0" err="1">
                <a:solidFill>
                  <a:schemeClr val="bg1"/>
                </a:solidFill>
              </a:rPr>
              <a:t>BookSearch</a:t>
            </a:r>
            <a:r>
              <a:rPr lang="de-DE" sz="1800" dirty="0">
                <a:solidFill>
                  <a:schemeClr val="bg1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{</a:t>
            </a:r>
            <a:r>
              <a:rPr lang="de-DE" sz="1800" dirty="0" err="1">
                <a:solidFill>
                  <a:schemeClr val="bg1"/>
                </a:solidFill>
              </a:rPr>
              <a:t>this.state.books.map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book</a:t>
            </a:r>
            <a:r>
              <a:rPr lang="de-DE" sz="1800" dirty="0">
                <a:solidFill>
                  <a:schemeClr val="bg1"/>
                </a:solidFill>
              </a:rPr>
              <a:t> =&gt;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      &lt;h4&gt;{</a:t>
            </a:r>
            <a:r>
              <a:rPr lang="de-DE" sz="1800" dirty="0" err="1" smtClean="0">
                <a:solidFill>
                  <a:schemeClr val="bg1"/>
                </a:solidFill>
              </a:rPr>
              <a:t>book.title</a:t>
            </a:r>
            <a:r>
              <a:rPr lang="de-DE" sz="1800" dirty="0" smtClean="0">
                <a:solidFill>
                  <a:schemeClr val="bg1"/>
                </a:solidFill>
              </a:rPr>
              <a:t>}&lt;/</a:t>
            </a:r>
            <a:r>
              <a:rPr lang="de-DE" sz="1800" dirty="0">
                <a:solidFill>
                  <a:schemeClr val="bg1"/>
                </a:solidFill>
              </a:rPr>
              <a:t>h4&gt;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 smtClean="0">
                <a:solidFill>
                  <a:schemeClr val="bg1"/>
                </a:solidFill>
              </a:rPr>
              <a:t>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</a:t>
            </a:r>
            <a:r>
              <a:rPr lang="en-US" dirty="0" smtClean="0"/>
              <a:t>id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>
                <a:solidFill>
                  <a:srgbClr val="FF0000"/>
                </a:solidFill>
              </a:rPr>
              <a:t>${id}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03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11099799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Agenda workshop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017250" y="2413100"/>
            <a:ext cx="89703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Keuze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Start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524635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BookDetailComponent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799"/>
            <a:ext cx="11099799" cy="66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2" y="254000"/>
            <a:ext cx="11382828" cy="2158999"/>
          </a:xfrm>
        </p:spPr>
        <p:txBody>
          <a:bodyPr/>
          <a:lstStyle/>
          <a:p>
            <a:r>
              <a:rPr lang="nl-NL" b="1" dirty="0" err="1">
                <a:solidFill>
                  <a:schemeClr val="bg1"/>
                </a:solidFill>
              </a:rPr>
              <a:t>BookDetailComponent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export class </a:t>
            </a:r>
            <a:r>
              <a:rPr lang="en-US" sz="1600" b="1" dirty="0" err="1"/>
              <a:t>BookDetail</a:t>
            </a:r>
            <a:r>
              <a:rPr lang="en-US" sz="1600" dirty="0"/>
              <a:t> extends </a:t>
            </a:r>
            <a:r>
              <a:rPr lang="en-US" sz="1600" dirty="0" err="1" smtClean="0"/>
              <a:t>React.Component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constructor(props</a:t>
            </a:r>
            <a:r>
              <a:rPr lang="en-US" sz="1600" dirty="0"/>
              <a:t>) 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  }</a:t>
            </a: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componentDidMount</a:t>
            </a:r>
            <a:r>
              <a:rPr lang="en-US" sz="1600" dirty="0"/>
              <a:t>(){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this.fetchBook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this.props.match.params.id</a:t>
            </a:r>
            <a:r>
              <a:rPr lang="en-US" sz="1600" dirty="0"/>
              <a:t>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----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 smtClean="0"/>
              <a:t>App.js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&lt;</a:t>
            </a:r>
            <a:r>
              <a:rPr lang="en-US" sz="1600" dirty="0">
                <a:solidFill>
                  <a:srgbClr val="FFC000"/>
                </a:solidFill>
              </a:rPr>
              <a:t>Route path</a:t>
            </a:r>
            <a:r>
              <a:rPr lang="en-US" sz="1600" b="1" dirty="0">
                <a:solidFill>
                  <a:srgbClr val="FF0000"/>
                </a:solidFill>
              </a:rPr>
              <a:t>="/detail/:id</a:t>
            </a:r>
            <a:r>
              <a:rPr lang="en-US" sz="1600" dirty="0">
                <a:solidFill>
                  <a:srgbClr val="FFC000"/>
                </a:solidFill>
              </a:rPr>
              <a:t>" component={</a:t>
            </a:r>
            <a:r>
              <a:rPr lang="en-US" sz="1600" dirty="0" err="1">
                <a:solidFill>
                  <a:srgbClr val="FFC000"/>
                </a:solidFill>
              </a:rPr>
              <a:t>BookDetail</a:t>
            </a:r>
            <a:r>
              <a:rPr lang="en-US" sz="1600" dirty="0">
                <a:solidFill>
                  <a:srgbClr val="FFC000"/>
                </a:solidFill>
              </a:rPr>
              <a:t>} /&gt;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Mounting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Updating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Unmounting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constructor()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componentWillMount()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componentWillReceiveProps()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shouldComponentUpdate()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componentDidUpdate()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componentWillUnmount()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information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https://facebook.github.io/react/docs/hello-world.html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https://github.com/airbnb/javascript/tree/master/react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AXIOS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+ Promises of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63519"/>
            <a:ext cx="13004799" cy="422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Syntax Component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9966" y="2413100"/>
            <a:ext cx="12352149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Class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elcome extends </a:t>
            </a:r>
            <a:r>
              <a:rPr lang="en-US" sz="2800" dirty="0" err="1"/>
              <a:t>React.Component</a:t>
            </a:r>
            <a:r>
              <a:rPr lang="en-US" sz="2800" dirty="0"/>
              <a:t>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render() 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	return </a:t>
            </a:r>
            <a:r>
              <a:rPr lang="en-US" sz="2800" dirty="0"/>
              <a:t>&lt;div&gt;Hello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 err="1">
                <a:solidFill>
                  <a:srgbClr val="FFFF00"/>
                </a:solidFill>
              </a:rPr>
              <a:t>this.props.name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&lt;/div</a:t>
            </a:r>
            <a:r>
              <a:rPr lang="en-US" sz="2800" dirty="0" smtClean="0"/>
              <a:t>&gt;; </a:t>
            </a:r>
            <a:r>
              <a:rPr lang="en-US" sz="3600" b="1" i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 JSX</a:t>
            </a:r>
            <a:endParaRPr lang="en-US" sz="3600" b="1" i="1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}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algn="ctr"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// Welcome </a:t>
            </a:r>
            <a:r>
              <a:rPr lang="en-US" sz="2400" i="1" dirty="0"/>
              <a:t>name="Sara" /&gt;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class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2 types of state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FF00"/>
                </a:solidFill>
              </a:rPr>
              <a:t>this.props</a:t>
            </a:r>
            <a:endParaRPr lang="en-US" dirty="0">
              <a:solidFill>
                <a:srgbClr val="FFFF00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Get properties from </a:t>
            </a:r>
            <a:r>
              <a:rPr lang="en-US" dirty="0" smtClean="0"/>
              <a:t>parent</a:t>
            </a:r>
          </a:p>
          <a:p>
            <a:pPr marL="914400" lvl="1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C000"/>
                </a:solidFill>
              </a:rPr>
              <a:t>this.state</a:t>
            </a:r>
            <a:endParaRPr lang="en-US" dirty="0">
              <a:solidFill>
                <a:srgbClr val="FFC000"/>
              </a:solidFill>
            </a:endParaRP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Local state within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079221" y="2282471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class </a:t>
            </a:r>
            <a:r>
              <a:rPr lang="en-US" sz="2000" b="1" dirty="0">
                <a:solidFill>
                  <a:srgbClr val="FFC000"/>
                </a:solidFill>
              </a:rPr>
              <a:t>Welcome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render( )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 	</a:t>
            </a:r>
            <a:r>
              <a:rPr lang="en-US" sz="2000" dirty="0" smtClean="0"/>
              <a:t>	return </a:t>
            </a:r>
            <a:r>
              <a:rPr lang="en-US" sz="2000" dirty="0"/>
              <a:t>&lt;h1&gt;Hello,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en-US" sz="2000" b="1" dirty="0" err="1">
                <a:solidFill>
                  <a:srgbClr val="FF0000"/>
                </a:solidFill>
              </a:rPr>
              <a:t>this.props.name</a:t>
            </a:r>
            <a:r>
              <a:rPr lang="en-US" sz="2000" b="1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&lt;/h1&gt;;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class </a:t>
            </a:r>
            <a:r>
              <a:rPr lang="en-US" sz="2000" b="1" dirty="0" smtClean="0">
                <a:solidFill>
                  <a:srgbClr val="FFC000"/>
                </a:solidFill>
              </a:rPr>
              <a:t>App </a:t>
            </a:r>
            <a:r>
              <a:rPr lang="en-US" sz="2000" dirty="0"/>
              <a:t>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render( ) {</a:t>
            </a:r>
            <a:r>
              <a:rPr lang="en-US" sz="2000" dirty="0"/>
              <a:t>  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</a:t>
            </a:r>
            <a:r>
              <a:rPr lang="en-US" sz="2000" dirty="0" smtClean="0"/>
              <a:t>		 </a:t>
            </a:r>
            <a:r>
              <a:rPr lang="en-US" sz="2000" dirty="0"/>
              <a:t>&lt;div&gt;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name="Sara"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Cahal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Edite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</a:t>
            </a:r>
            <a:r>
              <a:rPr lang="en-US" sz="2000" dirty="0" smtClean="0"/>
              <a:t>		&lt;/</a:t>
            </a:r>
            <a:r>
              <a:rPr lang="en-US" sz="2000" dirty="0"/>
              <a:t>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</a:t>
            </a:r>
            <a:r>
              <a:rPr lang="en-US" sz="2000" dirty="0" smtClean="0"/>
              <a:t>		 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/>
              <a:t>ReactDOM.render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	</a:t>
            </a:r>
            <a:r>
              <a:rPr lang="en-US" sz="2000" b="1" dirty="0" smtClean="0">
                <a:solidFill>
                  <a:srgbClr val="FFC000"/>
                </a:solidFill>
              </a:rPr>
              <a:t>&lt;</a:t>
            </a:r>
            <a:r>
              <a:rPr lang="en-US" sz="2000" b="1" dirty="0">
                <a:solidFill>
                  <a:srgbClr val="FFC000"/>
                </a:solidFill>
              </a:rPr>
              <a:t>App </a:t>
            </a:r>
            <a:r>
              <a:rPr lang="en-US" sz="2000" b="1" dirty="0" smtClean="0">
                <a:solidFill>
                  <a:srgbClr val="FFC000"/>
                </a:solidFill>
              </a:rPr>
              <a:t>/&gt;,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('root')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0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this.props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Never ever changes props</a:t>
            </a:r>
            <a:r>
              <a:rPr lang="en-US" dirty="0" smtClean="0"/>
              <a:t>!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This is the responsibility for the parent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and </a:t>
            </a:r>
            <a:r>
              <a:rPr lang="en-US" dirty="0"/>
              <a:t>not the child</a:t>
            </a:r>
          </a:p>
        </p:txBody>
      </p:sp>
    </p:spTree>
    <p:extLst>
      <p:ext uri="{BB962C8B-B14F-4D97-AF65-F5344CB8AC3E}">
        <p14:creationId xmlns:p14="http://schemas.microsoft.com/office/powerpoint/2010/main" val="18418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54000"/>
            <a:ext cx="11421397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BookSearch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and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607129"/>
            <a:ext cx="11099800" cy="67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333</Words>
  <Application>Microsoft Macintosh PowerPoint</Application>
  <PresentationFormat>Custom</PresentationFormat>
  <Paragraphs>245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Andale Mono</vt:lpstr>
      <vt:lpstr>Consolas</vt:lpstr>
      <vt:lpstr>Helvetica Neue</vt:lpstr>
      <vt:lpstr>Wingdings</vt:lpstr>
      <vt:lpstr>Arial</vt:lpstr>
      <vt:lpstr>Black</vt:lpstr>
      <vt:lpstr>PowerPoint Presentation</vt:lpstr>
      <vt:lpstr>Agenda workshop</vt:lpstr>
      <vt:lpstr>Combinaties</vt:lpstr>
      <vt:lpstr>PowerPoint Presentation</vt:lpstr>
      <vt:lpstr>Syntax Component</vt:lpstr>
      <vt:lpstr>Component: class</vt:lpstr>
      <vt:lpstr>PowerPoint Presentation</vt:lpstr>
      <vt:lpstr>this.props</vt:lpstr>
      <vt:lpstr>BookSearch and DashBoard</vt:lpstr>
      <vt:lpstr>Component based</vt:lpstr>
      <vt:lpstr>Component based</vt:lpstr>
      <vt:lpstr>Promise Syntax</vt:lpstr>
      <vt:lpstr>BookSearchComponent</vt:lpstr>
      <vt:lpstr>Axios Syntax</vt:lpstr>
      <vt:lpstr>this.setState()</vt:lpstr>
      <vt:lpstr>DashBoardComponent</vt:lpstr>
      <vt:lpstr>DashBoardComponent</vt:lpstr>
      <vt:lpstr>Template literals</vt:lpstr>
      <vt:lpstr>BooksComponent</vt:lpstr>
      <vt:lpstr>BookDetailComponent</vt:lpstr>
      <vt:lpstr>BookDetailComponent</vt:lpstr>
      <vt:lpstr>Component: lifecycles</vt:lpstr>
      <vt:lpstr>Component: lifecycles</vt:lpstr>
      <vt:lpstr>Component: lifecycles</vt:lpstr>
      <vt:lpstr>Component: lifecycles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Eijgermans, Peter</cp:lastModifiedBy>
  <cp:revision>82</cp:revision>
  <dcterms:modified xsi:type="dcterms:W3CDTF">2017-09-03T12:12:30Z</dcterms:modified>
</cp:coreProperties>
</file>