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91815"/>
  </p:normalViewPr>
  <p:slideViewPr>
    <p:cSldViewPr snapToGrid="0" snapToObjects="1">
      <p:cViewPr varScale="1">
        <p:scale>
          <a:sx n="61" d="100"/>
          <a:sy n="61" d="100"/>
        </p:scale>
        <p:origin x="128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smtClean="0">
                <a:solidFill>
                  <a:schemeClr val="tx1"/>
                </a:solidFill>
                <a:effectLst/>
                <a:latin typeface="Helvetica Neue"/>
                <a:ea typeface="Helvetica Neue"/>
                <a:cs typeface="Helvetica Neue"/>
                <a:sym typeface="Helvetica Neue"/>
              </a:rPr>
              <a:t>Think of </a:t>
            </a:r>
            <a:r>
              <a:rPr lang="en-US" dirty="0" smtClean="0"/>
              <a:t>map</a:t>
            </a:r>
            <a:r>
              <a:rPr lang="en-US" sz="2200" b="0" i="0" u="none" strike="noStrike" kern="1200" cap="none" dirty="0" smtClean="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smtClean="0">
                <a:solidFill>
                  <a:schemeClr val="tx1"/>
                </a:solidFill>
                <a:effectLst/>
                <a:latin typeface="Helvetica Neue"/>
                <a:ea typeface="Helvetica Neue"/>
                <a:cs typeface="Helvetica Neue"/>
                <a:sym typeface="Helvetica Neue"/>
              </a:rPr>
              <a:t>transforming</a:t>
            </a:r>
            <a:r>
              <a:rPr lang="en-US" sz="2200" b="0" i="0" u="none" strike="noStrike" kern="1200" cap="none" dirty="0" smtClean="0">
                <a:solidFill>
                  <a:schemeClr val="tx1"/>
                </a:solidFill>
                <a:effectLst/>
                <a:latin typeface="Helvetica Neue"/>
                <a:ea typeface="Helvetica Neue"/>
                <a:cs typeface="Helvetica Neue"/>
                <a:sym typeface="Helvetica Neue"/>
              </a:rPr>
              <a:t> values - one input value corresponds to one 'transformed' output value.</a:t>
            </a:r>
            <a:endParaRPr lang="en-US" dirty="0" smtClean="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'source array' has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X </a:t>
            </a:r>
            <a:r>
              <a:rPr lang="nl-NL" sz="2200" b="0" i="0" u="none" strike="noStrike" kern="1200" cap="none" dirty="0" err="1" smtClean="0">
                <a:solidFill>
                  <a:schemeClr val="tx1"/>
                </a:solidFill>
                <a:effectLst/>
                <a:latin typeface="Helvetica Neue"/>
                <a:ea typeface="Helvetica Neue"/>
                <a:cs typeface="Helvetica Neue"/>
                <a:sym typeface="Helvetica Neue"/>
              </a:rPr>
              <a:t>amount</a:t>
            </a:r>
            <a:r>
              <a:rPr lang="nl-NL" sz="2200" b="0" i="0" u="none" strike="noStrike" kern="1200" cap="none" dirty="0" smtClean="0">
                <a:solidFill>
                  <a:schemeClr val="tx1"/>
                </a:solidFill>
                <a:effectLst/>
                <a:latin typeface="Helvetica Neue"/>
                <a:ea typeface="Helvetica Neue"/>
                <a:cs typeface="Helvetica Neue"/>
                <a:sym typeface="Helvetica Neue"/>
              </a:rPr>
              <a:t> of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resulting</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aray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will</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also</a:t>
            </a:r>
            <a:r>
              <a:rPr lang="nl-NL" sz="2200" b="0" i="0" u="none" strike="noStrike" kern="1200" cap="none" dirty="0" smtClean="0">
                <a:solidFill>
                  <a:schemeClr val="tx1"/>
                </a:solidFill>
                <a:effectLst/>
                <a:latin typeface="Helvetica Neue"/>
                <a:ea typeface="Helvetica Neue"/>
                <a:cs typeface="Helvetica Neue"/>
                <a:sym typeface="Helvetica Neue"/>
              </a:rPr>
              <a:t> have X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What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this</a:t>
            </a:r>
            <a:r>
              <a:rPr lang="nl-NL" sz="2200" b="0" i="0" u="none" strike="noStrike" kern="1200" cap="none" dirty="0" smtClean="0">
                <a:solidFill>
                  <a:schemeClr val="tx1"/>
                </a:solidFill>
                <a:effectLst/>
                <a:latin typeface="Helvetica Neue"/>
                <a:ea typeface="Helvetica Neue"/>
                <a:cs typeface="Helvetica Neue"/>
                <a:sym typeface="Helvetica Neue"/>
              </a:rPr>
              <a:t> means, is </a:t>
            </a:r>
            <a:r>
              <a:rPr lang="nl-NL" sz="2200" b="0" i="0" u="none" strike="noStrike" kern="1200" cap="none" dirty="0" err="1" smtClean="0">
                <a:solidFill>
                  <a:schemeClr val="tx1"/>
                </a:solidFill>
                <a:effectLst/>
                <a:latin typeface="Helvetica Neue"/>
                <a:ea typeface="Helvetica Neue"/>
                <a:cs typeface="Helvetica Neue"/>
                <a:sym typeface="Helvetica Neue"/>
              </a:rPr>
              <a:t>really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just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shouldn't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objects</a:t>
            </a:r>
            <a:r>
              <a:rPr lang="nl-NL" sz="2200" b="0" i="0" u="none" strike="noStrike" kern="1200" cap="none" dirty="0" smtClean="0">
                <a:solidFill>
                  <a:schemeClr val="tx1"/>
                </a:solidFill>
                <a:effectLst/>
                <a:latin typeface="Helvetica Neue"/>
                <a:ea typeface="Helvetica Neue"/>
                <a:cs typeface="Helvetica Neue"/>
                <a:sym typeface="Helvetica Neue"/>
              </a:rPr>
              <a:t> or arrays </a:t>
            </a:r>
            <a:r>
              <a:rPr lang="nl-NL" sz="2200" b="0" i="0" u="none" strike="noStrike" kern="1200" cap="none" dirty="0" err="1" smtClean="0">
                <a:solidFill>
                  <a:schemeClr val="tx1"/>
                </a:solidFill>
                <a:effectLst/>
                <a:latin typeface="Helvetica Neue"/>
                <a:ea typeface="Helvetica Neue"/>
                <a:cs typeface="Helvetica Neue"/>
                <a:sym typeface="Helvetica Neue"/>
              </a:rPr>
              <a:t>directly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from</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within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your</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callbacks</a:t>
            </a:r>
            <a:r>
              <a:rPr lang="nl-NL" sz="2200" b="0" i="0" u="none" strike="noStrike" kern="1200" cap="none" dirty="0" smtClean="0">
                <a:solidFill>
                  <a:schemeClr val="tx1"/>
                </a:solidFill>
                <a:effectLst/>
                <a:latin typeface="Helvetica Neue"/>
                <a:ea typeface="Helvetica Neue"/>
                <a:cs typeface="Helvetica Neue"/>
                <a:sym typeface="Helvetica Neue"/>
              </a:rPr>
              <a:t> - </a:t>
            </a: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input </a:t>
            </a:r>
            <a:r>
              <a:rPr lang="nl-NL" sz="2200" b="0" i="0" u="none" strike="noStrike" kern="1200" cap="none" dirty="0" err="1" smtClean="0">
                <a:solidFill>
                  <a:schemeClr val="tx1"/>
                </a:solidFill>
                <a:effectLst/>
                <a:latin typeface="Helvetica Neue"/>
                <a:ea typeface="Helvetica Neue"/>
                <a:cs typeface="Helvetica Neue"/>
                <a:sym typeface="Helvetica Neue"/>
              </a:rPr>
              <a:t>value</a:t>
            </a:r>
            <a:r>
              <a:rPr lang="nl-NL" sz="2200" b="0" i="0" u="none" strike="noStrike" kern="1200" cap="none" dirty="0" smtClean="0">
                <a:solidFill>
                  <a:schemeClr val="tx1"/>
                </a:solidFill>
                <a:effectLst/>
                <a:latin typeface="Helvetica Neue"/>
                <a:ea typeface="Helvetica Neue"/>
                <a:cs typeface="Helvetica Neue"/>
                <a:sym typeface="Helvetica Neue"/>
              </a:rPr>
              <a:t> is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object or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array, </a:t>
            </a:r>
            <a:r>
              <a:rPr lang="nl-NL" sz="2200" b="0" i="1" u="none" strike="noStrike" kern="1200" cap="none" dirty="0" err="1" smtClean="0">
                <a:solidFill>
                  <a:schemeClr val="tx1"/>
                </a:solidFill>
                <a:effectLst/>
                <a:latin typeface="Helvetica Neue"/>
                <a:ea typeface="Helvetica Neue"/>
                <a:cs typeface="Helvetica Neue"/>
                <a:sym typeface="Helvetica Neue"/>
              </a:rPr>
              <a:t>clone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instead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and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a:t>
            </a:r>
            <a:r>
              <a:rPr lang="nl-NL" sz="2200" b="0" i="0" u="none" strike="noStrike" kern="1200" cap="none" dirty="0" smtClean="0">
                <a:solidFill>
                  <a:schemeClr val="tx1"/>
                </a:solidFill>
                <a:effectLst/>
                <a:latin typeface="Helvetica Neue"/>
                <a:ea typeface="Helvetica Neue"/>
                <a:cs typeface="Helvetica Neue"/>
                <a:sym typeface="Helvetica Neue"/>
              </a:rPr>
              <a:t> never do </a:t>
            </a:r>
            <a:r>
              <a:rPr lang="nl-NL" sz="2200" b="0" i="0" u="none" strike="noStrike" kern="1200" cap="none" dirty="0" err="1" smtClean="0">
                <a:solidFill>
                  <a:schemeClr val="tx1"/>
                </a:solidFill>
                <a:effectLst/>
                <a:latin typeface="Helvetica Neue"/>
                <a:ea typeface="Helvetica Neue"/>
                <a:cs typeface="Helvetica Neue"/>
                <a:sym typeface="Helvetica Neue"/>
              </a:rPr>
              <a:t>anything</a:t>
            </a:r>
            <a:r>
              <a:rPr lang="nl-NL" sz="2200" b="0" i="0" u="none" strike="noStrike" kern="1200" cap="none" dirty="0" smtClean="0">
                <a:solidFill>
                  <a:schemeClr val="tx1"/>
                </a:solidFill>
                <a:effectLst/>
                <a:latin typeface="Helvetica Neue"/>
                <a:ea typeface="Helvetica Neue"/>
                <a:cs typeface="Helvetica Neue"/>
                <a:sym typeface="Helvetica Neue"/>
              </a:rPr>
              <a:t> in a </a:t>
            </a:r>
            <a:r>
              <a:rPr lang="nl-NL" dirty="0" smtClean="0"/>
              <a:t>map</a:t>
            </a:r>
            <a:r>
              <a:rPr lang="nl-NL" sz="2200" b="0" i="0" u="none" strike="noStrike" kern="1200" cap="none" dirty="0" smtClean="0">
                <a:solidFill>
                  <a:schemeClr val="tx1"/>
                </a:solidFill>
                <a:effectLst/>
                <a:latin typeface="Helvetica Neue"/>
                <a:ea typeface="Helvetica Neue"/>
                <a:cs typeface="Helvetica Neue"/>
                <a:sym typeface="Helvetica Neue"/>
              </a:rPr>
              <a:t> call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modifies</a:t>
            </a:r>
            <a:r>
              <a:rPr lang="nl-NL" sz="2200" b="0" i="0" u="none" strike="noStrike" kern="1200" cap="none" dirty="0" smtClean="0">
                <a:solidFill>
                  <a:schemeClr val="tx1"/>
                </a:solidFill>
                <a:effectLst/>
                <a:latin typeface="Helvetica Neue"/>
                <a:ea typeface="Helvetica Neue"/>
                <a:cs typeface="Helvetica Neue"/>
                <a:sym typeface="Helvetica Neue"/>
              </a:rPr>
              <a:t> 'state' </a:t>
            </a:r>
            <a:r>
              <a:rPr lang="nl-NL" sz="2200" b="0" i="0" u="none" strike="noStrike" kern="1200" cap="none" dirty="0" err="1" smtClean="0">
                <a:solidFill>
                  <a:schemeClr val="tx1"/>
                </a:solidFill>
                <a:effectLst/>
                <a:latin typeface="Helvetica Neue"/>
                <a:ea typeface="Helvetica Neue"/>
                <a:cs typeface="Helvetica Neue"/>
                <a:sym typeface="Helvetica Neue"/>
              </a:rPr>
              <a:t>elsewhere</a:t>
            </a:r>
            <a:r>
              <a:rPr lang="nl-NL" sz="2200" b="0" i="0" u="none" strike="noStrike" kern="1200" cap="none" dirty="0" smtClean="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Above is a function that causes a “side-effect” by changing the </a:t>
            </a:r>
            <a:r>
              <a:rPr lang="en-US" dirty="0" smtClean="0"/>
              <a:t>count</a:t>
            </a:r>
            <a:r>
              <a:rPr lang="en-US" sz="2200" b="0" i="0" u="none" strike="noStrike" kern="1200" cap="none" dirty="0" smtClean="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curried version of </a:t>
            </a:r>
            <a:r>
              <a:rPr lang="en-US" dirty="0" smtClean="0"/>
              <a:t>sum3</a:t>
            </a:r>
            <a:r>
              <a:rPr lang="en-US" sz="2200" b="0" i="0" u="none" strike="noStrike" kern="1200" cap="none" dirty="0" smtClean="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smtClean="0">
                <a:solidFill>
                  <a:schemeClr val="tx1"/>
                </a:solidFill>
                <a:effectLst/>
                <a:latin typeface="Helvetica Neue"/>
                <a:ea typeface="Helvetica Neue"/>
                <a:cs typeface="Helvetica Neue"/>
                <a:sym typeface="Helvetica Neue"/>
              </a:rPr>
              <a:t>only one argument</a:t>
            </a:r>
            <a:r>
              <a:rPr lang="en-US" sz="2200" b="0" i="0" u="none" strike="noStrike" kern="1200" cap="none" dirty="0" smtClean="0">
                <a:solidFill>
                  <a:schemeClr val="tx1"/>
                </a:solidFill>
                <a:effectLst/>
                <a:latin typeface="Helvetica Neue"/>
                <a:ea typeface="Helvetica Neue"/>
                <a:cs typeface="Helvetica Neue"/>
                <a:sym typeface="Helvetica Neue"/>
              </a:rPr>
              <a:t> and returns a function. The returned function also accepts one argument and also returns a function.</a:t>
            </a: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sort method mutates the array, so our </a:t>
            </a:r>
            <a:r>
              <a:rPr lang="en-US" dirty="0" smtClean="0"/>
              <a:t>[1,6,4,2]</a:t>
            </a:r>
            <a:r>
              <a:rPr lang="en-US" sz="2200" b="0" i="0" u="none" strike="noStrike" kern="1200" cap="none" dirty="0" smtClean="0">
                <a:solidFill>
                  <a:schemeClr val="tx1"/>
                </a:solidFill>
                <a:effectLst/>
                <a:latin typeface="Helvetica Neue"/>
                <a:ea typeface="Helvetica Neue"/>
                <a:cs typeface="Helvetica Neue"/>
                <a:sym typeface="Helvetica Neue"/>
              </a:rPr>
              <a:t> state is gone forever. </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smtClean="0"/>
              <a:t>Functional programming</a:t>
            </a:r>
            <a:endParaRPr lang="en-US" dirty="0"/>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r>
              <a:rPr lang="en-US" sz="2000" dirty="0">
                <a:solidFill>
                  <a:srgbClr val="FFFF00"/>
                </a:solidFill>
              </a:rPr>
              <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3111499" y="4814454"/>
            <a:ext cx="7320320"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457200" indent="-457200">
              <a:buClr>
                <a:srgbClr val="99CF50"/>
              </a:buClr>
              <a:buSzPct val="25000"/>
              <a:buFont typeface="Arial" charset="0"/>
              <a:buChar char="•"/>
            </a:pPr>
            <a:r>
              <a:rPr lang="en-US" sz="2800" dirty="0" smtClean="0">
                <a:solidFill>
                  <a:schemeClr val="bg1"/>
                </a:solidFill>
              </a:rPr>
              <a:t>push()</a:t>
            </a:r>
          </a:p>
          <a:p>
            <a:pPr marL="457200" indent="-457200">
              <a:buClr>
                <a:srgbClr val="99CF50"/>
              </a:buClr>
              <a:buSzPct val="25000"/>
              <a:buFont typeface="Arial" charset="0"/>
              <a:buChar char="•"/>
            </a:pPr>
            <a:r>
              <a:rPr lang="en-US" sz="2800" dirty="0" smtClean="0">
                <a:solidFill>
                  <a:schemeClr val="bg1"/>
                </a:solidFill>
              </a:rPr>
              <a:t>sort</a:t>
            </a:r>
            <a:r>
              <a:rPr lang="en-US" sz="4000" dirty="0" smtClean="0">
                <a:solidFill>
                  <a:schemeClr val="bg1"/>
                </a:solidFill>
              </a:rPr>
              <a:t>()</a:t>
            </a:r>
          </a:p>
          <a:p>
            <a:pPr>
              <a:buClr>
                <a:srgbClr val="99CF50"/>
              </a:buClr>
              <a:buSzPct val="25000"/>
            </a:pPr>
            <a:endParaRPr lang="en-US" sz="4000" dirty="0" smtClean="0">
              <a:solidFill>
                <a:schemeClr val="bg1"/>
              </a:solidFill>
            </a:endParaRPr>
          </a:p>
          <a:p>
            <a:pPr>
              <a:buClr>
                <a:srgbClr val="99CF50"/>
              </a:buClr>
              <a:buSzPct val="25000"/>
            </a:pPr>
            <a:r>
              <a:rPr lang="en-US" sz="4000" dirty="0" smtClean="0">
                <a:solidFill>
                  <a:schemeClr val="bg1"/>
                </a:solidFill>
              </a:rPr>
              <a:t>non-</a:t>
            </a: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m</a:t>
            </a:r>
            <a:r>
              <a:rPr lang="en-US" sz="2800" dirty="0" smtClean="0">
                <a:solidFill>
                  <a:schemeClr val="bg1"/>
                </a:solidFill>
                <a:latin typeface="+mn-lt"/>
                <a:ea typeface="Consolas"/>
                <a:cs typeface="Consolas"/>
                <a:sym typeface="Consolas"/>
              </a:rPr>
              <a:t>ap()</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f</a:t>
            </a:r>
            <a:r>
              <a:rPr lang="en-US" sz="2800" dirty="0" smtClean="0">
                <a:solidFill>
                  <a:schemeClr val="bg1"/>
                </a:solidFill>
                <a:latin typeface="+mn-lt"/>
                <a:ea typeface="Consolas"/>
                <a:cs typeface="Consolas"/>
                <a:sym typeface="Consolas"/>
              </a:rPr>
              <a:t>ilter()</a:t>
            </a:r>
          </a:p>
          <a:p>
            <a:pPr marL="571500" lvl="2" indent="-571500">
              <a:buClr>
                <a:srgbClr val="99CF50"/>
              </a:buClr>
              <a:buSzPct val="25000"/>
              <a:buFont typeface="Arial" charset="0"/>
              <a:buChar char="•"/>
            </a:pPr>
            <a:r>
              <a:rPr lang="en-US" sz="2800" dirty="0">
                <a:solidFill>
                  <a:schemeClr val="bg1"/>
                </a:solidFill>
                <a:latin typeface="+mn-lt"/>
                <a:ea typeface="Consolas"/>
                <a:cs typeface="Consolas"/>
                <a:sym typeface="Consolas"/>
              </a:rPr>
              <a:t>r</a:t>
            </a:r>
            <a:r>
              <a:rPr lang="en-US" sz="2800" dirty="0" smtClean="0">
                <a:solidFill>
                  <a:schemeClr val="bg1"/>
                </a:solidFill>
                <a:latin typeface="+mn-lt"/>
                <a:ea typeface="Consolas"/>
                <a:cs typeface="Consolas"/>
                <a:sym typeface="Consolas"/>
              </a:rPr>
              <a:t>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dirty="0" smtClean="0">
                <a:solidFill>
                  <a:srgbClr val="FFFF00"/>
                </a:solidFill>
              </a:rPr>
              <a:t>Array</a:t>
            </a:r>
            <a:endParaRPr lang="en-US" sz="7395"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err="1">
                <a:solidFill>
                  <a:schemeClr val="bg1"/>
                </a:solidFill>
              </a:rPr>
              <a:t>var</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dirty="0" smtClean="0">
                <a:solidFill>
                  <a:srgbClr val="FFFF00"/>
                </a:solidFill>
              </a:rPr>
              <a:t>For-loop</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For-loop use </a:t>
            </a:r>
            <a:r>
              <a:rPr lang="en-US" b="1" dirty="0" err="1" smtClean="0">
                <a:solidFill>
                  <a:srgbClr val="FFFF00"/>
                </a:solidFill>
              </a:rPr>
              <a:t>Array.map</a:t>
            </a:r>
            <a:r>
              <a:rPr lang="en-US" b="1" dirty="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smtClean="0"/>
              <a:t>numbers</a:t>
            </a:r>
            <a:r>
              <a:rPr lang="en-US" dirty="0" err="1" smtClean="0">
                <a:solidFill>
                  <a:srgbClr val="FFFF00"/>
                </a:solidFill>
              </a:rPr>
              <a:t>.</a:t>
            </a:r>
            <a:r>
              <a:rPr lang="en-US" dirty="0" err="1" smtClean="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Chaining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1;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smtClean="0"/>
          </a:p>
          <a:p>
            <a:pPr marL="180975" indent="0">
              <a:spcBef>
                <a:spcPts val="0"/>
              </a:spcBef>
              <a:buNone/>
            </a:pPr>
            <a:r>
              <a:rPr lang="en-US" b="1" dirty="0"/>
              <a:t>Your callbacks shouldn't 'mutate' values</a:t>
            </a:r>
          </a:p>
          <a:p>
            <a:pPr marL="180975" indent="0">
              <a:spcBef>
                <a:spcPts val="0"/>
              </a:spcBef>
              <a:buNone/>
            </a:pPr>
            <a:endParaRPr lang="en-US" dirty="0" smtClean="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r>
              <a:rPr lang="en-US" dirty="0" smtClean="0"/>
              <a:t>{</a:t>
            </a:r>
          </a:p>
          <a:p>
            <a:pPr marL="180975" indent="0">
              <a:spcBef>
                <a:spcPts val="0"/>
              </a:spcBef>
              <a:buNone/>
            </a:pPr>
            <a:r>
              <a:rPr lang="en-US" dirty="0"/>
              <a:t>	</a:t>
            </a:r>
            <a:r>
              <a:rPr lang="en-US" b="1" dirty="0" smtClean="0"/>
              <a:t>if</a:t>
            </a:r>
            <a:r>
              <a:rPr lang="en-US" dirty="0" smtClean="0"/>
              <a:t>(numbers[</a:t>
            </a:r>
            <a:r>
              <a:rPr lang="en-US" dirty="0" err="1" smtClean="0"/>
              <a:t>i</a:t>
            </a:r>
            <a:r>
              <a:rPr lang="en-US" dirty="0"/>
              <a:t>] </a:t>
            </a:r>
            <a:r>
              <a:rPr lang="en-US" b="1" dirty="0"/>
              <a:t>%</a:t>
            </a:r>
            <a:r>
              <a:rPr lang="en-US" dirty="0"/>
              <a:t> 2 </a:t>
            </a:r>
            <a:r>
              <a:rPr lang="en-US" b="1" dirty="0"/>
              <a:t>!==</a:t>
            </a:r>
            <a:r>
              <a:rPr lang="en-US" dirty="0"/>
              <a:t> 0) { </a:t>
            </a:r>
            <a:endParaRPr lang="en-US" dirty="0" smtClean="0"/>
          </a:p>
          <a:p>
            <a:pPr marL="180975" indent="0">
              <a:spcBef>
                <a:spcPts val="0"/>
              </a:spcBef>
              <a:buNone/>
            </a:pPr>
            <a:r>
              <a:rPr lang="en-US" dirty="0" smtClean="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 </a:t>
            </a:r>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 use </a:t>
            </a:r>
            <a:r>
              <a:rPr lang="en-US" sz="7200" b="1" dirty="0" err="1" smtClean="0">
                <a:solidFill>
                  <a:srgbClr val="FFFF00"/>
                </a:solidFill>
              </a:rPr>
              <a:t>Array.Filter</a:t>
            </a:r>
            <a:r>
              <a:rPr lang="en-US" sz="7200" b="1" dirty="0" smtClean="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r>
              <a:rPr lang="en-US" b="1" dirty="0"/>
              <a:t>!==</a:t>
            </a:r>
            <a:r>
              <a:rPr lang="en-US" dirty="0"/>
              <a:t> 0); </a:t>
            </a:r>
            <a:endParaRPr lang="en-US" dirty="0" smtClean="0"/>
          </a:p>
          <a:p>
            <a:pPr marL="180975" indent="0">
              <a:spcBef>
                <a:spcPts val="0"/>
              </a:spcBef>
              <a:buNone/>
            </a:pPr>
            <a:r>
              <a:rPr lang="en-US" dirty="0" smtClean="0">
                <a:solidFill>
                  <a:schemeClr val="bg1"/>
                </a:solidFill>
              </a:rPr>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2</a:t>
            </a:r>
            <a:r>
              <a:rPr lang="en-US" dirty="0" smtClean="0"/>
              <a:t>;</a:t>
            </a:r>
          </a:p>
          <a:p>
            <a:pPr marL="180975" indent="0">
              <a:spcBef>
                <a:spcPts val="0"/>
              </a:spcBef>
              <a:buNone/>
            </a:pPr>
            <a:r>
              <a:rPr lang="en-US" dirty="0" smtClean="0"/>
              <a:t>});</a:t>
            </a:r>
            <a:endParaRPr lang="en-US" dirty="0"/>
          </a:p>
          <a:p>
            <a:pPr marL="180975" indent="0">
              <a:spcBef>
                <a:spcPts val="0"/>
              </a:spcBef>
              <a:buNone/>
            </a:pPr>
            <a:endParaRPr lang="en-US" dirty="0" smtClean="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0; </a:t>
            </a:r>
            <a:endParaRPr lang="en-US" dirty="0" smtClean="0"/>
          </a:p>
          <a:p>
            <a:pPr marL="180975" indent="0">
              <a:spcBef>
                <a:spcPts val="0"/>
              </a:spcBef>
              <a:buNone/>
            </a:pPr>
            <a:endParaRPr lang="en-US" b="1" dirty="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totalNumber</a:t>
            </a:r>
            <a:r>
              <a:rPr lang="en-US" dirty="0" smtClean="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 use reduce-method</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dirty="0" smtClean="0"/>
              <a:t> </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a:t>
            </a:r>
            <a:r>
              <a:rPr lang="en-US" dirty="0" smtClean="0"/>
              <a:t> {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reduce</a:t>
            </a:r>
            <a:r>
              <a:rPr lang="en-US" dirty="0" smtClean="0"/>
              <a:t>(</a:t>
            </a:r>
            <a:r>
              <a:rPr lang="en-US" b="1" dirty="0" smtClean="0"/>
              <a:t> </a:t>
            </a:r>
            <a:r>
              <a:rPr lang="en-US" dirty="0" smtClean="0"/>
              <a:t>(</a:t>
            </a:r>
            <a:r>
              <a:rPr lang="en-US" dirty="0"/>
              <a:t>total, number</a:t>
            </a:r>
            <a:r>
              <a:rPr lang="en-US" dirty="0" smtClean="0"/>
              <a:t>) </a:t>
            </a:r>
            <a:r>
              <a:rPr lang="en-US" dirty="0" smtClean="0">
                <a:solidFill>
                  <a:srgbClr val="FFC000"/>
                </a:solidFill>
              </a:rPr>
              <a:t>=&gt;</a:t>
            </a:r>
            <a:r>
              <a:rPr lang="en-US" dirty="0" smtClean="0"/>
              <a:t> { </a:t>
            </a:r>
          </a:p>
          <a:p>
            <a:pPr marL="180975" indent="0">
              <a:spcBef>
                <a:spcPts val="0"/>
              </a:spcBef>
              <a:buNone/>
            </a:pPr>
            <a:r>
              <a:rPr lang="en-US" b="1" dirty="0"/>
              <a:t>	</a:t>
            </a:r>
            <a:r>
              <a:rPr lang="en-US" b="1" dirty="0" smtClean="0"/>
              <a:t>return</a:t>
            </a:r>
            <a:r>
              <a:rPr lang="en-US" dirty="0" smtClean="0"/>
              <a:t> </a:t>
            </a:r>
            <a:r>
              <a:rPr lang="en-US" dirty="0"/>
              <a:t>total </a:t>
            </a:r>
            <a:r>
              <a:rPr lang="en-US" b="1" dirty="0"/>
              <a:t>+</a:t>
            </a:r>
            <a:r>
              <a:rPr lang="en-US" dirty="0"/>
              <a:t> number; </a:t>
            </a:r>
            <a:endParaRPr lang="en-US" dirty="0" smtClean="0"/>
          </a:p>
          <a:p>
            <a:pPr marL="180975" indent="0">
              <a:spcBef>
                <a:spcPts val="0"/>
              </a:spcBef>
              <a:buNone/>
            </a:pPr>
            <a:r>
              <a:rPr lang="en-US" dirty="0" smtClean="0"/>
              <a:t>},</a:t>
            </a:r>
            <a:r>
              <a:rPr lang="en-US" dirty="0" smtClean="0">
                <a:solidFill>
                  <a:srgbClr val="FFFF00"/>
                </a:solidFill>
              </a:rPr>
              <a:t> </a:t>
            </a:r>
            <a:r>
              <a:rPr lang="en-US" dirty="0">
                <a:solidFill>
                  <a:srgbClr val="FFFF00"/>
                </a:solidFill>
              </a:rPr>
              <a:t>0</a:t>
            </a:r>
            <a:r>
              <a:rPr lang="en-US" dirty="0" smtClean="0"/>
              <a:t>);</a:t>
            </a:r>
          </a:p>
          <a:p>
            <a:pPr marL="180975" indent="0">
              <a:spcBef>
                <a:spcPts val="0"/>
              </a:spcBef>
              <a:buNone/>
            </a:pPr>
            <a:endParaRPr lang="en-US" dirty="0" smtClean="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a:t>
            </a:r>
            <a:r>
              <a:rPr lang="en-US" sz="7200" dirty="0" smtClean="0">
                <a:solidFill>
                  <a:srgbClr val="FFFF00"/>
                </a:solidFill>
              </a:rPr>
              <a:t>unctional </a:t>
            </a:r>
            <a:r>
              <a:rPr lang="en-US" sz="7200" dirty="0">
                <a:solidFill>
                  <a:srgbClr val="FFFF00"/>
                </a:solidFill>
              </a:rPr>
              <a:t>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endParaRPr lang="en-US" sz="4000" i="1" dirty="0" smtClean="0">
              <a:solidFill>
                <a:schemeClr val="bg1"/>
              </a:solidFill>
            </a:endParaRPr>
          </a:p>
          <a:p>
            <a:pPr marL="180975" algn="ctr"/>
            <a:r>
              <a:rPr lang="en-US" sz="4000" i="1" dirty="0" smtClean="0">
                <a:solidFill>
                  <a:srgbClr val="92D050"/>
                </a:solidFill>
              </a:rPr>
              <a:t>avoiding</a:t>
            </a:r>
            <a:r>
              <a:rPr lang="en-US" sz="4000" i="1" dirty="0" smtClean="0">
                <a:solidFill>
                  <a:schemeClr val="bg1"/>
                </a:solidFill>
              </a:rPr>
              <a:t> </a:t>
            </a:r>
            <a:r>
              <a:rPr lang="en-US" sz="4000" i="1" dirty="0">
                <a:solidFill>
                  <a:schemeClr val="bg1"/>
                </a:solidFill>
              </a:rPr>
              <a:t>side-effects</a:t>
            </a:r>
            <a:r>
              <a:rPr lang="en-US" sz="4000" i="1" dirty="0" smtClean="0">
                <a:solidFill>
                  <a:schemeClr val="bg1"/>
                </a:solidFill>
              </a:rPr>
              <a:t>.</a:t>
            </a:r>
          </a:p>
          <a:p>
            <a:pPr marL="180975" algn="ctr"/>
            <a:endParaRPr lang="en-US" sz="4000" i="1" dirty="0" smtClean="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endParaRPr lang="en-US" sz="1800"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t>
            </a:r>
            <a:r>
              <a:rPr lang="en-US" dirty="0" smtClean="0"/>
              <a:t>akes </a:t>
            </a:r>
            <a:r>
              <a:rPr lang="en-US" dirty="0"/>
              <a:t>one or more functions as </a:t>
            </a:r>
            <a:r>
              <a:rPr lang="en-US" dirty="0" smtClean="0">
                <a:solidFill>
                  <a:srgbClr val="FFC000"/>
                </a:solidFill>
              </a:rPr>
              <a:t>input-arguments </a:t>
            </a:r>
          </a:p>
          <a:p>
            <a:pPr marL="1069975" lvl="2" indent="0">
              <a:buNone/>
            </a:pPr>
            <a:r>
              <a:rPr lang="en-US" dirty="0" smtClean="0"/>
              <a:t>		</a:t>
            </a:r>
            <a:r>
              <a:rPr lang="en-US" i="1" dirty="0" smtClean="0">
                <a:solidFill>
                  <a:srgbClr val="92D050"/>
                </a:solidFill>
              </a:rPr>
              <a:t>and / or</a:t>
            </a:r>
          </a:p>
          <a:p>
            <a:r>
              <a:rPr lang="en-US" dirty="0" smtClean="0">
                <a:solidFill>
                  <a:srgbClr val="FFC000"/>
                </a:solidFill>
              </a:rPr>
              <a:t>Returns </a:t>
            </a:r>
            <a:r>
              <a:rPr lang="en-US" dirty="0">
                <a:solidFill>
                  <a:srgbClr val="FFC000"/>
                </a:solidFill>
              </a:rPr>
              <a:t>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endParaRPr lang="en-US" sz="2000" dirty="0" smtClean="0">
              <a:solidFill>
                <a:srgbClr val="FFC000"/>
              </a:solidFill>
            </a:endParaRPr>
          </a:p>
          <a:p>
            <a:pPr marL="36000" indent="0" fontAlgn="base">
              <a:spcBef>
                <a:spcPts val="1200"/>
              </a:spcBef>
              <a:buNone/>
            </a:pPr>
            <a:r>
              <a:rPr lang="en-US" sz="2800" dirty="0" err="1" smtClean="0"/>
              <a:t>const</a:t>
            </a:r>
            <a:r>
              <a:rPr lang="en-US" sz="2800" dirty="0" smtClean="0"/>
              <a:t> </a:t>
            </a:r>
            <a:r>
              <a:rPr lang="en-US" sz="2800" dirty="0"/>
              <a:t>add = function ( x, y ) { </a:t>
            </a:r>
            <a:endParaRPr lang="en-US" sz="2800" dirty="0" smtClean="0"/>
          </a:p>
          <a:p>
            <a:pPr marL="36000" indent="0" fontAlgn="base">
              <a:spcBef>
                <a:spcPts val="1200"/>
              </a:spcBef>
              <a:buNone/>
            </a:pPr>
            <a:r>
              <a:rPr lang="en-US" sz="2800" dirty="0" smtClean="0"/>
              <a:t>	return </a:t>
            </a:r>
            <a:r>
              <a:rPr lang="en-US" sz="2800" dirty="0"/>
              <a:t>x + y</a:t>
            </a:r>
            <a:r>
              <a:rPr lang="en-US" sz="2800" dirty="0" smtClean="0"/>
              <a:t>;</a:t>
            </a:r>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a:t>square = function ( x ) { </a:t>
            </a:r>
            <a:endParaRPr lang="en-US" sz="2800" dirty="0" smtClean="0"/>
          </a:p>
          <a:p>
            <a:pPr marL="36000" indent="0" fontAlgn="base">
              <a:spcBef>
                <a:spcPts val="1200"/>
              </a:spcBef>
              <a:buNone/>
            </a:pPr>
            <a:r>
              <a:rPr lang="en-US" sz="2800" dirty="0" smtClean="0"/>
              <a:t>	return </a:t>
            </a:r>
            <a:r>
              <a:rPr lang="en-US" sz="2800" dirty="0"/>
              <a:t>x * x; </a:t>
            </a:r>
            <a:endParaRPr lang="en-US" sz="2800" dirty="0" smtClean="0"/>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err="1"/>
              <a:t>addThenSquare</a:t>
            </a:r>
            <a:r>
              <a:rPr lang="en-US" sz="2800" dirty="0"/>
              <a:t> = function ( x, y ) { </a:t>
            </a:r>
            <a:endParaRPr lang="en-US" sz="2800" dirty="0" smtClean="0"/>
          </a:p>
          <a:p>
            <a:pPr marL="36000" indent="0" fontAlgn="base">
              <a:spcBef>
                <a:spcPts val="1200"/>
              </a:spcBef>
              <a:buNone/>
            </a:pPr>
            <a:r>
              <a:rPr lang="en-US" sz="2800" dirty="0" smtClean="0"/>
              <a:t>	return </a:t>
            </a:r>
            <a:r>
              <a:rPr lang="en-US" sz="2800" dirty="0"/>
              <a:t>square(add( x, y )); </a:t>
            </a:r>
            <a:endParaRPr lang="en-US" sz="2800" dirty="0" smtClean="0"/>
          </a:p>
          <a:p>
            <a:pPr marL="36000" indent="0" fontAlgn="base">
              <a:spcBef>
                <a:spcPts val="1200"/>
              </a:spcBef>
              <a:buNone/>
            </a:pPr>
            <a:r>
              <a:rPr lang="en-US" sz="2800" dirty="0" smtClean="0"/>
              <a:t>};</a:t>
            </a:r>
          </a:p>
          <a:p>
            <a:pPr marL="36000" indent="0" fontAlgn="base">
              <a:spcBef>
                <a:spcPts val="1200"/>
              </a:spcBef>
              <a:buNone/>
            </a:pPr>
            <a:r>
              <a:rPr lang="en-US" sz="2800" dirty="0" err="1"/>
              <a:t>const</a:t>
            </a:r>
            <a:r>
              <a:rPr lang="en-US" sz="2800" dirty="0"/>
              <a:t> </a:t>
            </a:r>
            <a:r>
              <a:rPr lang="en-US" sz="2800" dirty="0" smtClean="0"/>
              <a:t>result = </a:t>
            </a:r>
            <a:r>
              <a:rPr lang="en-US" sz="2800" dirty="0" err="1"/>
              <a:t>addThenSquare</a:t>
            </a:r>
            <a:r>
              <a:rPr lang="en-US" sz="2800" dirty="0"/>
              <a:t> </a:t>
            </a:r>
            <a:r>
              <a:rPr lang="en-US" sz="2800" dirty="0" smtClean="0"/>
              <a:t>( 1, 2);</a:t>
            </a:r>
            <a:endParaRPr lang="en-US" sz="2800" dirty="0"/>
          </a:p>
        </p:txBody>
      </p:sp>
    </p:spTree>
    <p:extLst>
      <p:ext uri="{BB962C8B-B14F-4D97-AF65-F5344CB8AC3E}">
        <p14:creationId xmlns:p14="http://schemas.microsoft.com/office/powerpoint/2010/main" val="883521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r>
              <a:rPr lang="en-US" sz="3600" dirty="0" smtClean="0"/>
              <a:t>.</a:t>
            </a:r>
          </a:p>
          <a:p>
            <a:pPr marL="180975" indent="0">
              <a:spcBef>
                <a:spcPts val="0"/>
              </a:spcBef>
              <a:buNone/>
            </a:pPr>
            <a:endParaRPr lang="en-US" sz="3600" dirty="0"/>
          </a:p>
          <a:p>
            <a:pPr marL="180975" indent="0">
              <a:spcBef>
                <a:spcPts val="0"/>
              </a:spcBef>
              <a:buNone/>
            </a:pPr>
            <a:r>
              <a:rPr lang="en-US" sz="3600" dirty="0"/>
              <a:t>https://</a:t>
            </a:r>
            <a:r>
              <a:rPr lang="en-US" sz="3600" dirty="0" err="1"/>
              <a:t>www.sitepoint.com</a:t>
            </a:r>
            <a:r>
              <a:rPr lang="en-US" sz="3600" dirty="0"/>
              <a:t>/currying-in-functional-</a:t>
            </a:r>
            <a:r>
              <a:rPr lang="en-US" sz="3600" dirty="0" err="1"/>
              <a:t>javascript</a:t>
            </a:r>
            <a:r>
              <a:rPr lang="en-US" sz="3600"/>
              <a:t>/</a:t>
            </a:r>
            <a:endParaRPr lang="en-US" sz="3600" dirty="0"/>
          </a:p>
        </p:txBody>
      </p:sp>
    </p:spTree>
    <p:extLst>
      <p:ext uri="{BB962C8B-B14F-4D97-AF65-F5344CB8AC3E}">
        <p14:creationId xmlns:p14="http://schemas.microsoft.com/office/powerpoint/2010/main" val="18540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smtClean="0"/>
              <a:t>	return </a:t>
            </a:r>
            <a:r>
              <a:rPr lang="en-US" sz="2400" dirty="0"/>
              <a:t>x + y + z;</a:t>
            </a:r>
            <a:br>
              <a:rPr lang="en-US" sz="2400" dirty="0"/>
            </a:br>
            <a:r>
              <a:rPr lang="en-US" sz="2400" dirty="0" smtClean="0"/>
              <a:t>}</a:t>
            </a:r>
          </a:p>
          <a:p>
            <a:pPr marL="180975" indent="0">
              <a:spcBef>
                <a:spcPts val="0"/>
              </a:spcBef>
              <a:buNone/>
            </a:pPr>
            <a:r>
              <a:rPr lang="en-US" sz="2400" dirty="0" err="1" smtClean="0"/>
              <a:t>console.log</a:t>
            </a:r>
            <a:r>
              <a:rPr lang="en-US" sz="2400" dirty="0" smtClean="0"/>
              <a:t>(sum3(1</a:t>
            </a:r>
            <a:r>
              <a:rPr lang="en-US" sz="2400" dirty="0"/>
              <a:t>, 2, 3) // </a:t>
            </a:r>
            <a:r>
              <a:rPr lang="en-US" sz="2400" dirty="0" smtClean="0"/>
              <a:t>6</a:t>
            </a:r>
          </a:p>
          <a:p>
            <a:pPr marL="180975" indent="0">
              <a:spcBef>
                <a:spcPts val="0"/>
              </a:spcBef>
              <a:buNone/>
            </a:pPr>
            <a:endParaRPr lang="en-US" sz="2400" dirty="0"/>
          </a:p>
          <a:p>
            <a:pPr marL="180975" indent="0">
              <a:spcBef>
                <a:spcPts val="0"/>
              </a:spcBef>
              <a:buNone/>
            </a:pPr>
            <a:endParaRPr lang="en-US" sz="2400" dirty="0" smtClean="0"/>
          </a:p>
          <a:p>
            <a:pPr marL="180975" indent="0">
              <a:spcBef>
                <a:spcPts val="0"/>
              </a:spcBef>
              <a:buNone/>
            </a:pPr>
            <a:r>
              <a:rPr lang="en-US" sz="2400" b="1" i="1" u="sng" dirty="0" smtClean="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y</a:t>
            </a:r>
            <a:r>
              <a:rPr lang="mr-IN" sz="2400" dirty="0"/>
              <a:t>) =&gt;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z</a:t>
            </a:r>
            <a:r>
              <a:rPr lang="mr-IN" sz="2400" dirty="0"/>
              <a:t>) =&gt; {</a:t>
            </a:r>
            <a:br>
              <a:rPr lang="mr-IN" sz="2400" dirty="0"/>
            </a:br>
            <a:r>
              <a:rPr lang="nl-NL" sz="2400" dirty="0" smtClean="0"/>
              <a:t>			</a:t>
            </a:r>
            <a:r>
              <a:rPr lang="mr-IN" sz="2400" dirty="0" err="1" smtClean="0"/>
              <a:t>return</a:t>
            </a:r>
            <a:r>
              <a:rPr lang="mr-IN" sz="2400" dirty="0" smtClean="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smtClean="0"/>
              <a:t>		</a:t>
            </a:r>
            <a:r>
              <a:rPr lang="mr-IN" sz="2400" dirty="0" smtClean="0"/>
              <a:t>};</a:t>
            </a:r>
            <a:r>
              <a:rPr lang="mr-IN" sz="2400" dirty="0"/>
              <a:t/>
            </a:r>
            <a:br>
              <a:rPr lang="mr-IN" sz="2400" dirty="0"/>
            </a:br>
            <a:r>
              <a:rPr lang="nl-NL" sz="2400" dirty="0" smtClean="0"/>
              <a:t>	</a:t>
            </a:r>
            <a:r>
              <a:rPr lang="mr-IN" sz="2400" dirty="0" smtClean="0"/>
              <a:t>};</a:t>
            </a:r>
            <a:r>
              <a:rPr lang="mr-IN" sz="2400" dirty="0"/>
              <a:t/>
            </a:r>
            <a:br>
              <a:rPr lang="mr-IN" sz="2400" dirty="0"/>
            </a:br>
            <a:r>
              <a:rPr lang="mr-IN" sz="2400" dirty="0" smtClean="0"/>
              <a:t>}</a:t>
            </a:r>
            <a:endParaRPr lang="nl-NL" sz="2400" dirty="0" smtClean="0"/>
          </a:p>
          <a:p>
            <a:pPr marL="180975" indent="0">
              <a:spcBef>
                <a:spcPts val="0"/>
              </a:spcBef>
              <a:buNone/>
            </a:pPr>
            <a:r>
              <a:rPr lang="mr-IN" sz="2400" dirty="0"/>
              <a:t/>
            </a:r>
            <a:br>
              <a:rPr lang="mr-IN" sz="2400" dirty="0"/>
            </a:br>
            <a:r>
              <a:rPr lang="mr-IN" sz="2400" dirty="0" err="1"/>
              <a:t>console.log</a:t>
            </a:r>
            <a:r>
              <a:rPr lang="mr-IN" sz="2400" dirty="0"/>
              <a:t>(</a:t>
            </a:r>
            <a:r>
              <a:rPr lang="mr-IN" sz="2400" b="1" dirty="0"/>
              <a:t>sum3(1)(2)(3)</a:t>
            </a:r>
            <a:r>
              <a:rPr lang="mr-IN" sz="2400" dirty="0"/>
              <a:t>) // 6</a:t>
            </a:r>
            <a:endParaRPr lang="en-US" sz="2400" dirty="0" smtClean="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endParaRPr lang="en-US" sz="2400" dirty="0" smtClean="0"/>
          </a:p>
          <a:p>
            <a:pPr marL="180975" indent="0">
              <a:spcBef>
                <a:spcPts val="0"/>
              </a:spcBef>
              <a:buNone/>
            </a:pPr>
            <a:r>
              <a:rPr lang="en-US" sz="2400" dirty="0" smtClean="0"/>
              <a:t>	return </a:t>
            </a:r>
            <a:r>
              <a:rPr lang="en-US" sz="2400" dirty="0"/>
              <a:t>x * y;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a:solidFill>
                  <a:srgbClr val="FFC000"/>
                </a:solidFill>
              </a:rPr>
              <a:t>curry </a:t>
            </a:r>
            <a:r>
              <a:rPr lang="en-US" sz="2400" dirty="0"/>
              <a:t>= function ( </a:t>
            </a:r>
            <a:r>
              <a:rPr lang="en-US" sz="2400" dirty="0" err="1"/>
              <a:t>fn</a:t>
            </a:r>
            <a:r>
              <a:rPr lang="en-US" sz="2400" dirty="0"/>
              <a:t> ) { </a:t>
            </a:r>
            <a:endParaRPr lang="en-US" sz="2400" dirty="0" smtClean="0"/>
          </a:p>
          <a:p>
            <a:pPr marL="180975" indent="0">
              <a:spcBef>
                <a:spcPts val="0"/>
              </a:spcBef>
              <a:buNone/>
            </a:pPr>
            <a:r>
              <a:rPr lang="en-US" sz="2400" dirty="0"/>
              <a:t>	</a:t>
            </a:r>
            <a:r>
              <a:rPr lang="en-US" sz="2400" dirty="0" smtClean="0"/>
              <a:t>return </a:t>
            </a:r>
            <a:r>
              <a:rPr lang="en-US" sz="2400" dirty="0"/>
              <a:t>function ( x ) { </a:t>
            </a:r>
            <a:endParaRPr lang="en-US" sz="2400" dirty="0" smtClean="0"/>
          </a:p>
          <a:p>
            <a:pPr marL="180975" indent="0">
              <a:spcBef>
                <a:spcPts val="0"/>
              </a:spcBef>
              <a:buNone/>
            </a:pPr>
            <a:r>
              <a:rPr lang="en-US" sz="2400" dirty="0"/>
              <a:t>	</a:t>
            </a:r>
            <a:r>
              <a:rPr lang="en-US" sz="2400" dirty="0" smtClean="0"/>
              <a:t>	return </a:t>
            </a:r>
            <a:r>
              <a:rPr lang="en-US" sz="2400" dirty="0"/>
              <a:t>function ( y ) { </a:t>
            </a:r>
            <a:endParaRPr lang="en-US" sz="2400" dirty="0" smtClean="0"/>
          </a:p>
          <a:p>
            <a:pPr marL="180975" indent="0">
              <a:spcBef>
                <a:spcPts val="0"/>
              </a:spcBef>
              <a:buNone/>
            </a:pPr>
            <a:r>
              <a:rPr lang="en-US" sz="2400" dirty="0"/>
              <a:t>	</a:t>
            </a:r>
            <a:r>
              <a:rPr lang="en-US" sz="2400" dirty="0" smtClean="0"/>
              <a:t>		return </a:t>
            </a:r>
            <a:r>
              <a:rPr lang="en-US" sz="2400" dirty="0" err="1"/>
              <a:t>fn</a:t>
            </a:r>
            <a:r>
              <a:rPr lang="en-US" sz="2400" dirty="0"/>
              <a:t>( x, y ); </a:t>
            </a:r>
            <a:endParaRPr lang="en-US" sz="2400" dirty="0" smtClean="0"/>
          </a:p>
          <a:p>
            <a:pPr marL="180975" indent="0">
              <a:spcBef>
                <a:spcPts val="0"/>
              </a:spcBef>
              <a:buNone/>
            </a:pPr>
            <a:r>
              <a:rPr lang="en-US" sz="2400" dirty="0" smtClean="0"/>
              <a:t>		};</a:t>
            </a:r>
          </a:p>
          <a:p>
            <a:pPr marL="180975" indent="0">
              <a:spcBef>
                <a:spcPts val="0"/>
              </a:spcBef>
              <a:buNone/>
            </a:pPr>
            <a:r>
              <a:rPr lang="en-US" sz="2400" dirty="0" smtClean="0"/>
              <a:t>	 </a:t>
            </a:r>
            <a:r>
              <a:rPr lang="en-US" sz="2400" dirty="0"/>
              <a:t>};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err="1"/>
              <a:t>curriedMultiply</a:t>
            </a:r>
            <a:r>
              <a:rPr lang="en-US" sz="2400" dirty="0"/>
              <a:t> = </a:t>
            </a:r>
            <a:r>
              <a:rPr lang="en-US" sz="2400" dirty="0">
                <a:solidFill>
                  <a:srgbClr val="FFC000"/>
                </a:solidFill>
              </a:rPr>
              <a:t>curry</a:t>
            </a:r>
            <a:r>
              <a:rPr lang="en-US" sz="2400" dirty="0"/>
              <a:t>( multiply ); </a:t>
            </a:r>
            <a:endParaRPr lang="en-US" sz="2400" dirty="0" smtClean="0"/>
          </a:p>
          <a:p>
            <a:pPr marL="180975" indent="0">
              <a:spcBef>
                <a:spcPts val="0"/>
              </a:spcBef>
              <a:buNone/>
            </a:pPr>
            <a:r>
              <a:rPr lang="en-US" sz="2400" dirty="0" err="1" smtClean="0"/>
              <a:t>const</a:t>
            </a:r>
            <a:r>
              <a:rPr lang="en-US" sz="2400" dirty="0" smtClean="0"/>
              <a:t> </a:t>
            </a:r>
            <a:r>
              <a:rPr lang="en-US" sz="2400" dirty="0"/>
              <a:t>double = </a:t>
            </a:r>
            <a:r>
              <a:rPr lang="en-US" sz="2400" dirty="0" err="1"/>
              <a:t>curriedMultiply</a:t>
            </a:r>
            <a:r>
              <a:rPr lang="en-US" sz="2400" dirty="0"/>
              <a:t>( 2 ); </a:t>
            </a:r>
            <a:endParaRPr lang="en-US" sz="2400" dirty="0" smtClean="0"/>
          </a:p>
          <a:p>
            <a:pPr marL="180975" indent="0">
              <a:spcBef>
                <a:spcPts val="0"/>
              </a:spcBef>
              <a:buNone/>
            </a:pPr>
            <a:r>
              <a:rPr lang="en-US" sz="2400" dirty="0" err="1" smtClean="0"/>
              <a:t>const</a:t>
            </a:r>
            <a:r>
              <a:rPr lang="en-US" sz="2400" dirty="0" smtClean="0"/>
              <a:t> </a:t>
            </a:r>
            <a:r>
              <a:rPr lang="en-US" sz="2400" dirty="0"/>
              <a:t>triple = </a:t>
            </a:r>
            <a:r>
              <a:rPr lang="en-US" sz="2400" dirty="0" err="1"/>
              <a:t>curriedMultiply</a:t>
            </a:r>
            <a:r>
              <a:rPr lang="en-US" sz="2400" dirty="0"/>
              <a:t>( 3 ); </a:t>
            </a:r>
            <a:r>
              <a:rPr lang="en-US" sz="2400" dirty="0" smtClean="0"/>
              <a:t>c</a:t>
            </a:r>
          </a:p>
          <a:p>
            <a:pPr marL="180975" indent="0">
              <a:spcBef>
                <a:spcPts val="0"/>
              </a:spcBef>
              <a:buNone/>
            </a:pPr>
            <a:r>
              <a:rPr lang="en-US" sz="2400" dirty="0" err="1" smtClean="0"/>
              <a:t>onst</a:t>
            </a:r>
            <a:r>
              <a:rPr lang="en-US" sz="2400" dirty="0" smtClean="0"/>
              <a:t> </a:t>
            </a:r>
            <a:r>
              <a:rPr lang="en-US" sz="2400" dirty="0"/>
              <a:t>quadruple = </a:t>
            </a:r>
            <a:r>
              <a:rPr lang="en-US" sz="2400" dirty="0" err="1"/>
              <a:t>curriedMultiply</a:t>
            </a:r>
            <a:r>
              <a:rPr lang="en-US" sz="2400" dirty="0"/>
              <a:t>( 4 ); </a:t>
            </a:r>
            <a:endParaRPr lang="en-US" sz="2400" dirty="0" smtClean="0"/>
          </a:p>
          <a:p>
            <a:pPr marL="180975" indent="0">
              <a:spcBef>
                <a:spcPts val="0"/>
              </a:spcBef>
              <a:buNone/>
            </a:pPr>
            <a:endParaRPr lang="en-US" sz="2400" dirty="0"/>
          </a:p>
          <a:p>
            <a:pPr marL="180975" indent="0">
              <a:spcBef>
                <a:spcPts val="0"/>
              </a:spcBef>
              <a:buNone/>
            </a:pPr>
            <a:r>
              <a:rPr lang="en-US" sz="2400" dirty="0" err="1" smtClean="0"/>
              <a:t>console.log</a:t>
            </a:r>
            <a:r>
              <a:rPr lang="en-US" sz="2400" dirty="0" smtClean="0"/>
              <a:t>(triple</a:t>
            </a:r>
            <a:r>
              <a:rPr lang="en-US" sz="2400" dirty="0"/>
              <a:t>( 6 )); // 18</a:t>
            </a:r>
          </a:p>
        </p:txBody>
      </p:sp>
    </p:spTree>
    <p:extLst>
      <p:ext uri="{BB962C8B-B14F-4D97-AF65-F5344CB8AC3E}">
        <p14:creationId xmlns:p14="http://schemas.microsoft.com/office/powerpoint/2010/main" val="128373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factorial = function ( n ) { </a:t>
            </a:r>
            <a:endParaRPr lang="en-US" sz="3200" dirty="0" smtClean="0"/>
          </a:p>
          <a:p>
            <a:pPr marL="180975" indent="0">
              <a:spcBef>
                <a:spcPts val="0"/>
              </a:spcBef>
              <a:buNone/>
            </a:pPr>
            <a:r>
              <a:rPr lang="en-US" sz="3200" dirty="0"/>
              <a:t>	</a:t>
            </a:r>
            <a:r>
              <a:rPr lang="en-US" sz="3200" dirty="0" smtClean="0"/>
              <a:t>if </a:t>
            </a:r>
            <a:r>
              <a:rPr lang="en-US" sz="3200" dirty="0"/>
              <a:t>( n === 0 ) { </a:t>
            </a:r>
            <a:endParaRPr lang="en-US" sz="3200" dirty="0" smtClean="0"/>
          </a:p>
          <a:p>
            <a:pPr marL="180975" indent="0">
              <a:spcBef>
                <a:spcPts val="0"/>
              </a:spcBef>
              <a:buNone/>
            </a:pPr>
            <a:r>
              <a:rPr lang="en-US" sz="3200" dirty="0"/>
              <a:t>	</a:t>
            </a:r>
            <a:r>
              <a:rPr lang="en-US" sz="3200" dirty="0" smtClean="0"/>
              <a:t>	return </a:t>
            </a:r>
            <a:r>
              <a:rPr lang="en-US" sz="3200" dirty="0"/>
              <a:t>1</a:t>
            </a:r>
            <a:r>
              <a:rPr lang="en-US" sz="3200" dirty="0" smtClean="0"/>
              <a:t>;</a:t>
            </a:r>
          </a:p>
          <a:p>
            <a:pPr marL="180975" indent="0">
              <a:spcBef>
                <a:spcPts val="0"/>
              </a:spcBef>
              <a:buNone/>
            </a:pPr>
            <a:r>
              <a:rPr lang="en-US" sz="3200" dirty="0"/>
              <a:t>	</a:t>
            </a:r>
            <a:r>
              <a:rPr lang="en-US" sz="3200" dirty="0" smtClean="0"/>
              <a:t> </a:t>
            </a:r>
            <a:r>
              <a:rPr lang="en-US" sz="3200" dirty="0"/>
              <a:t>} </a:t>
            </a:r>
            <a:endParaRPr lang="en-US" sz="3200" dirty="0" smtClean="0"/>
          </a:p>
          <a:p>
            <a:pPr marL="180975" indent="0">
              <a:spcBef>
                <a:spcPts val="0"/>
              </a:spcBef>
              <a:buNone/>
            </a:pPr>
            <a:r>
              <a:rPr lang="en-US" sz="3200" dirty="0"/>
              <a:t>	</a:t>
            </a:r>
            <a:r>
              <a:rPr lang="en-US" sz="3200" dirty="0" smtClean="0"/>
              <a:t>return </a:t>
            </a:r>
            <a:r>
              <a:rPr lang="en-US" sz="3200" dirty="0"/>
              <a:t>n * factorial( n - 1 ); </a:t>
            </a:r>
            <a:endParaRPr lang="en-US" sz="3200" dirty="0" smtClean="0"/>
          </a:p>
          <a:p>
            <a:pPr marL="180975" indent="0">
              <a:spcBef>
                <a:spcPts val="0"/>
              </a:spcBef>
              <a:buNone/>
            </a:pPr>
            <a:r>
              <a:rPr lang="en-US" sz="3200" dirty="0" smtClean="0"/>
              <a:t>}; </a:t>
            </a:r>
          </a:p>
          <a:p>
            <a:pPr marL="180975" indent="0">
              <a:spcBef>
                <a:spcPts val="0"/>
              </a:spcBef>
              <a:buNone/>
            </a:pPr>
            <a:endParaRPr lang="en-US" sz="3200" dirty="0" smtClean="0"/>
          </a:p>
          <a:p>
            <a:pPr marL="180975" indent="0">
              <a:spcBef>
                <a:spcPts val="0"/>
              </a:spcBef>
              <a:buNone/>
            </a:pPr>
            <a:r>
              <a:rPr lang="en-US" sz="3200" dirty="0" err="1" smtClean="0"/>
              <a:t>console.log</a:t>
            </a:r>
            <a:r>
              <a:rPr lang="en-US" sz="3200" dirty="0" smtClean="0"/>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sz="6000" b="1" dirty="0" smtClean="0">
                <a:solidFill>
                  <a:srgbClr val="C00000"/>
                </a:solidFill>
              </a:rPr>
              <a:t>Exercise </a:t>
            </a:r>
            <a:r>
              <a:rPr lang="en-US" sz="6000" b="1" dirty="0" err="1" smtClean="0">
                <a:solidFill>
                  <a:srgbClr val="C00000"/>
                </a:solidFill>
              </a:rPr>
              <a:t>Array.Reduce</a:t>
            </a:r>
            <a:r>
              <a:rPr lang="en-US" sz="6000" b="1" dirty="0" smtClean="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smtClean="0"/>
              <a:t>const</a:t>
            </a:r>
            <a:r>
              <a:rPr lang="en-US" sz="3200" dirty="0" smtClean="0"/>
              <a:t> </a:t>
            </a:r>
            <a:r>
              <a:rPr lang="en-US" sz="3200" dirty="0">
                <a:solidFill>
                  <a:srgbClr val="FFC000"/>
                </a:solidFill>
              </a:rPr>
              <a:t>array1</a:t>
            </a:r>
            <a:r>
              <a:rPr lang="en-US" sz="3200" dirty="0"/>
              <a:t> = [1, 2, 3, 4</a:t>
            </a:r>
            <a:r>
              <a:rPr lang="en-US" sz="3200" dirty="0" smtClean="0"/>
              <a:t>];</a:t>
            </a:r>
          </a:p>
          <a:p>
            <a:pPr marL="180975" indent="0">
              <a:spcBef>
                <a:spcPts val="0"/>
              </a:spcBef>
              <a:buNone/>
            </a:pPr>
            <a:endParaRPr lang="en-US" sz="3200" dirty="0"/>
          </a:p>
          <a:p>
            <a:pPr marL="180975" indent="0">
              <a:spcBef>
                <a:spcPts val="0"/>
              </a:spcBef>
              <a:buNone/>
            </a:pPr>
            <a:r>
              <a:rPr lang="en-US" sz="3200" dirty="0" err="1" smtClean="0"/>
              <a:t>const</a:t>
            </a:r>
            <a:r>
              <a:rPr lang="en-US" sz="3200" dirty="0" smtClean="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a:t>Questions</a:t>
            </a:r>
            <a:r>
              <a:rPr lang="en-US" sz="3200" u="sng" dirty="0" smtClean="0"/>
              <a:t>:</a:t>
            </a:r>
            <a:endParaRPr lang="en-US" sz="3200" dirty="0"/>
          </a:p>
          <a:p>
            <a:pPr marL="180975" indent="0">
              <a:spcBef>
                <a:spcPts val="0"/>
              </a:spcBef>
              <a:buNone/>
            </a:pPr>
            <a:r>
              <a:rPr lang="en-US" sz="3200" b="1" dirty="0" smtClean="0">
                <a:solidFill>
                  <a:srgbClr val="FFC000"/>
                </a:solidFill>
              </a:rPr>
              <a:t>1. </a:t>
            </a:r>
            <a:r>
              <a:rPr lang="en-US" sz="3200" b="1" dirty="0" err="1" smtClean="0">
                <a:solidFill>
                  <a:srgbClr val="FFC000"/>
                </a:solidFill>
              </a:rPr>
              <a:t>tel</a:t>
            </a:r>
            <a:r>
              <a:rPr lang="en-US" sz="3200" b="1" dirty="0" smtClean="0">
                <a:solidFill>
                  <a:srgbClr val="FFC000"/>
                </a:solidFill>
              </a:rPr>
              <a:t> </a:t>
            </a:r>
            <a:r>
              <a:rPr lang="en-US" sz="3200" b="1" dirty="0" err="1" smtClean="0">
                <a:solidFill>
                  <a:srgbClr val="FFC000"/>
                </a:solidFill>
              </a:rPr>
              <a:t>alle</a:t>
            </a:r>
            <a:r>
              <a:rPr lang="en-US" sz="3200" b="1" dirty="0" smtClean="0">
                <a:solidFill>
                  <a:srgbClr val="FFC000"/>
                </a:solidFill>
              </a:rPr>
              <a:t> </a:t>
            </a:r>
            <a:r>
              <a:rPr lang="en-US" sz="3200" b="1" dirty="0" err="1" smtClean="0">
                <a:solidFill>
                  <a:srgbClr val="FFC000"/>
                </a:solidFill>
              </a:rPr>
              <a:t>waarden</a:t>
            </a:r>
            <a:r>
              <a:rPr lang="en-US" sz="3200" b="1" dirty="0" smtClean="0">
                <a:solidFill>
                  <a:srgbClr val="FFC000"/>
                </a:solidFill>
              </a:rPr>
              <a:t> op in de array </a:t>
            </a:r>
            <a:r>
              <a:rPr lang="en-US" sz="3200" b="1" dirty="0" err="1" smtClean="0">
                <a:solidFill>
                  <a:srgbClr val="FFC000"/>
                </a:solidFill>
              </a:rPr>
              <a:t>en</a:t>
            </a:r>
            <a:r>
              <a:rPr lang="en-US" sz="3200" b="1" dirty="0" smtClean="0">
                <a:solidFill>
                  <a:srgbClr val="FFC000"/>
                </a:solidFill>
              </a:rPr>
              <a:t> </a:t>
            </a:r>
            <a:r>
              <a:rPr lang="en-US" sz="3200" b="1" dirty="0" err="1" smtClean="0">
                <a:solidFill>
                  <a:srgbClr val="FFC000"/>
                </a:solidFill>
              </a:rPr>
              <a:t>druk</a:t>
            </a:r>
            <a:r>
              <a:rPr lang="en-US" sz="3200" b="1" dirty="0" smtClean="0">
                <a:solidFill>
                  <a:srgbClr val="FFC000"/>
                </a:solidFill>
              </a:rPr>
              <a:t> het </a:t>
            </a:r>
            <a:r>
              <a:rPr lang="en-US" sz="3200" b="1" dirty="0" err="1" smtClean="0">
                <a:solidFill>
                  <a:srgbClr val="FFC000"/>
                </a:solidFill>
              </a:rPr>
              <a:t>totaal</a:t>
            </a:r>
            <a:r>
              <a:rPr lang="en-US" sz="3200" b="1" dirty="0" smtClean="0">
                <a:solidFill>
                  <a:srgbClr val="FFC000"/>
                </a:solidFill>
              </a:rPr>
              <a:t> </a:t>
            </a:r>
            <a:r>
              <a:rPr lang="en-US" sz="3200" b="1" dirty="0" err="1" smtClean="0">
                <a:solidFill>
                  <a:srgbClr val="FFC000"/>
                </a:solidFill>
              </a:rPr>
              <a:t>af</a:t>
            </a:r>
            <a:r>
              <a:rPr lang="en-US" sz="3200" b="1" dirty="0" smtClean="0">
                <a:solidFill>
                  <a:srgbClr val="FFC000"/>
                </a:solidFill>
              </a:rPr>
              <a:t>. </a:t>
            </a:r>
            <a:r>
              <a:rPr lang="en-US" sz="3200" b="1" dirty="0" err="1">
                <a:solidFill>
                  <a:srgbClr val="FFC000"/>
                </a:solidFill>
              </a:rPr>
              <a:t>Gebruik</a:t>
            </a:r>
            <a:r>
              <a:rPr lang="en-US" sz="3200" b="1" dirty="0">
                <a:solidFill>
                  <a:srgbClr val="FFC000"/>
                </a:solidFill>
              </a:rPr>
              <a:t> </a:t>
            </a:r>
            <a:r>
              <a:rPr lang="en-US" sz="3200" b="1" dirty="0" err="1">
                <a:solidFill>
                  <a:srgbClr val="FFC000"/>
                </a:solidFill>
              </a:rPr>
              <a:t>uitsluitend</a:t>
            </a:r>
            <a:r>
              <a:rPr lang="en-US" sz="3200" b="1" dirty="0">
                <a:solidFill>
                  <a:srgbClr val="FFC000"/>
                </a:solidFill>
              </a:rPr>
              <a:t>: </a:t>
            </a:r>
            <a:r>
              <a:rPr lang="en-US" sz="3200" b="1" dirty="0" err="1">
                <a:solidFill>
                  <a:srgbClr val="FFC000"/>
                </a:solidFill>
              </a:rPr>
              <a:t>Array.reduce</a:t>
            </a:r>
            <a:r>
              <a:rPr lang="en-US" sz="3200" b="1" dirty="0">
                <a:solidFill>
                  <a:srgbClr val="FFC000"/>
                </a:solidFill>
              </a:rPr>
              <a:t>()</a:t>
            </a:r>
          </a:p>
          <a:p>
            <a:pPr marL="180975" indent="0">
              <a:spcBef>
                <a:spcPts val="0"/>
              </a:spcBef>
              <a:buNone/>
            </a:pPr>
            <a:endParaRPr lang="en-US" sz="3200" b="1" dirty="0">
              <a:solidFill>
                <a:srgbClr val="FFC000"/>
              </a:solidFill>
            </a:endParaRPr>
          </a:p>
          <a:p>
            <a:pPr marL="180975" indent="0">
              <a:spcBef>
                <a:spcPts val="0"/>
              </a:spcBef>
              <a:buNone/>
            </a:pPr>
            <a:r>
              <a:rPr lang="en-US" sz="3200" b="1" dirty="0" smtClean="0">
                <a:solidFill>
                  <a:srgbClr val="FFC000"/>
                </a:solidFill>
              </a:rPr>
              <a:t>2. </a:t>
            </a:r>
            <a:r>
              <a:rPr lang="en-US" sz="3200" b="1" dirty="0" err="1">
                <a:solidFill>
                  <a:srgbClr val="FFC000"/>
                </a:solidFill>
              </a:rPr>
              <a:t>tel</a:t>
            </a:r>
            <a:r>
              <a:rPr lang="en-US" sz="3200" b="1" dirty="0">
                <a:solidFill>
                  <a:srgbClr val="FFC000"/>
                </a:solidFill>
              </a:rPr>
              <a:t> </a:t>
            </a:r>
            <a:r>
              <a:rPr lang="en-US" sz="3200" b="1" dirty="0" err="1">
                <a:solidFill>
                  <a:srgbClr val="FFC000"/>
                </a:solidFill>
              </a:rPr>
              <a:t>alle</a:t>
            </a:r>
            <a:r>
              <a:rPr lang="en-US" sz="3200" b="1" dirty="0">
                <a:solidFill>
                  <a:srgbClr val="FFC000"/>
                </a:solidFill>
              </a:rPr>
              <a:t> </a:t>
            </a:r>
            <a:r>
              <a:rPr lang="en-US" sz="3200" b="1" dirty="0" err="1">
                <a:solidFill>
                  <a:srgbClr val="FFC000"/>
                </a:solidFill>
              </a:rPr>
              <a:t>waarden</a:t>
            </a:r>
            <a:r>
              <a:rPr lang="en-US" sz="3200" b="1" dirty="0">
                <a:solidFill>
                  <a:srgbClr val="FFC000"/>
                </a:solidFill>
              </a:rPr>
              <a:t> op in de </a:t>
            </a:r>
            <a:r>
              <a:rPr lang="en-US" sz="3200" b="1" dirty="0" smtClean="0">
                <a:solidFill>
                  <a:srgbClr val="FFC000"/>
                </a:solidFill>
              </a:rPr>
              <a:t>array + </a:t>
            </a:r>
            <a:r>
              <a:rPr lang="en-US" sz="3200" b="1" dirty="0" err="1" smtClean="0">
                <a:solidFill>
                  <a:srgbClr val="FFC000"/>
                </a:solidFill>
              </a:rPr>
              <a:t>tel</a:t>
            </a:r>
            <a:r>
              <a:rPr lang="en-US" sz="3200" b="1" dirty="0" smtClean="0">
                <a:solidFill>
                  <a:srgbClr val="FFC000"/>
                </a:solidFill>
              </a:rPr>
              <a:t> </a:t>
            </a:r>
            <a:r>
              <a:rPr lang="en-US" sz="3200" b="1" dirty="0" err="1" smtClean="0">
                <a:solidFill>
                  <a:srgbClr val="FFC000"/>
                </a:solidFill>
              </a:rPr>
              <a:t>een</a:t>
            </a:r>
            <a:r>
              <a:rPr lang="en-US" sz="3200" b="1" dirty="0" smtClean="0">
                <a:solidFill>
                  <a:srgbClr val="FFC000"/>
                </a:solidFill>
              </a:rPr>
              <a:t> </a:t>
            </a:r>
            <a:r>
              <a:rPr lang="en-US" sz="3200" b="1" dirty="0" err="1" smtClean="0">
                <a:solidFill>
                  <a:srgbClr val="FFC000"/>
                </a:solidFill>
              </a:rPr>
              <a:t>initiele</a:t>
            </a:r>
            <a:r>
              <a:rPr lang="en-US" sz="3200" b="1" dirty="0" smtClean="0">
                <a:solidFill>
                  <a:srgbClr val="FFC000"/>
                </a:solidFill>
              </a:rPr>
              <a:t> </a:t>
            </a:r>
            <a:r>
              <a:rPr lang="en-US" sz="3200" b="1" dirty="0" err="1" smtClean="0">
                <a:solidFill>
                  <a:srgbClr val="FFC000"/>
                </a:solidFill>
              </a:rPr>
              <a:t>waarde</a:t>
            </a:r>
            <a:r>
              <a:rPr lang="en-US" sz="3200" b="1" dirty="0" smtClean="0">
                <a:solidFill>
                  <a:srgbClr val="FFC000"/>
                </a:solidFill>
              </a:rPr>
              <a:t> </a:t>
            </a:r>
            <a:r>
              <a:rPr lang="en-US" sz="3200" b="1" dirty="0" err="1" smtClean="0">
                <a:solidFill>
                  <a:srgbClr val="FFC000"/>
                </a:solidFill>
              </a:rPr>
              <a:t>erbij</a:t>
            </a:r>
            <a:r>
              <a:rPr lang="en-US" sz="3200" b="1" dirty="0" smtClean="0">
                <a:solidFill>
                  <a:srgbClr val="FFC000"/>
                </a:solidFill>
              </a:rPr>
              <a:t> op </a:t>
            </a:r>
            <a:r>
              <a:rPr lang="en-US" sz="3200" b="1" dirty="0" err="1" smtClean="0">
                <a:solidFill>
                  <a:srgbClr val="FFC000"/>
                </a:solidFill>
              </a:rPr>
              <a:t>en</a:t>
            </a:r>
            <a:r>
              <a:rPr lang="en-US" sz="3200" b="1" dirty="0" smtClean="0">
                <a:solidFill>
                  <a:srgbClr val="FFC000"/>
                </a:solidFill>
              </a:rPr>
              <a:t> </a:t>
            </a:r>
            <a:r>
              <a:rPr lang="en-US" sz="3200" b="1" dirty="0" err="1" smtClean="0">
                <a:solidFill>
                  <a:srgbClr val="FFC000"/>
                </a:solidFill>
              </a:rPr>
              <a:t>druk</a:t>
            </a:r>
            <a:r>
              <a:rPr lang="en-US" sz="3200" b="1" dirty="0" smtClean="0">
                <a:solidFill>
                  <a:srgbClr val="FFC000"/>
                </a:solidFill>
              </a:rPr>
              <a:t> het </a:t>
            </a:r>
            <a:r>
              <a:rPr lang="en-US" sz="3200" b="1" dirty="0" err="1" smtClean="0">
                <a:solidFill>
                  <a:srgbClr val="FFC000"/>
                </a:solidFill>
              </a:rPr>
              <a:t>totaal</a:t>
            </a:r>
            <a:r>
              <a:rPr lang="en-US" sz="3200" b="1" dirty="0" smtClean="0">
                <a:solidFill>
                  <a:srgbClr val="FFC000"/>
                </a:solidFill>
              </a:rPr>
              <a:t> </a:t>
            </a:r>
            <a:r>
              <a:rPr lang="en-US" sz="3200" b="1" dirty="0" err="1" smtClean="0">
                <a:solidFill>
                  <a:srgbClr val="FFC000"/>
                </a:solidFill>
              </a:rPr>
              <a:t>af</a:t>
            </a:r>
            <a:r>
              <a:rPr lang="en-US" sz="3200" b="1" dirty="0" smtClean="0">
                <a:solidFill>
                  <a:srgbClr val="FFC000"/>
                </a:solidFill>
              </a:rPr>
              <a:t>. </a:t>
            </a:r>
            <a:r>
              <a:rPr lang="en-US" sz="3200" b="1" dirty="0" err="1" smtClean="0">
                <a:solidFill>
                  <a:srgbClr val="FFC000"/>
                </a:solidFill>
              </a:rPr>
              <a:t>Gebruik</a:t>
            </a:r>
            <a:r>
              <a:rPr lang="en-US" sz="3200" b="1" dirty="0">
                <a:solidFill>
                  <a:srgbClr val="FFC000"/>
                </a:solidFill>
              </a:rPr>
              <a:t> </a:t>
            </a:r>
            <a:r>
              <a:rPr lang="en-US" sz="3200" b="1" dirty="0" err="1" smtClean="0">
                <a:solidFill>
                  <a:srgbClr val="FFC000"/>
                </a:solidFill>
              </a:rPr>
              <a:t>uitsluitend</a:t>
            </a:r>
            <a:r>
              <a:rPr lang="en-US" sz="3200" b="1" dirty="0" smtClean="0">
                <a:solidFill>
                  <a:srgbClr val="FFC000"/>
                </a:solidFill>
              </a:rPr>
              <a:t>: </a:t>
            </a:r>
            <a:r>
              <a:rPr lang="en-US" sz="3200" b="1" dirty="0" err="1">
                <a:solidFill>
                  <a:srgbClr val="FFC000"/>
                </a:solidFill>
              </a:rPr>
              <a:t>Array.reduce</a:t>
            </a:r>
            <a:r>
              <a:rPr lang="en-US" sz="3200" b="1" dirty="0">
                <a:solidFill>
                  <a:srgbClr val="FFC000"/>
                </a:solidFill>
              </a:rPr>
              <a:t>()</a:t>
            </a:r>
            <a:endParaRPr lang="en-US" sz="3200" b="1" dirty="0" smtClean="0">
              <a:solidFill>
                <a:srgbClr val="FFC000"/>
              </a:solidFill>
            </a:endParaRPr>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Array.map</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smtClean="0"/>
              <a:t>Question:</a:t>
            </a:r>
            <a:endParaRPr lang="en-US" sz="3200" u="sng" dirty="0"/>
          </a:p>
          <a:p>
            <a:pPr marL="180975" indent="0">
              <a:spcBef>
                <a:spcPts val="0"/>
              </a:spcBef>
              <a:buNone/>
            </a:pPr>
            <a:r>
              <a:rPr lang="en-US" sz="3200" dirty="0" smtClean="0">
                <a:solidFill>
                  <a:srgbClr val="FFC000"/>
                </a:solidFill>
              </a:rPr>
              <a:t>Pass </a:t>
            </a:r>
            <a:r>
              <a:rPr lang="en-US" sz="3200" dirty="0">
                <a:solidFill>
                  <a:srgbClr val="FFC000"/>
                </a:solidFill>
              </a:rPr>
              <a:t>a function to </a:t>
            </a:r>
            <a:r>
              <a:rPr lang="en-US" sz="3200" dirty="0" smtClean="0">
                <a:solidFill>
                  <a:srgbClr val="FFC000"/>
                </a:solidFill>
              </a:rPr>
              <a:t>map, </a:t>
            </a:r>
            <a:r>
              <a:rPr lang="en-US" sz="3200" dirty="0">
                <a:solidFill>
                  <a:srgbClr val="FFC000"/>
                </a:solidFill>
              </a:rPr>
              <a:t>s</a:t>
            </a:r>
            <a:r>
              <a:rPr lang="en-US" sz="3200" dirty="0" smtClean="0">
                <a:solidFill>
                  <a:srgbClr val="FFC000"/>
                </a:solidFill>
              </a:rPr>
              <a:t>o that the </a:t>
            </a:r>
            <a:r>
              <a:rPr lang="en-US" sz="3200" dirty="0">
                <a:solidFill>
                  <a:srgbClr val="FFC000"/>
                </a:solidFill>
              </a:rPr>
              <a:t>expected </a:t>
            </a:r>
            <a:r>
              <a:rPr lang="en-US" sz="3200" dirty="0" smtClean="0">
                <a:solidFill>
                  <a:srgbClr val="FFC000"/>
                </a:solidFill>
              </a:rPr>
              <a:t>output is: </a:t>
            </a:r>
            <a:r>
              <a:rPr lang="en-US" sz="3200" dirty="0">
                <a:solidFill>
                  <a:srgbClr val="FFC000"/>
                </a:solidFill>
              </a:rPr>
              <a:t>Array [2, 8, 18, 32]</a:t>
            </a:r>
          </a:p>
          <a:p>
            <a:pPr marL="180975" indent="0">
              <a:spcBef>
                <a:spcPts val="0"/>
              </a:spcBef>
              <a:buNone/>
            </a:pPr>
            <a:endParaRPr lang="en-US" sz="3200" dirty="0" smtClean="0"/>
          </a:p>
          <a:p>
            <a:pPr marL="180975" indent="0">
              <a:spcBef>
                <a:spcPts val="0"/>
              </a:spcBef>
              <a:buNone/>
            </a:pPr>
            <a:endParaRPr lang="en-US" sz="3200" dirty="0" smtClean="0"/>
          </a:p>
          <a:p>
            <a:pPr marL="180975" indent="0">
              <a:spcBef>
                <a:spcPts val="0"/>
              </a:spcBef>
              <a:buNone/>
            </a:pPr>
            <a:r>
              <a:rPr lang="en-US" sz="3200" dirty="0"/>
              <a:t> </a:t>
            </a:r>
            <a:r>
              <a:rPr lang="en-US" sz="3200" dirty="0" smtClean="0"/>
              <a:t>  </a:t>
            </a:r>
            <a:r>
              <a:rPr lang="en-US" sz="3200" dirty="0" err="1" smtClean="0"/>
              <a:t>const</a:t>
            </a:r>
            <a:r>
              <a:rPr lang="en-US" sz="3200" dirty="0" smtClean="0"/>
              <a:t> </a:t>
            </a:r>
            <a:r>
              <a:rPr lang="en-US" sz="3200" dirty="0"/>
              <a:t>map1 = </a:t>
            </a:r>
            <a:r>
              <a:rPr lang="en-US" sz="3200" dirty="0" smtClean="0">
                <a:solidFill>
                  <a:srgbClr val="FFC000"/>
                </a:solidFill>
              </a:rPr>
              <a:t>array1</a:t>
            </a:r>
            <a:r>
              <a:rPr lang="en-US" sz="3200" dirty="0" smtClean="0"/>
              <a:t>.map(</a:t>
            </a:r>
            <a:r>
              <a:rPr lang="en-US" sz="3200" dirty="0" smtClean="0">
                <a:solidFill>
                  <a:srgbClr val="FFC000"/>
                </a:solidFill>
              </a:rPr>
              <a:t>?</a:t>
            </a:r>
            <a:r>
              <a:rPr lang="en-US" sz="3200" dirty="0" smtClean="0"/>
              <a:t>);</a:t>
            </a:r>
          </a:p>
          <a:p>
            <a:pPr marL="180975" indent="0">
              <a:spcBef>
                <a:spcPts val="0"/>
              </a:spcBef>
              <a:buNone/>
            </a:pPr>
            <a:endParaRPr lang="en-US" sz="3200" dirty="0"/>
          </a:p>
          <a:p>
            <a:pPr marL="180975" indent="0">
              <a:spcBef>
                <a:spcPts val="0"/>
              </a:spcBef>
              <a:buNone/>
            </a:pPr>
            <a:r>
              <a:rPr lang="en-US" sz="3200" dirty="0"/>
              <a:t> </a:t>
            </a:r>
            <a:r>
              <a:rPr lang="en-US" sz="3200" dirty="0" smtClean="0"/>
              <a:t>  </a:t>
            </a:r>
            <a:r>
              <a:rPr lang="en-US" sz="3200" dirty="0" err="1" smtClean="0"/>
              <a:t>console.log</a:t>
            </a:r>
            <a:r>
              <a:rPr lang="en-US" sz="3200" dirty="0" smtClean="0"/>
              <a:t>(map1);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Array.filter</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words = ['spray', 'limit', 'elite', 'exuberant', 'destruction', 'present</a:t>
            </a:r>
            <a:r>
              <a:rPr lang="en-US" sz="3200" dirty="0" smtClean="0"/>
              <a: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r>
              <a:rPr lang="en-US" sz="3200" dirty="0" smtClean="0"/>
              <a:t>{</a:t>
            </a:r>
          </a:p>
          <a:p>
            <a:pPr marL="180975" indent="0">
              <a:spcBef>
                <a:spcPts val="0"/>
              </a:spcBef>
              <a:buNone/>
            </a:pPr>
            <a:r>
              <a:rPr lang="en-US" sz="3200" dirty="0" smtClean="0"/>
              <a:t>	?</a:t>
            </a:r>
          </a:p>
          <a:p>
            <a:pPr marL="180975" indent="0">
              <a:spcBef>
                <a:spcPts val="0"/>
              </a:spcBef>
              <a:buNone/>
            </a:pPr>
            <a:r>
              <a:rPr lang="en-US" sz="3200" dirty="0" smtClean="0"/>
              <a:t>});</a:t>
            </a:r>
          </a:p>
          <a:p>
            <a:pPr marL="180975" indent="0">
              <a:spcBef>
                <a:spcPts val="0"/>
              </a:spcBef>
              <a:buNone/>
            </a:pPr>
            <a:endParaRPr lang="en-US" sz="3200" dirty="0"/>
          </a:p>
          <a:p>
            <a:pPr marL="180975" indent="0">
              <a:spcBef>
                <a:spcPts val="0"/>
              </a:spcBef>
              <a:buNone/>
            </a:pPr>
            <a:r>
              <a:rPr lang="en-US" sz="3200" u="sng" dirty="0" smtClean="0"/>
              <a:t>Question:</a:t>
            </a:r>
            <a:endParaRPr lang="en-US" sz="3200" u="sng" dirty="0"/>
          </a:p>
          <a:p>
            <a:pPr marL="180975" indent="0">
              <a:spcBef>
                <a:spcPts val="0"/>
              </a:spcBef>
              <a:buNone/>
            </a:pPr>
            <a:r>
              <a:rPr lang="en-US" sz="3200" dirty="0" smtClean="0">
                <a:solidFill>
                  <a:srgbClr val="FFC000"/>
                </a:solidFill>
              </a:rPr>
              <a:t>Filter all words which are longer than 6</a:t>
            </a:r>
            <a:endParaRPr lang="en-US" sz="3200" dirty="0">
              <a:solidFill>
                <a:srgbClr val="FFC000"/>
              </a:solidFill>
            </a:endParaRPr>
          </a:p>
        </p:txBody>
      </p:sp>
    </p:spTree>
    <p:extLst>
      <p:ext uri="{BB962C8B-B14F-4D97-AF65-F5344CB8AC3E}">
        <p14:creationId xmlns:p14="http://schemas.microsoft.com/office/powerpoint/2010/main" val="1464793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Higher order functions</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smtClean="0"/>
              <a:t>const</a:t>
            </a:r>
            <a:r>
              <a:rPr lang="en-US" sz="2800" dirty="0" smtClean="0"/>
              <a:t> result = </a:t>
            </a:r>
            <a:r>
              <a:rPr lang="en-US" sz="2800" dirty="0" err="1" smtClean="0"/>
              <a:t>addDivideThenSquareMultiply</a:t>
            </a:r>
            <a:r>
              <a:rPr lang="en-US" sz="2800" dirty="0" smtClean="0"/>
              <a:t> ( 2, 8);</a:t>
            </a:r>
          </a:p>
          <a:p>
            <a:pPr marL="36000" indent="0" fontAlgn="base">
              <a:spcBef>
                <a:spcPts val="1200"/>
              </a:spcBef>
              <a:buNone/>
            </a:pPr>
            <a:endParaRPr lang="en-US" sz="2800" dirty="0"/>
          </a:p>
          <a:p>
            <a:pPr marL="36000" indent="0" fontAlgn="base">
              <a:spcBef>
                <a:spcPts val="1200"/>
              </a:spcBef>
              <a:buNone/>
            </a:pPr>
            <a:r>
              <a:rPr lang="en-US" sz="2800" u="sng" dirty="0" smtClean="0"/>
              <a:t>Question:</a:t>
            </a:r>
          </a:p>
          <a:p>
            <a:pPr marL="36000" indent="0" fontAlgn="base">
              <a:spcBef>
                <a:spcPts val="1200"/>
              </a:spcBef>
              <a:buNone/>
            </a:pPr>
            <a:r>
              <a:rPr lang="en-US" sz="2800" dirty="0" smtClean="0">
                <a:solidFill>
                  <a:srgbClr val="FFC000"/>
                </a:solidFill>
              </a:rPr>
              <a:t>Make a higher </a:t>
            </a:r>
            <a:r>
              <a:rPr lang="en-US" sz="2800" dirty="0">
                <a:solidFill>
                  <a:srgbClr val="FFC000"/>
                </a:solidFill>
              </a:rPr>
              <a:t>order function for </a:t>
            </a:r>
            <a:r>
              <a:rPr lang="en-US" sz="2800" dirty="0" err="1" smtClean="0">
                <a:solidFill>
                  <a:srgbClr val="FFC000"/>
                </a:solidFill>
              </a:rPr>
              <a:t>addDivideThenSquareMultiply</a:t>
            </a:r>
            <a:r>
              <a:rPr lang="en-US" sz="2800" dirty="0" smtClean="0">
                <a:solidFill>
                  <a:srgbClr val="FFC000"/>
                </a:solidFill>
              </a:rPr>
              <a:t>. </a:t>
            </a:r>
          </a:p>
          <a:p>
            <a:pPr marL="36000" indent="0" fontAlgn="base">
              <a:spcBef>
                <a:spcPts val="1200"/>
              </a:spcBef>
              <a:buNone/>
            </a:pPr>
            <a:r>
              <a:rPr lang="en-US" sz="2800" dirty="0" smtClean="0">
                <a:solidFill>
                  <a:srgbClr val="FFC000"/>
                </a:solidFill>
              </a:rPr>
              <a:t>What is the result?</a:t>
            </a:r>
            <a:endParaRPr lang="en-US" sz="2800" dirty="0">
              <a:solidFill>
                <a:srgbClr val="FFC000"/>
              </a:solidFill>
            </a:endParaRPr>
          </a:p>
        </p:txBody>
      </p:sp>
    </p:spTree>
    <p:extLst>
      <p:ext uri="{BB962C8B-B14F-4D97-AF65-F5344CB8AC3E}">
        <p14:creationId xmlns:p14="http://schemas.microsoft.com/office/powerpoint/2010/main" val="92950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1</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modifies state</a:t>
            </a:r>
            <a:r>
              <a:rPr lang="en-US" sz="3200" b="1" dirty="0" smtClean="0">
                <a:solidFill>
                  <a:srgbClr val="FFC000"/>
                </a:solidFill>
              </a:rPr>
              <a:t>:</a:t>
            </a:r>
          </a:p>
          <a:p>
            <a:pPr marL="180975"/>
            <a:endParaRPr lang="en-US" sz="3200" b="1" dirty="0">
              <a:solidFill>
                <a:srgbClr val="FFC000"/>
              </a:solidFill>
            </a:endParaRPr>
          </a:p>
          <a:p>
            <a:pPr marL="180975"/>
            <a:r>
              <a:rPr lang="en-US" sz="4000" b="1" dirty="0" smtClean="0">
                <a:solidFill>
                  <a:schemeClr val="bg1"/>
                </a:solidFill>
              </a:rPr>
              <a:t>let</a:t>
            </a:r>
            <a:r>
              <a:rPr lang="en-US" sz="4000" dirty="0" smtClean="0">
                <a:solidFill>
                  <a:schemeClr val="bg1"/>
                </a:solidFill>
              </a:rPr>
              <a:t> </a:t>
            </a:r>
            <a:r>
              <a:rPr lang="en-US" sz="4000" dirty="0">
                <a:solidFill>
                  <a:schemeClr val="bg1"/>
                </a:solidFill>
              </a:rPr>
              <a:t>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a:t>
            </a:r>
            <a:r>
              <a:rPr lang="en-US" sz="4000" dirty="0" smtClean="0">
                <a:solidFill>
                  <a:schemeClr val="bg1"/>
                </a:solidFill>
              </a:rPr>
              <a:t>	count </a:t>
            </a:r>
            <a:r>
              <a:rPr lang="en-US" sz="4000" b="1" dirty="0">
                <a:solidFill>
                  <a:schemeClr val="bg1"/>
                </a:solidFill>
              </a:rPr>
              <a:t>+</a:t>
            </a:r>
            <a:r>
              <a:rPr lang="en-US" sz="4000" dirty="0">
                <a:solidFill>
                  <a:schemeClr val="bg1"/>
                </a:solidFill>
              </a:rPr>
              <a:t> 1; </a:t>
            </a:r>
            <a:endParaRPr lang="en-US" sz="4000" dirty="0" smtClean="0">
              <a:solidFill>
                <a:schemeClr val="bg1"/>
              </a:solidFill>
            </a:endParaRPr>
          </a:p>
          <a:p>
            <a:pPr marL="180975"/>
            <a:r>
              <a:rPr lang="en-US" sz="4000" dirty="0" smtClean="0">
                <a:solidFill>
                  <a:schemeClr val="bg1"/>
                </a:solidFill>
              </a:rPr>
              <a:t>};</a:t>
            </a: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Currying</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smtClean="0"/>
              <a:t>Question:</a:t>
            </a:r>
          </a:p>
          <a:p>
            <a:pPr marL="36000" indent="0" fontAlgn="base">
              <a:spcBef>
                <a:spcPts val="1200"/>
              </a:spcBef>
              <a:buNone/>
            </a:pPr>
            <a:r>
              <a:rPr lang="en-US" sz="2800" dirty="0" smtClean="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smtClean="0"/>
              <a:t>var</a:t>
            </a:r>
            <a:r>
              <a:rPr lang="en-US" sz="2800" dirty="0" smtClean="0"/>
              <a:t> </a:t>
            </a:r>
            <a:r>
              <a:rPr lang="en-US" sz="2800" dirty="0"/>
              <a:t>greet = function(greeting, name) { </a:t>
            </a:r>
            <a:endParaRPr lang="en-US" sz="2800" dirty="0" smtClean="0"/>
          </a:p>
          <a:p>
            <a:pPr marL="36000" indent="0" fontAlgn="base">
              <a:spcBef>
                <a:spcPts val="1200"/>
              </a:spcBef>
              <a:buNone/>
            </a:pPr>
            <a:r>
              <a:rPr lang="en-US" sz="2800" dirty="0"/>
              <a:t>	</a:t>
            </a:r>
            <a:r>
              <a:rPr lang="en-US" sz="2800" dirty="0" err="1" smtClean="0"/>
              <a:t>console.log</a:t>
            </a:r>
            <a:r>
              <a:rPr lang="en-US" sz="2800" dirty="0" smtClean="0"/>
              <a:t>(greeting </a:t>
            </a:r>
            <a:r>
              <a:rPr lang="en-US" sz="2800" dirty="0"/>
              <a:t>+ ", " + name); </a:t>
            </a:r>
            <a:endParaRPr lang="en-US" sz="2800" dirty="0" smtClean="0"/>
          </a:p>
          <a:p>
            <a:pPr marL="36000" indent="0" fontAlgn="base">
              <a:spcBef>
                <a:spcPts val="1200"/>
              </a:spcBef>
              <a:buNone/>
            </a:pPr>
            <a:r>
              <a:rPr lang="en-US" sz="2800" dirty="0" smtClean="0"/>
              <a:t>}; </a:t>
            </a:r>
          </a:p>
          <a:p>
            <a:pPr marL="36000" indent="0" fontAlgn="base">
              <a:spcBef>
                <a:spcPts val="1200"/>
              </a:spcBef>
              <a:buNone/>
            </a:pPr>
            <a:r>
              <a:rPr lang="en-US" sz="2800" dirty="0" smtClean="0"/>
              <a:t>greet</a:t>
            </a:r>
            <a:r>
              <a:rPr lang="en-US" sz="2800" dirty="0"/>
              <a:t>("Hello", "Heidi"); //"Hello, Heidi"</a:t>
            </a:r>
          </a:p>
        </p:txBody>
      </p:sp>
    </p:spTree>
    <p:extLst>
      <p:ext uri="{BB962C8B-B14F-4D97-AF65-F5344CB8AC3E}">
        <p14:creationId xmlns:p14="http://schemas.microsoft.com/office/powerpoint/2010/main" val="198260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2</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mutates data:</a:t>
            </a:r>
          </a:p>
          <a:p>
            <a:pPr marL="180975"/>
            <a:endParaRPr lang="en-US" sz="3200" b="1" dirty="0" smtClean="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smtClean="0">
              <a:solidFill>
                <a:schemeClr val="bg1"/>
              </a:solidFill>
            </a:endParaRPr>
          </a:p>
          <a:p>
            <a:pPr marL="180975"/>
            <a:r>
              <a:rPr lang="mr-IN" sz="3200" b="1" dirty="0" err="1" smtClean="0">
                <a:solidFill>
                  <a:schemeClr val="bg1"/>
                </a:solidFill>
              </a:rPr>
              <a:t>const</a:t>
            </a:r>
            <a:r>
              <a:rPr lang="mr-IN" sz="3200" dirty="0" smtClean="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smtClean="0">
              <a:solidFill>
                <a:schemeClr val="bg1"/>
              </a:solidFill>
            </a:endParaRPr>
          </a:p>
          <a:p>
            <a:pPr marL="180975"/>
            <a:r>
              <a:rPr lang="nl-NL" sz="3200" dirty="0" smtClean="0">
                <a:solidFill>
                  <a:schemeClr val="bg1"/>
                </a:solidFill>
              </a:rPr>
              <a:t>	</a:t>
            </a:r>
            <a:r>
              <a:rPr lang="mr-IN" sz="3200" dirty="0" err="1" smtClean="0">
                <a:solidFill>
                  <a:schemeClr val="bg1"/>
                </a:solidFill>
              </a:rPr>
              <a:t>array.sort</a:t>
            </a:r>
            <a:r>
              <a:rPr lang="mr-IN" sz="3200" dirty="0">
                <a:solidFill>
                  <a:schemeClr val="bg1"/>
                </a:solidFill>
              </a:rPr>
              <a:t>(); </a:t>
            </a:r>
            <a:endParaRPr lang="nl-NL" sz="3200" dirty="0" smtClean="0">
              <a:solidFill>
                <a:schemeClr val="bg1"/>
              </a:solidFill>
            </a:endParaRPr>
          </a:p>
          <a:p>
            <a:pPr marL="180975"/>
            <a:r>
              <a:rPr lang="mr-IN"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3</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interacts with I/O</a:t>
            </a:r>
          </a:p>
          <a:p>
            <a:pPr marL="180975"/>
            <a:endParaRPr lang="en-US" sz="3200" b="1" dirty="0" smtClean="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smtClean="0">
                <a:solidFill>
                  <a:schemeClr val="bg1"/>
                </a:solidFill>
              </a:rPr>
              <a:t>	</a:t>
            </a:r>
            <a:r>
              <a:rPr lang="en-US" sz="3200" dirty="0" err="1" smtClean="0">
                <a:solidFill>
                  <a:schemeClr val="bg1"/>
                </a:solidFill>
              </a:rPr>
              <a:t>console.log</a:t>
            </a:r>
            <a:r>
              <a:rPr lang="en-US" sz="3200" dirty="0">
                <a:solidFill>
                  <a:schemeClr val="bg1"/>
                </a:solidFill>
              </a:rPr>
              <a:t>("Log:", output); </a:t>
            </a:r>
            <a:endParaRPr lang="en-US" sz="3200" dirty="0" smtClean="0">
              <a:solidFill>
                <a:schemeClr val="bg1"/>
              </a:solidFill>
            </a:endParaRPr>
          </a:p>
          <a:p>
            <a:pPr marL="180975"/>
            <a:r>
              <a:rPr lang="en-US"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Problems with Side-effects</a:t>
            </a:r>
            <a:endParaRPr lang="en-US" sz="7200" b="1" dirty="0">
              <a:solidFill>
                <a:srgbClr val="FFFF00"/>
              </a:solidFill>
            </a:endParaRP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smtClean="0">
                <a:solidFill>
                  <a:srgbClr val="FFC000"/>
                </a:solidFill>
              </a:rPr>
              <a:t>Functions are hard to test</a:t>
            </a:r>
          </a:p>
          <a:p>
            <a:pPr marL="752475" indent="-571500">
              <a:buFont typeface="Arial" charset="0"/>
              <a:buChar char="•"/>
            </a:pPr>
            <a:r>
              <a:rPr lang="en-US" sz="4000" b="1" dirty="0" smtClean="0">
                <a:solidFill>
                  <a:srgbClr val="FFC000"/>
                </a:solidFill>
              </a:rPr>
              <a:t>Functions have no fixed behavior</a:t>
            </a:r>
          </a:p>
          <a:p>
            <a:pPr marL="752475" indent="-571500">
              <a:buFont typeface="Arial" charset="0"/>
              <a:buChar char="•"/>
            </a:pPr>
            <a:r>
              <a:rPr lang="en-US" sz="4000" b="1" dirty="0" smtClean="0">
                <a:solidFill>
                  <a:srgbClr val="FFC000"/>
                </a:solidFill>
              </a:rPr>
              <a:t>Functions cannot be reused</a:t>
            </a:r>
          </a:p>
          <a:p>
            <a:pPr marL="752475" indent="-571500">
              <a:buFontTx/>
              <a:buChar char="-"/>
            </a:pPr>
            <a:endParaRPr lang="en-US" sz="4000" b="1" dirty="0" smtClean="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1</a:t>
            </a:r>
            <a:endParaRPr lang="en-US" sz="7200" b="1" dirty="0">
              <a:solidFill>
                <a:srgbClr val="FFFF00"/>
              </a:solidFill>
            </a:endParaRP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smtClean="0">
                <a:solidFill>
                  <a:schemeClr val="bg1">
                    <a:lumMod val="95000"/>
                  </a:schemeClr>
                </a:solidFill>
              </a:rPr>
              <a:t>input-arguments</a:t>
            </a:r>
            <a:r>
              <a:rPr lang="en-US" sz="4000" dirty="0" smtClean="0">
                <a:solidFill>
                  <a:srgbClr val="FFC000"/>
                </a:solidFill>
              </a:rPr>
              <a:t> </a:t>
            </a:r>
            <a:r>
              <a:rPr lang="en-US" sz="4000" dirty="0">
                <a:solidFill>
                  <a:srgbClr val="FFC000"/>
                </a:solidFill>
              </a:rPr>
              <a:t>and return a value without causing side-effects. </a:t>
            </a:r>
            <a:endParaRPr lang="en-US" sz="4000" dirty="0" smtClean="0">
              <a:solidFill>
                <a:srgbClr val="FFC000"/>
              </a:solidFill>
            </a:endParaRPr>
          </a:p>
          <a:p>
            <a:pPr marL="752475" indent="-571500">
              <a:buFontTx/>
              <a:buChar char="-"/>
            </a:pPr>
            <a:endParaRPr lang="en-US" sz="4000" b="1"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a:solidFill>
                  <a:schemeClr val="bg1"/>
                </a:solidFill>
              </a:rPr>
              <a:t>	</a:t>
            </a:r>
            <a:r>
              <a:rPr lang="en-US" sz="4000" dirty="0" smtClean="0">
                <a:solidFill>
                  <a:schemeClr val="bg1"/>
                </a:solidFill>
              </a:rPr>
              <a:t>count </a:t>
            </a:r>
            <a:r>
              <a:rPr lang="en-US" sz="4000" b="1" dirty="0">
                <a:solidFill>
                  <a:schemeClr val="bg1"/>
                </a:solidFill>
              </a:rPr>
              <a:t>+</a:t>
            </a:r>
            <a:r>
              <a:rPr lang="en-US" sz="4000" dirty="0">
                <a:solidFill>
                  <a:schemeClr val="bg1"/>
                </a:solidFill>
              </a:rPr>
              <a:t> 1</a:t>
            </a:r>
            <a:r>
              <a:rPr lang="en-US" sz="4000" dirty="0" smtClean="0">
                <a:solidFill>
                  <a:schemeClr val="bg1"/>
                </a:solidFill>
              </a:rPr>
              <a:t>; </a:t>
            </a:r>
          </a:p>
          <a:p>
            <a:pPr marL="180975"/>
            <a:r>
              <a:rPr lang="en-US" sz="4000" dirty="0" smtClean="0">
                <a:solidFill>
                  <a:schemeClr val="bg1"/>
                </a:solidFill>
              </a:rPr>
              <a:t>};</a:t>
            </a:r>
            <a:endParaRPr lang="en-US" sz="4000" b="1" dirty="0" smtClean="0">
              <a:solidFill>
                <a:schemeClr val="bg1"/>
              </a:solidFill>
            </a:endParaRPr>
          </a:p>
        </p:txBody>
      </p:sp>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array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endParaRPr lang="en-US" sz="4000"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(array)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a:solidFill>
                  <a:schemeClr val="bg1"/>
                </a:solidFill>
              </a:rPr>
              <a:t>3</a:t>
            </a:r>
            <a:r>
              <a:rPr lang="en-US" sz="4000" dirty="0">
                <a:solidFill>
                  <a:schemeClr val="bg1"/>
                </a:solidFill>
              </a:rPr>
              <a:t> </a:t>
            </a:r>
            <a:endParaRPr lang="en-US" sz="4000" dirty="0" smtClean="0">
              <a:solidFill>
                <a:schemeClr val="bg1"/>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err="1" smtClean="0">
                <a:solidFill>
                  <a:schemeClr val="bg1"/>
                </a:solidFill>
              </a:rPr>
              <a:t>TypeError</a:t>
            </a:r>
            <a:endParaRPr lang="en-US" sz="4000" dirty="0" smtClean="0">
              <a:solidFill>
                <a:schemeClr val="bg1"/>
              </a:solidFill>
            </a:endParaRPr>
          </a:p>
          <a:p>
            <a:pPr marL="180975"/>
            <a:r>
              <a:rPr lang="en-US" sz="4000" dirty="0" err="1" smtClean="0">
                <a:solidFill>
                  <a:schemeClr val="bg1"/>
                </a:solidFill>
              </a:rPr>
              <a:t>getFirst</a:t>
            </a:r>
            <a:r>
              <a:rPr lang="en-US" sz="4000" dirty="0" smtClean="0">
                <a:solidFill>
                  <a:schemeClr val="bg1"/>
                </a:solidFill>
              </a:rPr>
              <a:t>(array</a:t>
            </a:r>
            <a:r>
              <a:rPr lang="en-US" sz="4000" dirty="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smtClean="0">
                <a:solidFill>
                  <a:schemeClr val="bg1"/>
                </a:solidFill>
              </a:rPr>
              <a:t>=</a:t>
            </a:r>
            <a:r>
              <a:rPr lang="en-US" sz="4000" dirty="0" smtClean="0">
                <a:solidFill>
                  <a:schemeClr val="bg1"/>
                </a:solidFill>
              </a:rPr>
              <a:t> </a:t>
            </a:r>
            <a:r>
              <a:rPr lang="en-US" sz="4000" dirty="0" err="1">
                <a:solidFill>
                  <a:schemeClr val="bg1"/>
                </a:solidFill>
              </a:rPr>
              <a:t>Object.freeze</a:t>
            </a:r>
            <a:r>
              <a:rPr lang="en-US" sz="4000" dirty="0">
                <a:solidFill>
                  <a:schemeClr val="bg1"/>
                </a:solidFill>
              </a:rPr>
              <a:t>([3,1,2</a:t>
            </a:r>
            <a:r>
              <a:rPr lang="en-US" sz="4000" dirty="0" smtClean="0">
                <a:solidFill>
                  <a:schemeClr val="bg1"/>
                </a:solidFill>
              </a:rPr>
              <a:t>]); </a:t>
            </a:r>
            <a:r>
              <a:rPr lang="en-US" sz="2400" dirty="0" smtClean="0">
                <a:solidFill>
                  <a:srgbClr val="FFC000"/>
                </a:solidFill>
              </a:rPr>
              <a:t>// immutable</a:t>
            </a:r>
          </a:p>
          <a:p>
            <a:pPr marL="180975"/>
            <a:r>
              <a:rPr lang="en-US" sz="4000" dirty="0" err="1">
                <a:solidFill>
                  <a:schemeClr val="bg1"/>
                </a:solidFill>
              </a:rPr>
              <a:t>c</a:t>
            </a:r>
            <a:r>
              <a:rPr lang="en-US" sz="4000" dirty="0" err="1" smtClean="0">
                <a:solidFill>
                  <a:schemeClr val="bg1"/>
                </a:solidFill>
              </a:rPr>
              <a:t>onst</a:t>
            </a:r>
            <a:r>
              <a:rPr lang="en-US" sz="4000" dirty="0" smtClean="0">
                <a:solidFill>
                  <a:schemeClr val="bg1"/>
                </a:solidFill>
              </a:rPr>
              <a:t> array = </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dirty="0" smtClean="0">
                <a:solidFill>
                  <a:schemeClr val="bg1"/>
                </a:solidFill>
              </a:rPr>
              <a:t>]  </a:t>
            </a:r>
            <a:r>
              <a:rPr lang="en-US" sz="2800" dirty="0" smtClean="0">
                <a:solidFill>
                  <a:srgbClr val="FFC000"/>
                </a:solidFill>
              </a:rPr>
              <a:t>// copy with </a:t>
            </a:r>
            <a:r>
              <a:rPr lang="en-US" sz="2800" dirty="0">
                <a:solidFill>
                  <a:srgbClr val="FFC000"/>
                </a:solidFill>
              </a:rPr>
              <a:t>spread operator</a:t>
            </a:r>
            <a:endParaRPr lang="en-US" sz="2800" dirty="0" smtClean="0">
              <a:solidFill>
                <a:srgbClr val="FFC000"/>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smtClean="0">
                <a:solidFill>
                  <a:schemeClr val="bg1"/>
                </a:solidFill>
              </a:rPr>
              <a:t>(input)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chemeClr val="bg1"/>
                </a:solidFill>
              </a:rPr>
              <a:t>// </a:t>
            </a:r>
            <a:r>
              <a:rPr lang="en-US" sz="4000" i="1" dirty="0">
                <a:solidFill>
                  <a:schemeClr val="bg1"/>
                </a:solidFill>
              </a:rPr>
              <a:t>3</a:t>
            </a:r>
            <a:r>
              <a:rPr lang="en-US" sz="4000" dirty="0">
                <a:solidFill>
                  <a:schemeClr val="bg1"/>
                </a:solidFill>
              </a:rPr>
              <a:t> </a:t>
            </a:r>
            <a:endParaRPr lang="en-US" sz="4000" dirty="0" smtClean="0">
              <a:solidFill>
                <a:schemeClr val="bg1"/>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  // 1</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2987</TotalTime>
  <Words>1017</Words>
  <Application>Microsoft Macintosh PowerPoint</Application>
  <PresentationFormat>Custom</PresentationFormat>
  <Paragraphs>259</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Consolas</vt:lpstr>
      <vt:lpstr>Helvetica Neue</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73</cp:revision>
  <dcterms:modified xsi:type="dcterms:W3CDTF">2018-02-12T14:50:52Z</dcterms:modified>
</cp:coreProperties>
</file>