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16" r:id="rId2"/>
    <p:sldId id="306" r:id="rId3"/>
    <p:sldId id="259" r:id="rId4"/>
    <p:sldId id="386" r:id="rId5"/>
    <p:sldId id="389" r:id="rId6"/>
    <p:sldId id="390" r:id="rId7"/>
    <p:sldId id="387" r:id="rId8"/>
    <p:sldId id="308" r:id="rId9"/>
    <p:sldId id="381" r:id="rId10"/>
    <p:sldId id="330" r:id="rId11"/>
    <p:sldId id="362" r:id="rId12"/>
    <p:sldId id="333" r:id="rId13"/>
    <p:sldId id="383" r:id="rId14"/>
    <p:sldId id="384" r:id="rId15"/>
    <p:sldId id="385" r:id="rId16"/>
    <p:sldId id="344" r:id="rId17"/>
    <p:sldId id="365" r:id="rId18"/>
    <p:sldId id="398" r:id="rId19"/>
    <p:sldId id="399" r:id="rId20"/>
    <p:sldId id="404" r:id="rId21"/>
    <p:sldId id="392" r:id="rId22"/>
    <p:sldId id="405" r:id="rId23"/>
    <p:sldId id="400" r:id="rId24"/>
    <p:sldId id="401" r:id="rId25"/>
    <p:sldId id="406" r:id="rId26"/>
    <p:sldId id="407" r:id="rId27"/>
    <p:sldId id="402" r:id="rId28"/>
    <p:sldId id="393" r:id="rId29"/>
    <p:sldId id="394" r:id="rId30"/>
    <p:sldId id="395" r:id="rId31"/>
    <p:sldId id="396" r:id="rId3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36" autoAdjust="0"/>
    <p:restoredTop sz="80226" autoAdjust="0"/>
  </p:normalViewPr>
  <p:slideViewPr>
    <p:cSldViewPr snapToGrid="0">
      <p:cViewPr varScale="1">
        <p:scale>
          <a:sx n="104" d="100"/>
          <a:sy n="104" d="100"/>
        </p:scale>
        <p:origin x="11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02-09-17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auth0.com/blog/angular-2-ngmodul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BookListComponent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BookListComponent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endParaRPr lang="nl-NL" baseline="0" dirty="0" smtClean="0"/>
          </a:p>
          <a:p>
            <a:pPr marL="171450" indent="-171450">
              <a:buFontTx/>
              <a:buChar char="-"/>
            </a:pPr>
            <a:r>
              <a:rPr lang="nl-NL" b="1"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1"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aseline="0" dirty="0" err="1" smtClean="0"/>
              <a:t>own</a:t>
            </a:r>
            <a:r>
              <a:rPr lang="nl-NL" baseline="0" dirty="0" smtClean="0"/>
              <a:t> </a:t>
            </a:r>
            <a:r>
              <a:rPr lang="nl-NL" b="1" baseline="0" dirty="0" err="1" smtClean="0"/>
              <a:t>components</a:t>
            </a:r>
            <a:endParaRPr lang="nl-NL" b="1" baseline="0" dirty="0" smtClean="0"/>
          </a:p>
          <a:p>
            <a:pPr marL="171450" indent="-171450">
              <a:buFontTx/>
              <a:buChar char="-"/>
            </a:pPr>
            <a:r>
              <a:rPr lang="nl-NL" b="1" baseline="0" dirty="0" smtClean="0"/>
              <a:t>Bootstrap</a:t>
            </a:r>
            <a:r>
              <a:rPr lang="nl-NL" baseline="0" dirty="0" smtClean="0"/>
              <a:t>: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16</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nl-NL" sz="1200" b="0" i="0" kern="1200" dirty="0" err="1" smtClean="0">
                <a:solidFill>
                  <a:schemeClr val="tx1"/>
                </a:solidFill>
                <a:effectLst/>
                <a:latin typeface="+mn-lt"/>
                <a:ea typeface="+mn-ea"/>
                <a:cs typeface="+mn-cs"/>
              </a:rPr>
              <a:t>To</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render</a:t>
            </a:r>
            <a:r>
              <a:rPr lang="nl-NL" sz="1200" b="0" i="0" kern="1200" dirty="0" smtClean="0">
                <a:solidFill>
                  <a:schemeClr val="tx1"/>
                </a:solidFill>
                <a:effectLst/>
                <a:latin typeface="+mn-lt"/>
                <a:ea typeface="+mn-ea"/>
                <a:cs typeface="+mn-cs"/>
              </a:rPr>
              <a:t> a </a:t>
            </a:r>
            <a:r>
              <a:rPr lang="nl-NL" sz="1200" b="0" i="0" kern="1200" dirty="0" err="1" smtClean="0">
                <a:solidFill>
                  <a:schemeClr val="tx1"/>
                </a:solidFill>
                <a:effectLst/>
                <a:latin typeface="+mn-lt"/>
                <a:ea typeface="+mn-ea"/>
                <a:cs typeface="+mn-cs"/>
              </a:rPr>
              <a:t>value</a:t>
            </a:r>
            <a:r>
              <a:rPr lang="nl-NL" sz="1200" b="0" i="0" kern="1200" dirty="0" smtClean="0">
                <a:solidFill>
                  <a:schemeClr val="tx1"/>
                </a:solidFill>
                <a:effectLst/>
                <a:latin typeface="+mn-lt"/>
                <a:ea typeface="+mn-ea"/>
                <a:cs typeface="+mn-cs"/>
              </a:rPr>
              <a:t> in the</a:t>
            </a:r>
            <a:r>
              <a:rPr lang="nl-NL" sz="1200" b="0" i="0" kern="1200" baseline="0" dirty="0" smtClean="0">
                <a:solidFill>
                  <a:schemeClr val="tx1"/>
                </a:solidFill>
                <a:effectLst/>
                <a:latin typeface="+mn-lt"/>
                <a:ea typeface="+mn-ea"/>
                <a:cs typeface="+mn-cs"/>
              </a:rPr>
              <a:t> view </a:t>
            </a:r>
            <a:r>
              <a:rPr lang="nl-NL" sz="1200" b="0" i="0" kern="1200" baseline="0" dirty="0" smtClean="0">
                <a:solidFill>
                  <a:schemeClr val="tx1"/>
                </a:solidFill>
                <a:effectLst/>
                <a:latin typeface="+mn-lt"/>
                <a:ea typeface="+mn-ea"/>
                <a:cs typeface="+mn-cs"/>
                <a:sym typeface="Wingdings" panose="05000000000000000000" pitchFamily="2" charset="2"/>
              </a:rPr>
              <a:t></a:t>
            </a:r>
            <a:r>
              <a:rPr lang="nl-NL" sz="1200" b="0" i="0" kern="1200" baseline="0" dirty="0" smtClean="0">
                <a:solidFill>
                  <a:schemeClr val="tx1"/>
                </a:solidFill>
                <a:effectLst/>
                <a:latin typeface="+mn-lt"/>
                <a:ea typeface="+mn-ea"/>
                <a:cs typeface="+mn-cs"/>
              </a:rPr>
              <a:t> </a:t>
            </a:r>
            <a:r>
              <a:rPr lang="nl-NL" sz="1200" b="0" i="0" kern="1200" baseline="0" dirty="0" err="1" smtClean="0">
                <a:solidFill>
                  <a:schemeClr val="tx1"/>
                </a:solidFill>
                <a:effectLst/>
                <a:latin typeface="+mn-lt"/>
                <a:ea typeface="+mn-ea"/>
                <a:cs typeface="+mn-cs"/>
              </a:rPr>
              <a:t>interpolation</a:t>
            </a:r>
            <a:endParaRPr lang="nl-NL" dirty="0" smtClean="0"/>
          </a:p>
          <a:p>
            <a:r>
              <a:rPr lang="nl-NL" dirty="0" smtClean="0"/>
              <a:t>2. </a:t>
            </a:r>
            <a:r>
              <a:rPr lang="en-US" sz="1200" b="0" i="0" kern="1200" dirty="0" smtClean="0">
                <a:solidFill>
                  <a:schemeClr val="tx1"/>
                </a:solidFill>
                <a:effectLst/>
                <a:latin typeface="+mn-lt"/>
                <a:ea typeface="+mn-ea"/>
                <a:cs typeface="+mn-cs"/>
              </a:rPr>
              <a:t>To resolve and bind a variable to a component-property</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p>
          <a:p>
            <a:r>
              <a:rPr lang="en-US" sz="1200" b="0" i="0" kern="1200" dirty="0" smtClean="0">
                <a:solidFill>
                  <a:schemeClr val="tx1"/>
                </a:solidFill>
                <a:effectLst/>
                <a:latin typeface="+mn-lt"/>
                <a:ea typeface="+mn-ea"/>
                <a:cs typeface="+mn-cs"/>
              </a:rPr>
              <a:t>4. Two way data binding  is used in forms.</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17</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18</a:t>
            </a:fld>
            <a:endParaRPr lang="ru-RU"/>
          </a:p>
        </p:txBody>
      </p:sp>
    </p:spTree>
    <p:extLst>
      <p:ext uri="{BB962C8B-B14F-4D97-AF65-F5344CB8AC3E}">
        <p14:creationId xmlns:p14="http://schemas.microsoft.com/office/powerpoint/2010/main" val="617349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Promise??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21</a:t>
            </a:fld>
            <a:endParaRPr lang="nl-NL"/>
          </a:p>
        </p:txBody>
      </p:sp>
    </p:spTree>
    <p:extLst>
      <p:ext uri="{BB962C8B-B14F-4D97-AF65-F5344CB8AC3E}">
        <p14:creationId xmlns:p14="http://schemas.microsoft.com/office/powerpoint/2010/main" val="2070670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a Observer = Listener and Subscriber on the data</a:t>
            </a:r>
          </a:p>
          <a:p>
            <a:endParaRPr lang="en-US" dirty="0" smtClean="0"/>
          </a:p>
          <a:p>
            <a:r>
              <a:rPr lang="en-US" dirty="0" smtClean="0"/>
              <a:t>TV is the Observable = Provider of </a:t>
            </a:r>
            <a:r>
              <a:rPr lang="en-US" dirty="0" err="1" smtClean="0"/>
              <a:t>Async</a:t>
            </a:r>
            <a:r>
              <a:rPr lang="en-US"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22</a:t>
            </a:fld>
            <a:endParaRPr lang="nl-NL"/>
          </a:p>
        </p:txBody>
      </p:sp>
    </p:spTree>
    <p:extLst>
      <p:ext uri="{BB962C8B-B14F-4D97-AF65-F5344CB8AC3E}">
        <p14:creationId xmlns:p14="http://schemas.microsoft.com/office/powerpoint/2010/main" val="1308357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Lazy: </a:t>
            </a:r>
            <a:r>
              <a:rPr lang="en-US" dirty="0" err="1" smtClean="0"/>
              <a:t>er</a:t>
            </a:r>
            <a:r>
              <a:rPr lang="en-US" dirty="0" smtClean="0"/>
              <a:t> </a:t>
            </a:r>
            <a:r>
              <a:rPr lang="en-US" dirty="0" err="1" smtClean="0"/>
              <a:t>gebeurt</a:t>
            </a:r>
            <a:r>
              <a:rPr lang="en-US" dirty="0" smtClean="0"/>
              <a:t> </a:t>
            </a:r>
            <a:r>
              <a:rPr lang="en-US" dirty="0" err="1" smtClean="0"/>
              <a:t>niks</a:t>
            </a:r>
            <a:r>
              <a:rPr lang="en-US" dirty="0" smtClean="0"/>
              <a:t> met de </a:t>
            </a:r>
            <a:r>
              <a:rPr lang="en-US" dirty="0" err="1" smtClean="0"/>
              <a:t>ontvangen</a:t>
            </a:r>
            <a:r>
              <a:rPr lang="en-US" dirty="0" smtClean="0"/>
              <a:t> stream,</a:t>
            </a:r>
            <a:r>
              <a:rPr lang="en-US" baseline="0" dirty="0" smtClean="0"/>
              <a:t> </a:t>
            </a:r>
            <a:r>
              <a:rPr lang="en-US" baseline="0" dirty="0" err="1" smtClean="0"/>
              <a:t>totdat</a:t>
            </a:r>
            <a:r>
              <a:rPr lang="en-US" baseline="0" dirty="0" smtClean="0"/>
              <a:t> </a:t>
            </a:r>
            <a:r>
              <a:rPr lang="en-US" baseline="0" dirty="0" err="1" smtClean="0"/>
              <a:t>hij</a:t>
            </a:r>
            <a:r>
              <a:rPr lang="en-US" baseline="0" dirty="0" smtClean="0"/>
              <a:t> </a:t>
            </a:r>
            <a:r>
              <a:rPr lang="en-US" baseline="0" dirty="0" err="1" smtClean="0"/>
              <a:t>aangeroepen</a:t>
            </a:r>
            <a:r>
              <a:rPr lang="en-US" baseline="0" dirty="0" smtClean="0"/>
              <a:t> </a:t>
            </a:r>
            <a:r>
              <a:rPr lang="en-US" baseline="0" dirty="0" err="1" smtClean="0"/>
              <a:t>wordt</a:t>
            </a:r>
            <a:endParaRPr lang="en-US" dirty="0" smtClean="0"/>
          </a:p>
          <a:p>
            <a:endParaRPr lang="en-US" dirty="0" smtClean="0"/>
          </a:p>
          <a:p>
            <a:r>
              <a:rPr lang="en-US" dirty="0" smtClean="0"/>
              <a:t>Observable</a:t>
            </a:r>
            <a:r>
              <a:rPr lang="en-US" baseline="0" dirty="0" smtClean="0"/>
              <a:t> is </a:t>
            </a:r>
            <a:r>
              <a:rPr lang="en-US" baseline="0" dirty="0" err="1" smtClean="0"/>
              <a:t>te</a:t>
            </a:r>
            <a:r>
              <a:rPr lang="en-US" baseline="0" dirty="0" smtClean="0"/>
              <a:t> </a:t>
            </a:r>
            <a:r>
              <a:rPr lang="en-US" baseline="0" dirty="0" err="1" smtClean="0"/>
              <a:t>vergelijken</a:t>
            </a:r>
            <a:r>
              <a:rPr lang="en-US" baseline="0" dirty="0" smtClean="0"/>
              <a:t> met </a:t>
            </a:r>
            <a:r>
              <a:rPr lang="en-US" baseline="0" dirty="0" err="1" smtClean="0"/>
              <a:t>een</a:t>
            </a:r>
            <a:r>
              <a:rPr lang="en-US" baseline="0" dirty="0" smtClean="0"/>
              <a:t> </a:t>
            </a:r>
            <a:r>
              <a:rPr lang="en-US" b="1" baseline="0" dirty="0" smtClean="0"/>
              <a:t>array</a:t>
            </a:r>
            <a:r>
              <a:rPr lang="en-US" baseline="0" dirty="0" smtClean="0"/>
              <a:t> die </a:t>
            </a:r>
            <a:r>
              <a:rPr lang="en-US" baseline="0" dirty="0" err="1" smtClean="0"/>
              <a:t>langsamerhand</a:t>
            </a:r>
            <a:r>
              <a:rPr lang="en-US" baseline="0" dirty="0" smtClean="0"/>
              <a:t> </a:t>
            </a:r>
            <a:r>
              <a:rPr lang="en-US" baseline="0" dirty="0" err="1" smtClean="0"/>
              <a:t>gevuld</a:t>
            </a:r>
            <a:r>
              <a:rPr lang="en-US" baseline="0" dirty="0" smtClean="0"/>
              <a:t> </a:t>
            </a:r>
            <a:r>
              <a:rPr lang="en-US" baseline="0" dirty="0" err="1" smtClean="0"/>
              <a:t>wordt</a:t>
            </a:r>
            <a:r>
              <a:rPr lang="en-US" baseline="0" dirty="0" smtClean="0"/>
              <a:t> met data.</a:t>
            </a:r>
          </a:p>
          <a:p>
            <a:endParaRPr lang="en-US" baseline="0" dirty="0" smtClean="0"/>
          </a:p>
          <a:p>
            <a:r>
              <a:rPr lang="en-US" baseline="0" dirty="0" err="1" smtClean="0"/>
              <a:t>Omdat</a:t>
            </a:r>
            <a:r>
              <a:rPr lang="en-US" baseline="0" dirty="0" smtClean="0"/>
              <a:t> </a:t>
            </a:r>
            <a:r>
              <a:rPr lang="en-US" baseline="0" dirty="0" err="1" smtClean="0"/>
              <a:t>een</a:t>
            </a:r>
            <a:r>
              <a:rPr lang="en-US" baseline="0" dirty="0" smtClean="0"/>
              <a:t> observable </a:t>
            </a:r>
            <a:r>
              <a:rPr lang="en-US" baseline="0" dirty="0" err="1" smtClean="0"/>
              <a:t>zich</a:t>
            </a:r>
            <a:r>
              <a:rPr lang="en-US" baseline="0" dirty="0" smtClean="0"/>
              <a:t> </a:t>
            </a:r>
            <a:r>
              <a:rPr lang="en-US" baseline="0" dirty="0" err="1" smtClean="0"/>
              <a:t>gedraagd</a:t>
            </a:r>
            <a:r>
              <a:rPr lang="en-US" baseline="0" dirty="0" smtClean="0"/>
              <a:t> </a:t>
            </a:r>
            <a:r>
              <a:rPr lang="en-US" baseline="0" dirty="0" err="1" smtClean="0"/>
              <a:t>als</a:t>
            </a:r>
            <a:r>
              <a:rPr lang="en-US" baseline="0" dirty="0" smtClean="0"/>
              <a:t> </a:t>
            </a:r>
            <a:r>
              <a:rPr lang="en-US" baseline="0" dirty="0" err="1" smtClean="0"/>
              <a:t>een</a:t>
            </a:r>
            <a:r>
              <a:rPr lang="en-US" baseline="0" dirty="0" smtClean="0"/>
              <a:t> array, </a:t>
            </a:r>
            <a:r>
              <a:rPr lang="en-US" baseline="0" dirty="0" err="1" smtClean="0"/>
              <a:t>zijn</a:t>
            </a:r>
            <a:r>
              <a:rPr lang="en-US" baseline="0" dirty="0" smtClean="0"/>
              <a:t> </a:t>
            </a:r>
            <a:r>
              <a:rPr lang="en-US" baseline="0" dirty="0" err="1" smtClean="0"/>
              <a:t>allerlei</a:t>
            </a:r>
            <a:r>
              <a:rPr lang="en-US" baseline="0" dirty="0" smtClean="0"/>
              <a:t> array methods </a:t>
            </a:r>
            <a:r>
              <a:rPr lang="en-US" baseline="0" dirty="0" err="1" smtClean="0"/>
              <a:t>beschikbaar</a:t>
            </a:r>
            <a:r>
              <a:rPr lang="en-US" baseline="0" dirty="0" smtClean="0"/>
              <a:t>, </a:t>
            </a:r>
            <a:r>
              <a:rPr lang="en-US" baseline="0" dirty="0" err="1" smtClean="0"/>
              <a:t>zoals</a:t>
            </a:r>
            <a:r>
              <a:rPr lang="en-US" baseline="0" dirty="0" smtClean="0"/>
              <a:t>: map(), filter(), reduce()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23</a:t>
            </a:fld>
            <a:endParaRPr lang="nl-NL"/>
          </a:p>
        </p:txBody>
      </p:sp>
    </p:spTree>
    <p:extLst>
      <p:ext uri="{BB962C8B-B14F-4D97-AF65-F5344CB8AC3E}">
        <p14:creationId xmlns:p14="http://schemas.microsoft.com/office/powerpoint/2010/main" val="1988473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26</a:t>
            </a:fld>
            <a:endParaRPr lang="nl-NL"/>
          </a:p>
        </p:txBody>
      </p:sp>
    </p:spTree>
    <p:extLst>
      <p:ext uri="{BB962C8B-B14F-4D97-AF65-F5344CB8AC3E}">
        <p14:creationId xmlns:p14="http://schemas.microsoft.com/office/powerpoint/2010/main" val="761643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@Injectable</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Observable!!!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27</a:t>
            </a:fld>
            <a:endParaRPr lang="nl-NL"/>
          </a:p>
        </p:txBody>
      </p:sp>
    </p:spTree>
    <p:extLst>
      <p:ext uri="{BB962C8B-B14F-4D97-AF65-F5344CB8AC3E}">
        <p14:creationId xmlns:p14="http://schemas.microsoft.com/office/powerpoint/2010/main" val="54797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smtClean="0"/>
              <a:t>herbruikbare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t>Alternatief voor $Scope  = DI !!!</a:t>
            </a:r>
            <a:endParaRPr lang="nl-NL"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29</a:t>
            </a:fld>
            <a:endParaRPr lang="nl-NL"/>
          </a:p>
        </p:txBody>
      </p:sp>
    </p:spTree>
    <p:extLst>
      <p:ext uri="{BB962C8B-B14F-4D97-AF65-F5344CB8AC3E}">
        <p14:creationId xmlns:p14="http://schemas.microsoft.com/office/powerpoint/2010/main" val="131180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a:t>
            </a:r>
            <a:r>
              <a:rPr lang="en-US" dirty="0" err="1" smtClean="0"/>
              <a:t>abonneer</a:t>
            </a:r>
            <a:r>
              <a:rPr lang="en-US" baseline="0" dirty="0" smtClean="0"/>
              <a:t> op de </a:t>
            </a:r>
            <a:r>
              <a:rPr lang="en-US" baseline="0" dirty="0" err="1" smtClean="0"/>
              <a:t>te</a:t>
            </a:r>
            <a:r>
              <a:rPr lang="en-US" baseline="0" dirty="0" smtClean="0"/>
              <a:t> </a:t>
            </a:r>
            <a:r>
              <a:rPr lang="en-US" baseline="0" dirty="0" err="1" smtClean="0"/>
              <a:t>ontvangen</a:t>
            </a:r>
            <a:r>
              <a:rPr lang="en-US" baseline="0" dirty="0" smtClean="0"/>
              <a:t> data !!!</a:t>
            </a:r>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30</a:t>
            </a:fld>
            <a:endParaRPr lang="nl-NL"/>
          </a:p>
        </p:txBody>
      </p:sp>
    </p:spTree>
    <p:extLst>
      <p:ext uri="{BB962C8B-B14F-4D97-AF65-F5344CB8AC3E}">
        <p14:creationId xmlns:p14="http://schemas.microsoft.com/office/powerpoint/2010/main" val="2147110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31</a:t>
            </a:fld>
            <a:endParaRPr lang="nl-NL"/>
          </a:p>
        </p:txBody>
      </p:sp>
    </p:spTree>
    <p:extLst>
      <p:ext uri="{BB962C8B-B14F-4D97-AF65-F5344CB8AC3E}">
        <p14:creationId xmlns:p14="http://schemas.microsoft.com/office/powerpoint/2010/main" val="82091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in </a:t>
            </a:r>
            <a:r>
              <a:rPr lang="en-US" dirty="0" err="1" smtClean="0"/>
              <a:t>alle</a:t>
            </a:r>
            <a:r>
              <a:rPr lang="en-US" baseline="0" dirty="0" smtClean="0"/>
              <a:t> </a:t>
            </a:r>
            <a:r>
              <a:rPr lang="en-US" dirty="0" smtClean="0"/>
              <a:t>browsers.</a:t>
            </a:r>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in de browsers</a:t>
            </a:r>
            <a:r>
              <a:rPr lang="en-US" dirty="0" smtClean="0"/>
              <a:t>.</a:t>
            </a:r>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172890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dirty="0" err="1" smtClean="0"/>
              <a:t>Angular</a:t>
            </a:r>
            <a:r>
              <a:rPr lang="nl-NL" b="1" baseline="0" dirty="0" smtClean="0"/>
              <a:t> is</a:t>
            </a:r>
            <a:r>
              <a:rPr lang="nl-NL" b="1" dirty="0" smtClean="0"/>
              <a:t> a tree of </a:t>
            </a:r>
            <a:r>
              <a:rPr lang="nl-NL" b="1" dirty="0" err="1" smtClean="0"/>
              <a:t>components</a:t>
            </a:r>
            <a:r>
              <a:rPr lang="nl-NL" b="1" dirty="0" smtClean="0"/>
              <a:t>,</a:t>
            </a:r>
            <a:r>
              <a:rPr lang="nl-NL" b="1" baseline="0" dirty="0" smtClean="0"/>
              <a:t> </a:t>
            </a:r>
            <a:r>
              <a:rPr lang="nl-NL" b="1" baseline="0" dirty="0" err="1" smtClean="0"/>
              <a:t>because</a:t>
            </a:r>
            <a:r>
              <a:rPr lang="nl-NL" b="1" baseline="0" dirty="0" smtClean="0"/>
              <a:t> </a:t>
            </a:r>
            <a:r>
              <a:rPr lang="nl-NL" b="1" baseline="0" dirty="0" err="1" smtClean="0"/>
              <a:t>it</a:t>
            </a:r>
            <a:r>
              <a:rPr lang="nl-NL" b="1" baseline="0" dirty="0" smtClean="0"/>
              <a:t> has </a:t>
            </a:r>
            <a:r>
              <a:rPr lang="nl-NL" b="1" baseline="0" dirty="0" err="1" smtClean="0"/>
              <a:t>the</a:t>
            </a:r>
            <a:r>
              <a:rPr lang="nl-NL" b="1" baseline="0" dirty="0" smtClean="0"/>
              <a:t> </a:t>
            </a:r>
            <a:r>
              <a:rPr lang="nl-NL" b="1" baseline="0" dirty="0" err="1" smtClean="0"/>
              <a:t>same</a:t>
            </a:r>
            <a:r>
              <a:rPr lang="nl-NL" b="1" baseline="0" dirty="0" smtClean="0"/>
              <a:t> </a:t>
            </a:r>
            <a:r>
              <a:rPr lang="nl-NL" b="1" baseline="0" dirty="0" err="1" smtClean="0"/>
              <a:t>structure</a:t>
            </a:r>
            <a:r>
              <a:rPr lang="nl-NL" b="1" baseline="0" dirty="0" smtClean="0"/>
              <a:t> as </a:t>
            </a:r>
            <a:r>
              <a:rPr lang="nl-NL" b="1" baseline="0" dirty="0" err="1" smtClean="0"/>
              <a:t>your</a:t>
            </a:r>
            <a:r>
              <a:rPr lang="nl-NL" b="1" baseline="0" dirty="0" smtClean="0"/>
              <a:t> 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Index.html</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a:t>
            </a:r>
            <a:r>
              <a:rPr lang="nl-NL" b="1" baseline="0" dirty="0" err="1" smtClean="0"/>
              <a:t>the</a:t>
            </a:r>
            <a:r>
              <a:rPr lang="nl-NL" b="1" baseline="0" dirty="0" smtClean="0"/>
              <a:t> </a:t>
            </a:r>
            <a:r>
              <a:rPr lang="nl-NL" b="1" baseline="0" dirty="0" err="1" smtClean="0"/>
              <a:t>parent</a:t>
            </a:r>
            <a:r>
              <a:rPr lang="nl-NL" b="1" baseline="0" dirty="0" smtClean="0"/>
              <a:t> of </a:t>
            </a:r>
            <a:r>
              <a:rPr lang="nl-NL" b="1" baseline="0" dirty="0" err="1" smtClean="0"/>
              <a:t>BookComponent</a:t>
            </a:r>
            <a:r>
              <a:rPr lang="nl-NL" b="1" baseline="0" dirty="0" smtClean="0"/>
              <a:t> </a:t>
            </a:r>
            <a:r>
              <a:rPr lang="nl-NL" b="1" baseline="0" dirty="0" err="1" smtClean="0"/>
              <a:t>and</a:t>
            </a:r>
            <a:r>
              <a:rPr lang="nl-NL" b="1" baseline="0" dirty="0" smtClean="0"/>
              <a:t> </a:t>
            </a:r>
            <a:r>
              <a:rPr lang="mr-IN" b="1" baseline="0" dirty="0" smtClean="0"/>
              <a:t>…</a:t>
            </a:r>
            <a:endParaRPr lang="nl-NL" b="1" baseline="0" dirty="0" smtClean="0"/>
          </a:p>
          <a:p>
            <a:endParaRPr lang="en-US" dirty="0"/>
          </a:p>
        </p:txBody>
      </p:sp>
      <p:sp>
        <p:nvSpPr>
          <p:cNvPr id="4" name="Slide Number Placehold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195719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7</a:t>
            </a:fld>
            <a:endParaRPr lang="nl-NL"/>
          </a:p>
        </p:txBody>
      </p:sp>
    </p:spTree>
    <p:extLst>
      <p:ext uri="{BB962C8B-B14F-4D97-AF65-F5344CB8AC3E}">
        <p14:creationId xmlns:p14="http://schemas.microsoft.com/office/powerpoint/2010/main" val="66823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a:t>
            </a:r>
            <a:r>
              <a:rPr lang="nl-NL" dirty="0" err="1" smtClean="0">
                <a:solidFill>
                  <a:schemeClr val="accent2"/>
                </a:solidFill>
              </a:rPr>
              <a:t>the</a:t>
            </a:r>
            <a:r>
              <a:rPr lang="nl-NL" dirty="0" smtClean="0">
                <a:solidFill>
                  <a:schemeClr val="accent2"/>
                </a:solidFill>
              </a:rPr>
              <a:t>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a:t>
            </a:r>
            <a:r>
              <a:rPr lang="nl-NL" baseline="0" dirty="0" err="1" smtClean="0">
                <a:solidFill>
                  <a:schemeClr val="accent2"/>
                </a:solidFill>
              </a:rPr>
              <a:t>the</a:t>
            </a:r>
            <a:r>
              <a:rPr lang="nl-NL" baseline="0" dirty="0" smtClean="0">
                <a:solidFill>
                  <a:schemeClr val="accent2"/>
                </a:solidFill>
              </a:rPr>
              <a:t>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a:t>
            </a:r>
            <a:r>
              <a:rPr lang="nl-NL" baseline="0" dirty="0" err="1" smtClean="0">
                <a:solidFill>
                  <a:schemeClr val="accent2"/>
                </a:solidFill>
              </a:rPr>
              <a:t>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address of this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err="1" smtClean="0">
                <a:solidFill>
                  <a:schemeClr val="accent2"/>
                </a:solidFill>
              </a:rPr>
              <a:t>With</a:t>
            </a:r>
            <a:r>
              <a:rPr lang="nl-NL" sz="1400" b="1" u="sng" baseline="0" dirty="0" smtClean="0">
                <a:solidFill>
                  <a:schemeClr val="accent2"/>
                </a:solidFill>
              </a:rPr>
              <a:t> </a:t>
            </a:r>
            <a:r>
              <a:rPr lang="nl-NL" sz="1400" b="1" u="sng" baseline="0" dirty="0" err="1" smtClean="0">
                <a:solidFill>
                  <a:schemeClr val="accent2"/>
                </a:solidFill>
              </a:rPr>
              <a:t>the</a:t>
            </a:r>
            <a:r>
              <a:rPr lang="nl-NL" sz="1400" b="1" u="sng" baseline="0" dirty="0" smtClean="0">
                <a:solidFill>
                  <a:schemeClr val="accent2"/>
                </a:solidFill>
              </a:rPr>
              <a:t> </a:t>
            </a:r>
            <a:r>
              <a:rPr lang="nl-NL" sz="1400" b="1" u="sng" baseline="0" dirty="0" err="1" smtClean="0">
                <a:solidFill>
                  <a:schemeClr val="accent2"/>
                </a:solidFill>
              </a:rPr>
              <a:t>selector</a:t>
            </a:r>
            <a:r>
              <a:rPr lang="nl-NL" sz="1400" b="1" u="sng" baseline="0" dirty="0" smtClean="0">
                <a:solidFill>
                  <a:schemeClr val="accent2"/>
                </a:solidFill>
              </a:rPr>
              <a:t> </a:t>
            </a:r>
            <a:r>
              <a:rPr lang="nl-NL" sz="1400" b="1" u="sng" baseline="0" dirty="0" err="1" smtClean="0">
                <a:solidFill>
                  <a:schemeClr val="accent2"/>
                </a:solidFill>
              </a:rPr>
              <a:t>you</a:t>
            </a:r>
            <a:r>
              <a:rPr lang="nl-NL" sz="1400" b="1" u="sng" baseline="0" dirty="0" smtClean="0">
                <a:solidFill>
                  <a:schemeClr val="accent2"/>
                </a:solidFill>
              </a:rPr>
              <a:t> </a:t>
            </a:r>
            <a:r>
              <a:rPr lang="nl-NL" sz="1400" b="1" u="sng" baseline="0" dirty="0" err="1" smtClean="0">
                <a:solidFill>
                  <a:schemeClr val="accent2"/>
                </a:solidFill>
              </a:rPr>
              <a:t>can</a:t>
            </a:r>
            <a:r>
              <a:rPr lang="nl-NL" sz="1400" b="1" u="sng" baseline="0" dirty="0" smtClean="0">
                <a:solidFill>
                  <a:schemeClr val="accent2"/>
                </a:solidFill>
              </a:rPr>
              <a:t> </a:t>
            </a:r>
            <a:r>
              <a:rPr lang="nl-NL" sz="1400" b="1" u="sng" baseline="0" dirty="0" err="1" smtClean="0">
                <a:solidFill>
                  <a:schemeClr val="accent2"/>
                </a:solidFill>
              </a:rPr>
              <a:t>instantiate</a:t>
            </a:r>
            <a:r>
              <a:rPr lang="nl-NL" sz="1400" b="1" u="sng" baseline="0" dirty="0" smtClean="0">
                <a:solidFill>
                  <a:schemeClr val="accent2"/>
                </a:solidFill>
              </a:rPr>
              <a:t> </a:t>
            </a:r>
            <a:r>
              <a:rPr lang="nl-NL" sz="1400" b="1" u="sng" baseline="0" dirty="0" err="1" smtClean="0">
                <a:solidFill>
                  <a:schemeClr val="accent2"/>
                </a:solidFill>
              </a:rPr>
              <a:t>and</a:t>
            </a:r>
            <a:r>
              <a:rPr lang="nl-NL" sz="1400" b="1" u="sng" baseline="0" dirty="0" smtClean="0">
                <a:solidFill>
                  <a:schemeClr val="accent2"/>
                </a:solidFill>
              </a:rPr>
              <a:t> call </a:t>
            </a:r>
            <a:r>
              <a:rPr lang="nl-NL" sz="1400" b="1" u="sng" baseline="0" dirty="0" err="1" smtClean="0">
                <a:solidFill>
                  <a:schemeClr val="accent2"/>
                </a:solidFill>
              </a:rPr>
              <a:t>the</a:t>
            </a:r>
            <a:r>
              <a:rPr lang="nl-NL" sz="1400" b="1" u="sng" baseline="0" dirty="0" smtClean="0">
                <a:solidFill>
                  <a:schemeClr val="accent2"/>
                </a:solidFill>
              </a:rPr>
              <a:t>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the</a:t>
            </a:r>
            <a:r>
              <a:rPr lang="nl-NL" sz="1200" kern="1200" dirty="0" smtClean="0">
                <a:solidFill>
                  <a:schemeClr val="tx1"/>
                </a:solidFill>
                <a:effectLst/>
                <a:latin typeface="+mn-lt"/>
                <a:ea typeface="+mn-ea"/>
                <a:cs typeface="+mn-cs"/>
              </a:rPr>
              <a:t> CSS </a:t>
            </a:r>
            <a:r>
              <a:rPr lang="nl-NL" sz="1200" kern="1200" dirty="0" err="1" smtClean="0">
                <a:solidFill>
                  <a:schemeClr val="tx1"/>
                </a:solidFill>
                <a:effectLst/>
                <a:latin typeface="+mn-lt"/>
                <a:ea typeface="+mn-ea"/>
                <a:cs typeface="+mn-cs"/>
              </a:rPr>
              <a:t>selector</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tell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Angular</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to</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create</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an</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instance</a:t>
            </a:r>
            <a:r>
              <a:rPr lang="nl-NL" sz="1200" kern="1200" baseline="0" dirty="0" smtClean="0">
                <a:solidFill>
                  <a:schemeClr val="tx1"/>
                </a:solidFill>
                <a:effectLst/>
                <a:latin typeface="+mn-lt"/>
                <a:ea typeface="+mn-ea"/>
                <a:cs typeface="+mn-cs"/>
              </a:rPr>
              <a:t> of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a:t>
            </a:r>
            <a:r>
              <a:rPr lang="en-US" dirty="0" smtClean="0">
                <a:solidFill>
                  <a:srgbClr val="1A2326"/>
                </a:solidFill>
                <a:effectLst/>
                <a:latin typeface="Helvetica Neue Light"/>
                <a:ea typeface="Times New Roman"/>
                <a:cs typeface="Times New Roman"/>
              </a:rPr>
              <a:t>component where it finds a </a:t>
            </a:r>
            <a:r>
              <a:rPr lang="en-US" sz="1100" dirty="0" smtClean="0">
                <a:solidFill>
                  <a:srgbClr val="5C707A"/>
                </a:solidFill>
                <a:effectLst/>
                <a:latin typeface="Monaco"/>
                <a:ea typeface="ＭＳ 明朝"/>
                <a:cs typeface="Courier"/>
              </a:rPr>
              <a:t>&lt;grocery-list&gt;</a:t>
            </a:r>
            <a:r>
              <a:rPr lang="en-US" dirty="0" smtClean="0">
                <a:solidFill>
                  <a:srgbClr val="1A2326"/>
                </a:solidFill>
                <a:effectLst/>
                <a:latin typeface="Helvetica Neue Light"/>
                <a:ea typeface="Times New Roman"/>
                <a:cs typeface="Times New Roman"/>
              </a:rPr>
              <a:t> tag in </a:t>
            </a:r>
            <a:r>
              <a:rPr lang="en-US" b="1" i="1" dirty="0" smtClean="0">
                <a:solidFill>
                  <a:srgbClr val="1A2326"/>
                </a:solidFill>
                <a:effectLst/>
                <a:latin typeface="Helvetica Neue Light"/>
                <a:ea typeface="Times New Roman"/>
                <a:cs typeface="Times New Roman"/>
              </a:rPr>
              <a:t>parent</a:t>
            </a:r>
            <a:r>
              <a:rPr lang="en-US" dirty="0" smtClean="0">
                <a:solidFill>
                  <a:srgbClr val="1A2326"/>
                </a:solidFill>
                <a:effectLst/>
                <a:latin typeface="Helvetica Neue Light"/>
                <a:ea typeface="Times New Roman"/>
                <a:cs typeface="Times New Roman"/>
              </a:rPr>
              <a:t> HTML.</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8</a:t>
            </a:fld>
            <a:endParaRPr lang="nl-NL"/>
          </a:p>
        </p:txBody>
      </p:sp>
    </p:spTree>
    <p:extLst>
      <p:ext uri="{BB962C8B-B14F-4D97-AF65-F5344CB8AC3E}">
        <p14:creationId xmlns:p14="http://schemas.microsoft.com/office/powerpoint/2010/main" val="383430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smtClean="0"/>
              <a:t>10.34</a:t>
            </a:r>
            <a:endParaRPr lang="nl-NL" b="1" dirty="0"/>
          </a:p>
        </p:txBody>
      </p:sp>
      <p:sp>
        <p:nvSpPr>
          <p:cNvPr id="4" name="Slide Number Placeholder 3"/>
          <p:cNvSpPr>
            <a:spLocks noGrp="1"/>
          </p:cNvSpPr>
          <p:nvPr>
            <p:ph type="sldNum" sz="quarter" idx="10"/>
          </p:nvPr>
        </p:nvSpPr>
        <p:spPr/>
        <p:txBody>
          <a:bodyPr/>
          <a:lstStyle/>
          <a:p>
            <a:fld id="{5323AAF9-CA6D-407F-8316-D8BB9B76A972}" type="slidenum">
              <a:rPr lang="nl-NL" smtClean="0"/>
              <a:t>9</a:t>
            </a:fld>
            <a:endParaRPr lang="nl-NL"/>
          </a:p>
        </p:txBody>
      </p:sp>
    </p:spTree>
    <p:extLst>
      <p:ext uri="{BB962C8B-B14F-4D97-AF65-F5344CB8AC3E}">
        <p14:creationId xmlns:p14="http://schemas.microsoft.com/office/powerpoint/2010/main" val="958316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template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10</a:t>
            </a:fld>
            <a:endParaRPr lang="nl-NL"/>
          </a:p>
        </p:txBody>
      </p:sp>
    </p:spTree>
    <p:extLst>
      <p:ext uri="{BB962C8B-B14F-4D97-AF65-F5344CB8AC3E}">
        <p14:creationId xmlns:p14="http://schemas.microsoft.com/office/powerpoint/2010/main" val="367646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02-09-17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02-09-17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02-09-17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92969" y="178594"/>
            <a:ext cx="10406062" cy="1518046"/>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1pPr>
            <a:lvl2pPr marL="0" marR="0" lvl="1" indent="1607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2pPr>
            <a:lvl3pPr marL="0" marR="0" lvl="2" indent="321457"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3pPr>
            <a:lvl4pPr marL="0" marR="0" lvl="3" indent="482186"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4pPr>
            <a:lvl5pPr marL="0" marR="0" lvl="4" indent="642915"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5pPr>
            <a:lvl6pPr marL="0" marR="0" lvl="5" indent="803643"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6pPr>
            <a:lvl7pPr marL="0" marR="0" lvl="6" indent="964372"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7pPr>
            <a:lvl8pPr marL="0" marR="0" lvl="7" indent="1125101"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8pPr>
            <a:lvl9pPr marL="0" marR="0" lvl="8" indent="1285829" algn="ctr" rtl="0">
              <a:lnSpc>
                <a:spcPct val="100000"/>
              </a:lnSpc>
              <a:spcBef>
                <a:spcPts val="0"/>
              </a:spcBef>
              <a:spcAft>
                <a:spcPts val="0"/>
              </a:spcAft>
              <a:buClr>
                <a:srgbClr val="FFFFFF"/>
              </a:buClr>
              <a:buFont typeface="Helvetica Neue"/>
              <a:buNone/>
              <a:defRPr sz="5625"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892969" y="1821656"/>
            <a:ext cx="10406062" cy="4420195"/>
          </a:xfrm>
          <a:prstGeom prst="rect">
            <a:avLst/>
          </a:prstGeom>
          <a:noFill/>
          <a:ln>
            <a:noFill/>
          </a:ln>
        </p:spPr>
        <p:txBody>
          <a:bodyPr lIns="91425" tIns="91425" rIns="91425" bIns="91425" anchor="ctr" anchorCtr="0"/>
          <a:lstStyle>
            <a:lvl1pPr marL="312528" marR="0" lvl="0"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1pPr>
            <a:lvl2pPr marL="625056" marR="0" lvl="1"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2pPr>
            <a:lvl3pPr marL="937584" marR="0" lvl="2"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3pPr>
            <a:lvl4pPr marL="1250112" marR="0" lvl="3"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4pPr>
            <a:lvl5pPr marL="1562640" marR="0" lvl="4"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5pPr>
            <a:lvl6pPr marL="1875168" marR="0" lvl="5"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6pPr>
            <a:lvl7pPr marL="2187696" marR="0" lvl="6"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7pPr>
            <a:lvl8pPr marL="2500224" marR="0" lvl="7"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8pPr>
            <a:lvl9pPr marL="2812752" marR="0" lvl="8" indent="-185284" algn="l" rtl="0">
              <a:lnSpc>
                <a:spcPct val="100000"/>
              </a:lnSpc>
              <a:spcBef>
                <a:spcPts val="2953"/>
              </a:spcBef>
              <a:spcAft>
                <a:spcPts val="0"/>
              </a:spcAft>
              <a:buClr>
                <a:srgbClr val="FFFFFF"/>
              </a:buClr>
              <a:buSzPct val="75000"/>
              <a:buFont typeface="Helvetica Neue"/>
              <a:buChar char="•"/>
              <a:defRPr sz="2672"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5917310" y="6509742"/>
            <a:ext cx="345473" cy="267891"/>
          </a:xfrm>
          <a:prstGeom prst="rect">
            <a:avLst/>
          </a:prstGeom>
          <a:noFill/>
          <a:ln>
            <a:noFill/>
          </a:ln>
        </p:spPr>
        <p:txBody>
          <a:bodyPr lIns="50800" tIns="50800" rIns="50800" bIns="50800" anchor="t" anchorCtr="0">
            <a:noAutofit/>
          </a:bodyPr>
          <a:lstStyle/>
          <a:p>
            <a:pPr algn="ctr">
              <a:buClr>
                <a:srgbClr val="FFFFFF"/>
              </a:buClr>
              <a:buSzPct val="25000"/>
            </a:pPr>
            <a:fld id="{00000000-1234-1234-1234-123412341234}" type="slidenum">
              <a:rPr lang="en-US" sz="1266" smtClean="0">
                <a:solidFill>
                  <a:srgbClr val="FFFFFF"/>
                </a:solidFill>
                <a:latin typeface="Helvetica Neue"/>
                <a:ea typeface="Helvetica Neue"/>
                <a:cs typeface="Helvetica Neue"/>
                <a:sym typeface="Helvetica Neue"/>
              </a:rPr>
              <a:pPr algn="ctr">
                <a:buClr>
                  <a:srgbClr val="FFFFFF"/>
                </a:buClr>
                <a:buSzPct val="25000"/>
              </a:pPr>
              <a:t>‹#›</a:t>
            </a:fld>
            <a:endParaRPr lang="en-US" sz="1266">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56001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02-09-17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02-09-17</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02-09-17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02-09-17</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02-09-17</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02-09-17</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02-09-17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02-09-17</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02-09-17</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8.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rxmarbles.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985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a:xfrm>
            <a:off x="838200" y="1838325"/>
            <a:ext cx="10515600" cy="4351338"/>
          </a:xfrm>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Booklist</a:t>
            </a:r>
            <a:r>
              <a:rPr lang="nl-NL" sz="2800" b="1" dirty="0" smtClean="0"/>
              <a:t>: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2800" b="1" dirty="0" smtClean="0">
                <a:solidFill>
                  <a:srgbClr val="FF0000"/>
                </a:solidFill>
              </a:rPr>
              <a:t>*</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a:t>
            </a:r>
            <a:r>
              <a:rPr lang="nl-NL" sz="2800" b="1" dirty="0" smtClean="0">
                <a:solidFill>
                  <a:srgbClr val="FFC000"/>
                </a:solidFill>
              </a:rPr>
              <a:t>of</a:t>
            </a:r>
            <a:r>
              <a:rPr lang="nl-NL" sz="2800" b="1" dirty="0" smtClean="0">
                <a:solidFill>
                  <a:srgbClr val="C00000"/>
                </a:solidFill>
              </a:rPr>
              <a:t>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BookSearchComponent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-search/</a:t>
            </a:r>
            <a:r>
              <a:rPr lang="nl-NL" b="1" i="1" dirty="0" err="1" smtClean="0">
                <a:solidFill>
                  <a:srgbClr val="FF0000"/>
                </a:solidFill>
              </a:rPr>
              <a:t>book-search.component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DashboardComponent</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smtClean="0">
                <a:solidFill>
                  <a:srgbClr val="FF0000"/>
                </a:solidFill>
              </a:rPr>
              <a:t>dashboard/</a:t>
            </a:r>
            <a:r>
              <a:rPr lang="nl-NL" b="1" i="1" dirty="0" err="1" smtClean="0">
                <a:solidFill>
                  <a:srgbClr val="FF0000"/>
                </a:solidFill>
              </a:rPr>
              <a:t>dashboard.component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build</a:t>
            </a:r>
            <a:r>
              <a:rPr lang="nl-NL" sz="2200" b="1" i="1" dirty="0" smtClean="0"/>
              <a:t>-in 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solidFill>
                  <a:srgbClr val="FF0000"/>
                </a:solidFill>
              </a:rPr>
              <a:t>AppComponent</a:t>
            </a:r>
            <a:r>
              <a:rPr lang="nl-NL" b="1" dirty="0"/>
              <a:t> </a:t>
            </a:r>
            <a:r>
              <a:rPr lang="nl-NL" b="1" dirty="0" smtClean="0"/>
              <a:t>, </a:t>
            </a:r>
            <a:r>
              <a:rPr lang="nl-NL" b="1" dirty="0" err="1" smtClean="0"/>
              <a:t>BookSearchComponent</a:t>
            </a:r>
            <a:r>
              <a:rPr lang="nl-NL" b="1" dirty="0" smtClean="0"/>
              <a:t>, </a:t>
            </a:r>
            <a:r>
              <a:rPr lang="nl-NL" b="1" dirty="0" err="1" smtClean="0"/>
              <a:t>DashboardComponent</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your</a:t>
            </a:r>
            <a:r>
              <a:rPr lang="nl-NL" sz="2200" b="1" i="1" dirty="0" smtClean="0"/>
              <a:t> </a:t>
            </a:r>
            <a:r>
              <a:rPr lang="nl-NL" sz="2200" b="1" i="1" dirty="0" err="1" smtClean="0"/>
              <a:t>own</a:t>
            </a:r>
            <a:r>
              <a:rPr lang="nl-NL" sz="2200" b="1" i="1" dirty="0" smtClean="0"/>
              <a:t> </a:t>
            </a:r>
            <a:r>
              <a:rPr lang="nl-NL" sz="2200" b="1" i="1" dirty="0" err="1" smtClean="0"/>
              <a:t>components</a:t>
            </a:r>
            <a:endParaRPr lang="nl-NL" sz="2200" b="1" i="1" dirty="0" smtClean="0"/>
          </a:p>
          <a:p>
            <a:pPr marL="0" indent="0">
              <a:buNone/>
            </a:pPr>
            <a:r>
              <a:rPr lang="nl-NL" b="1" dirty="0"/>
              <a:t> </a:t>
            </a:r>
            <a:r>
              <a:rPr lang="nl-NL" b="1" dirty="0" smtClean="0"/>
              <a:t>   bootstrap: [</a:t>
            </a:r>
            <a:r>
              <a:rPr lang="nl-NL" sz="3800" b="1" dirty="0" err="1" smtClean="0">
                <a:solidFill>
                  <a:srgbClr val="C00000"/>
                </a:solidFill>
              </a:rPr>
              <a:t>AppComponent</a:t>
            </a:r>
            <a:r>
              <a:rPr lang="nl-NL" sz="2200" b="1" dirty="0" smtClean="0"/>
              <a:t>]        </a:t>
            </a:r>
            <a:r>
              <a:rPr lang="nl-NL" sz="2200" b="1" i="1" dirty="0" smtClean="0"/>
              <a:t>// </a:t>
            </a:r>
            <a:r>
              <a:rPr lang="nl-NL" sz="2200" b="1" i="1" dirty="0" err="1" smtClean="0"/>
              <a:t>main</a:t>
            </a:r>
            <a:r>
              <a:rPr lang="nl-NL" sz="2200" b="1" i="1" dirty="0" smtClean="0"/>
              <a:t> component </a:t>
            </a:r>
            <a:r>
              <a:rPr lang="nl-NL" sz="2200" b="1" i="1" dirty="0" err="1" smtClean="0"/>
              <a:t>you</a:t>
            </a:r>
            <a:r>
              <a:rPr lang="nl-NL" sz="2200" b="1" i="1" dirty="0" smtClean="0"/>
              <a:t> </a:t>
            </a:r>
            <a:r>
              <a:rPr lang="nl-NL" sz="2200" b="1" i="1" dirty="0" err="1" smtClean="0"/>
              <a:t>need</a:t>
            </a:r>
            <a:r>
              <a:rPr lang="nl-NL" sz="2200" b="1" i="1" dirty="0" smtClean="0"/>
              <a:t> </a:t>
            </a:r>
            <a:r>
              <a:rPr lang="nl-NL" sz="2200" b="1" i="1" dirty="0" err="1" smtClean="0"/>
              <a:t>to</a:t>
            </a:r>
            <a:r>
              <a:rPr lang="nl-NL" sz="2200" b="1" i="1" dirty="0" smtClean="0"/>
              <a:t> bootstrap</a:t>
            </a:r>
            <a:endParaRPr lang="nl-NL" sz="22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23812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1" y="121285"/>
            <a:ext cx="10972799" cy="6858000"/>
          </a:xfrm>
          <a:prstGeom prst="rect">
            <a:avLst/>
          </a:prstGeom>
        </p:spPr>
      </p:pic>
    </p:spTree>
    <p:extLst>
      <p:ext uri="{BB962C8B-B14F-4D97-AF65-F5344CB8AC3E}">
        <p14:creationId xmlns:p14="http://schemas.microsoft.com/office/powerpoint/2010/main" val="1927657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09" y="121920"/>
            <a:ext cx="10986262" cy="6866414"/>
          </a:xfrm>
          <a:prstGeom prst="rect">
            <a:avLst/>
          </a:prstGeom>
        </p:spPr>
      </p:pic>
    </p:spTree>
    <p:extLst>
      <p:ext uri="{BB962C8B-B14F-4D97-AF65-F5344CB8AC3E}">
        <p14:creationId xmlns:p14="http://schemas.microsoft.com/office/powerpoint/2010/main" val="202863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1618735" y="1690688"/>
            <a:ext cx="8529975" cy="4478149"/>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book.title</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азвание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smtClean="0">
                <a:solidFill>
                  <a:srgbClr val="FFC000"/>
                </a:solidFill>
              </a:rPr>
              <a:t>Asynchrone</a:t>
            </a:r>
            <a:r>
              <a:rPr lang="en-US" b="1" dirty="0" smtClean="0">
                <a:solidFill>
                  <a:srgbClr val="FFC000"/>
                </a:solidFill>
              </a:rPr>
              <a:t> services</a:t>
            </a:r>
            <a:endParaRPr lang="ru-RU" b="1" dirty="0">
              <a:solidFill>
                <a:srgbClr val="FFC000"/>
              </a:solidFill>
            </a:endParaRPr>
          </a:p>
        </p:txBody>
      </p:sp>
      <p:sp>
        <p:nvSpPr>
          <p:cNvPr id="6" name="Прямоугольник 2"/>
          <p:cNvSpPr/>
          <p:nvPr/>
        </p:nvSpPr>
        <p:spPr>
          <a:xfrm>
            <a:off x="1831012" y="2086104"/>
            <a:ext cx="8529975" cy="4385816"/>
          </a:xfrm>
          <a:prstGeom prst="rect">
            <a:avLst/>
          </a:prstGeom>
        </p:spPr>
        <p:txBody>
          <a:bodyPr wrap="square">
            <a:spAutoFit/>
          </a:bodyPr>
          <a:lstStyle/>
          <a:p>
            <a:pPr algn="ct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nl-NL" sz="2400" b="1" dirty="0" err="1" smtClean="0">
                <a:latin typeface="Calibri" panose="020F0502020204030204" pitchFamily="34" charset="0"/>
                <a:ea typeface="ＭＳ 明朝"/>
                <a:cs typeface="Courier"/>
              </a:rPr>
              <a:t>Angular</a:t>
            </a:r>
            <a:r>
              <a:rPr lang="nl-NL" sz="2400" b="1" dirty="0">
                <a:latin typeface="Calibri" panose="020F0502020204030204" pitchFamily="34" charset="0"/>
                <a:ea typeface="ＭＳ 明朝"/>
                <a:cs typeface="Courier"/>
              </a:rPr>
              <a:t> </a:t>
            </a:r>
            <a:r>
              <a:rPr lang="nl-NL" sz="2400" b="1" dirty="0" err="1" smtClean="0">
                <a:latin typeface="Calibri" panose="020F0502020204030204" pitchFamily="34" charset="0"/>
                <a:ea typeface="ＭＳ 明朝"/>
                <a:cs typeface="Courier"/>
              </a:rPr>
              <a:t>uses</a:t>
            </a:r>
            <a:r>
              <a:rPr lang="nl-NL" sz="2400" b="1" dirty="0" smtClean="0">
                <a:latin typeface="Calibri" panose="020F0502020204030204" pitchFamily="34" charset="0"/>
                <a:ea typeface="ＭＳ 明朝"/>
                <a:cs typeface="Courier"/>
              </a:rPr>
              <a:t> http Module</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a:latin typeface="Calibri" panose="020F0502020204030204" pitchFamily="34" charset="0"/>
              <a:ea typeface="ＭＳ 明朝"/>
              <a:cs typeface="Courier"/>
            </a:endParaRPr>
          </a:p>
          <a:p>
            <a:pPr algn="ctr"/>
            <a:r>
              <a:rPr lang="nl-NL" sz="2400" dirty="0" smtClean="0"/>
              <a:t>In </a:t>
            </a:r>
            <a:r>
              <a:rPr lang="nl-NL" sz="2400" dirty="0" err="1" smtClean="0"/>
              <a:t>NgModel</a:t>
            </a:r>
            <a:r>
              <a:rPr lang="nl-NL" sz="2400" dirty="0" smtClean="0"/>
              <a:t> </a:t>
            </a:r>
            <a:r>
              <a:rPr lang="nl-NL" sz="2400" dirty="0" smtClean="0">
                <a:sym typeface="Wingdings"/>
              </a:rPr>
              <a:t> </a:t>
            </a:r>
            <a:r>
              <a:rPr lang="nl-NL" sz="2400" b="1" dirty="0" smtClean="0">
                <a:solidFill>
                  <a:srgbClr val="C00000"/>
                </a:solidFill>
              </a:rPr>
              <a:t>import </a:t>
            </a:r>
            <a:r>
              <a:rPr lang="nl-NL" sz="2400" b="1" dirty="0">
                <a:solidFill>
                  <a:srgbClr val="C00000"/>
                </a:solidFill>
              </a:rPr>
              <a:t>{</a:t>
            </a:r>
            <a:r>
              <a:rPr lang="nl-NL" sz="2400" b="1" dirty="0" err="1">
                <a:solidFill>
                  <a:srgbClr val="C00000"/>
                </a:solidFill>
              </a:rPr>
              <a:t>HttpModule</a:t>
            </a:r>
            <a:r>
              <a:rPr lang="nl-NL" sz="2400" b="1" dirty="0">
                <a:solidFill>
                  <a:srgbClr val="C00000"/>
                </a:solidFill>
              </a:rPr>
              <a:t>} </a:t>
            </a:r>
            <a:r>
              <a:rPr lang="nl-NL" sz="2400" b="1" dirty="0" err="1">
                <a:solidFill>
                  <a:srgbClr val="C00000"/>
                </a:solidFill>
              </a:rPr>
              <a:t>from</a:t>
            </a:r>
            <a:r>
              <a:rPr lang="nl-NL" sz="2400" b="1" dirty="0">
                <a:solidFill>
                  <a:srgbClr val="C00000"/>
                </a:solidFill>
              </a:rPr>
              <a:t> "@</a:t>
            </a:r>
            <a:r>
              <a:rPr lang="nl-NL" sz="2400" b="1" dirty="0" err="1">
                <a:solidFill>
                  <a:srgbClr val="C00000"/>
                </a:solidFill>
              </a:rPr>
              <a:t>angular</a:t>
            </a:r>
            <a:r>
              <a:rPr lang="nl-NL" sz="2400" b="1" dirty="0">
                <a:solidFill>
                  <a:srgbClr val="C00000"/>
                </a:solidFill>
              </a:rPr>
              <a:t>/http</a:t>
            </a:r>
            <a:r>
              <a:rPr lang="nl-NL" sz="2400" b="1" dirty="0" smtClean="0">
                <a:solidFill>
                  <a:srgbClr val="C00000"/>
                </a:solidFill>
              </a:rPr>
              <a:t>";</a:t>
            </a:r>
          </a:p>
          <a:p>
            <a:pPr algn="ctr"/>
            <a:endParaRPr lang="nl-NL" sz="2400" b="1" dirty="0" smtClean="0">
              <a:solidFill>
                <a:srgbClr val="C00000"/>
              </a:solidFill>
            </a:endParaRPr>
          </a:p>
          <a:p>
            <a:pPr algn="ctr"/>
            <a:endParaRPr lang="nl-NL" sz="2400" dirty="0">
              <a:solidFill>
                <a:srgbClr val="C00000"/>
              </a:solidFill>
            </a:endParaRPr>
          </a:p>
          <a:p>
            <a:pPr algn="ctr"/>
            <a:r>
              <a:rPr lang="nl-NL" sz="2400" b="1" dirty="0" err="1" smtClean="0">
                <a:solidFill>
                  <a:srgbClr val="FF0000"/>
                </a:solidFill>
              </a:rPr>
              <a:t>Promises</a:t>
            </a:r>
            <a:r>
              <a:rPr lang="nl-NL" sz="2400" b="1" dirty="0" smtClean="0">
                <a:solidFill>
                  <a:srgbClr val="FF0000"/>
                </a:solidFill>
              </a:rPr>
              <a:t> </a:t>
            </a:r>
            <a:r>
              <a:rPr lang="nl-NL" sz="2400" b="1" dirty="0" smtClean="0">
                <a:solidFill>
                  <a:schemeClr val="accent6">
                    <a:lumMod val="50000"/>
                  </a:schemeClr>
                </a:solidFill>
              </a:rPr>
              <a:t>versus</a:t>
            </a:r>
            <a:r>
              <a:rPr lang="nl-NL" sz="2400" b="1" dirty="0" smtClean="0">
                <a:solidFill>
                  <a:srgbClr val="FF0000"/>
                </a:solidFill>
              </a:rPr>
              <a:t> </a:t>
            </a:r>
            <a:r>
              <a:rPr lang="nl-NL" sz="2400" b="1" dirty="0" err="1" smtClean="0">
                <a:solidFill>
                  <a:srgbClr val="FF0000"/>
                </a:solidFill>
              </a:rPr>
              <a:t>Observable</a:t>
            </a:r>
            <a:endParaRPr lang="nl-NL" sz="2400" b="1" dirty="0" smtClean="0">
              <a:solidFill>
                <a:srgbClr val="FF0000"/>
              </a:solidFill>
            </a:endParaRPr>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387956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Promise </a:t>
            </a:r>
            <a:endParaRPr lang="en-US" b="1" dirty="0">
              <a:solidFill>
                <a:srgbClr val="FFC000"/>
              </a:solidFill>
            </a:endParaRPr>
          </a:p>
        </p:txBody>
      </p:sp>
      <p:sp>
        <p:nvSpPr>
          <p:cNvPr id="3" name="Прямоугольник 2"/>
          <p:cNvSpPr/>
          <p:nvPr/>
        </p:nvSpPr>
        <p:spPr>
          <a:xfrm>
            <a:off x="1831012" y="2086104"/>
            <a:ext cx="8529975" cy="5309146"/>
          </a:xfrm>
          <a:prstGeom prst="rect">
            <a:avLst/>
          </a:prstGeom>
        </p:spPr>
        <p:txBody>
          <a:bodyPr wrap="square">
            <a:spAutoFit/>
          </a:bodyPr>
          <a:lstStyle/>
          <a:p>
            <a:pPr algn="ctr"/>
            <a:endParaRPr lang="nl-NL" sz="2400" dirty="0" smtClean="0"/>
          </a:p>
          <a:p>
            <a:pPr algn="ctr"/>
            <a:r>
              <a:rPr lang="nl-NL" sz="2400" b="1" dirty="0" err="1">
                <a:solidFill>
                  <a:schemeClr val="accent2"/>
                </a:solidFill>
              </a:rPr>
              <a:t>Not</a:t>
            </a:r>
            <a:r>
              <a:rPr lang="nl-NL" sz="2400" b="1" dirty="0">
                <a:solidFill>
                  <a:schemeClr val="accent2"/>
                </a:solidFill>
              </a:rPr>
              <a:t> </a:t>
            </a:r>
            <a:r>
              <a:rPr lang="nl-NL" sz="2400" b="1" dirty="0" err="1">
                <a:solidFill>
                  <a:schemeClr val="accent2"/>
                </a:solidFill>
              </a:rPr>
              <a:t>cancelable</a:t>
            </a:r>
            <a:endParaRPr lang="nl-NL" sz="2400" b="1" dirty="0">
              <a:solidFill>
                <a:schemeClr val="accent2"/>
              </a:solidFill>
            </a:endParaRPr>
          </a:p>
          <a:p>
            <a:pPr algn="ctr"/>
            <a:endParaRPr lang="nl-NL" sz="2400" dirty="0" smtClean="0"/>
          </a:p>
          <a:p>
            <a:pPr algn="ctr"/>
            <a:r>
              <a:rPr lang="nl-NL" sz="2400" b="1" dirty="0" smtClean="0">
                <a:solidFill>
                  <a:srgbClr val="FF0000"/>
                </a:solidFill>
              </a:rPr>
              <a:t>Returns 1 Value :  </a:t>
            </a:r>
            <a:r>
              <a:rPr lang="nl-NL" sz="2400" b="1" dirty="0" err="1" smtClean="0">
                <a:solidFill>
                  <a:srgbClr val="FF0000"/>
                </a:solidFill>
              </a:rPr>
              <a:t>success</a:t>
            </a:r>
            <a:r>
              <a:rPr lang="nl-NL" sz="2400" b="1" dirty="0" smtClean="0">
                <a:solidFill>
                  <a:srgbClr val="FF0000"/>
                </a:solidFill>
              </a:rPr>
              <a:t> or error</a:t>
            </a:r>
          </a:p>
          <a:p>
            <a:pPr algn="ctr"/>
            <a:endParaRPr lang="nl-NL" sz="2400" b="1" dirty="0" smtClean="0"/>
          </a:p>
          <a:p>
            <a:pPr algn="ctr"/>
            <a:r>
              <a:rPr lang="nl-NL" sz="2400" b="1" dirty="0" err="1" smtClean="0">
                <a:solidFill>
                  <a:srgbClr val="C00000"/>
                </a:solidFill>
              </a:rPr>
              <a:t>Not</a:t>
            </a:r>
            <a:r>
              <a:rPr lang="nl-NL" sz="2400" b="1" dirty="0" smtClean="0">
                <a:solidFill>
                  <a:srgbClr val="C00000"/>
                </a:solidFill>
              </a:rPr>
              <a:t> </a:t>
            </a:r>
            <a:r>
              <a:rPr lang="nl-NL" sz="2400" b="1" dirty="0" err="1" smtClean="0">
                <a:solidFill>
                  <a:srgbClr val="C00000"/>
                </a:solidFill>
              </a:rPr>
              <a:t>Lazy</a:t>
            </a:r>
            <a:endParaRPr lang="nl-NL" sz="2400" b="1" dirty="0" smtClean="0">
              <a:solidFill>
                <a:srgbClr val="C00000"/>
              </a:solidFill>
            </a:endParaRPr>
          </a:p>
          <a:p>
            <a:pPr algn="ctr"/>
            <a:endParaRPr lang="nl-NL" sz="2400" b="1" dirty="0"/>
          </a:p>
          <a:p>
            <a:pPr algn="ctr"/>
            <a:r>
              <a:rPr lang="nl-NL" sz="2400" b="1" dirty="0" smtClean="0">
                <a:solidFill>
                  <a:srgbClr val="FFC000"/>
                </a:solidFill>
              </a:rPr>
              <a:t>Pull mechanisme</a:t>
            </a:r>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58214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endParaRPr lang="nl-NL" sz="4000" b="1" dirty="0" smtClean="0">
              <a:solidFill>
                <a:srgbClr val="FFC000"/>
              </a:solidFill>
            </a:endParaRPr>
          </a:p>
          <a:p>
            <a:pPr marL="0" indent="0">
              <a:buNone/>
            </a:pP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5" presetClass="emph" presetSubtype="0" nodeType="clickEffect">
                                  <p:stCondLst>
                                    <p:cond delay="0"/>
                                  </p:stCondLst>
                                  <p:iterate type="lt">
                                    <p:tmAbs val="25"/>
                                  </p:iterate>
                                  <p:childTnLst>
                                    <p:set>
                                      <p:cBhvr override="childStyle">
                                        <p:cTn id="66" dur="indefinite"/>
                                        <p:tgtEl>
                                          <p:spTgt spid="3">
                                            <p:txEl>
                                              <p:pRg st="0" end="0"/>
                                            </p:txEl>
                                          </p:spTgt>
                                        </p:tgtEl>
                                        <p:attrNameLst>
                                          <p:attrName>style.fontWeight</p:attrName>
                                        </p:attrNameLst>
                                      </p:cBhvr>
                                      <p:to>
                                        <p:strVal val="bold"/>
                                      </p:to>
                                    </p:set>
                                  </p:childTnLst>
                                </p:cTn>
                              </p:par>
                            </p:childTnLst>
                          </p:cTn>
                        </p:par>
                      </p:childTnLst>
                    </p:cTn>
                  </p:par>
                  <p:par>
                    <p:cTn id="67" fill="hold">
                      <p:stCondLst>
                        <p:cond delay="indefinite"/>
                      </p:stCondLst>
                      <p:childTnLst>
                        <p:par>
                          <p:cTn id="68" fill="hold">
                            <p:stCondLst>
                              <p:cond delay="0"/>
                            </p:stCondLst>
                            <p:childTnLst>
                              <p:par>
                                <p:cTn id="69" presetID="15" presetClass="emph" presetSubtype="0" nodeType="clickEffect">
                                  <p:stCondLst>
                                    <p:cond delay="0"/>
                                  </p:stCondLst>
                                  <p:iterate type="lt">
                                    <p:tmAbs val="25"/>
                                  </p:iterate>
                                  <p:childTnLst>
                                    <p:set>
                                      <p:cBhvr override="childStyle">
                                        <p:cTn id="70" dur="indefinite"/>
                                        <p:tgtEl>
                                          <p:spTgt spid="3">
                                            <p:txEl>
                                              <p:pRg st="1" end="1"/>
                                            </p:txEl>
                                          </p:spTgt>
                                        </p:tgtEl>
                                        <p:attrNameLst>
                                          <p:attrName>style.fontWeight</p:attrName>
                                        </p:attrNameLst>
                                      </p:cBhvr>
                                      <p:to>
                                        <p:strVal val="bold"/>
                                      </p:to>
                                    </p:set>
                                  </p:childTnLst>
                                </p:cTn>
                              </p:par>
                            </p:childTnLst>
                          </p:cTn>
                        </p:par>
                      </p:childTnLst>
                    </p:cTn>
                  </p:par>
                  <p:par>
                    <p:cTn id="71" fill="hold">
                      <p:stCondLst>
                        <p:cond delay="indefinite"/>
                      </p:stCondLst>
                      <p:childTnLst>
                        <p:par>
                          <p:cTn id="72" fill="hold">
                            <p:stCondLst>
                              <p:cond delay="0"/>
                            </p:stCondLst>
                            <p:childTnLst>
                              <p:par>
                                <p:cTn id="73" presetID="15" presetClass="emph" presetSubtype="0" nodeType="clickEffect">
                                  <p:stCondLst>
                                    <p:cond delay="0"/>
                                  </p:stCondLst>
                                  <p:iterate type="lt">
                                    <p:tmAbs val="25"/>
                                  </p:iterate>
                                  <p:childTnLst>
                                    <p:set>
                                      <p:cBhvr override="childStyle">
                                        <p:cTn id="74" dur="indefinite"/>
                                        <p:tgtEl>
                                          <p:spTgt spid="3">
                                            <p:txEl>
                                              <p:pRg st="2" end="2"/>
                                            </p:txEl>
                                          </p:spTgt>
                                        </p:tgtEl>
                                        <p:attrNameLst>
                                          <p:attrName>style.fontWeight</p:attrName>
                                        </p:attrNameLst>
                                      </p:cBhvr>
                                      <p:to>
                                        <p:strVal val="bold"/>
                                      </p:to>
                                    </p:se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3" end="3"/>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Promise syntax</a:t>
            </a:r>
            <a:endParaRPr lang="en-US" b="1" dirty="0">
              <a:solidFill>
                <a:srgbClr val="FFC000"/>
              </a:solidFill>
            </a:endParaRPr>
          </a:p>
        </p:txBody>
      </p:sp>
      <p:sp>
        <p:nvSpPr>
          <p:cNvPr id="3" name="Прямоугольник 2"/>
          <p:cNvSpPr/>
          <p:nvPr/>
        </p:nvSpPr>
        <p:spPr>
          <a:xfrm>
            <a:off x="1831012" y="2086104"/>
            <a:ext cx="8529975" cy="4201150"/>
          </a:xfrm>
          <a:prstGeom prst="rect">
            <a:avLst/>
          </a:prstGeom>
        </p:spPr>
        <p:txBody>
          <a:bodyPr wrap="square">
            <a:spAutoFit/>
          </a:bodyPr>
          <a:lstStyle/>
          <a:p>
            <a:pPr algn="ctr"/>
            <a:endParaRPr lang="nl-NL" sz="2400" dirty="0" smtClean="0"/>
          </a:p>
          <a:p>
            <a:pPr algn="ctr"/>
            <a:r>
              <a:rPr lang="nl-NL" sz="2400" dirty="0" err="1" smtClean="0"/>
              <a:t>Service</a:t>
            </a:r>
            <a:r>
              <a:rPr lang="nl-NL" sz="2400" b="1" dirty="0" err="1" smtClean="0"/>
              <a:t>.get</a:t>
            </a:r>
            <a:r>
              <a:rPr lang="nl-NL" sz="2400" b="1" dirty="0" smtClean="0"/>
              <a:t>()</a:t>
            </a:r>
          </a:p>
          <a:p>
            <a:pPr algn="ctr"/>
            <a:endParaRPr lang="nl-NL" sz="2400" b="1" dirty="0" smtClean="0"/>
          </a:p>
          <a:p>
            <a:pPr algn="ctr"/>
            <a:r>
              <a:rPr lang="nl-NL" sz="2400" b="1" dirty="0" smtClean="0"/>
              <a:t>.</a:t>
            </a:r>
            <a:r>
              <a:rPr lang="nl-NL" sz="2400" b="1" dirty="0" err="1" smtClean="0"/>
              <a:t>then</a:t>
            </a:r>
            <a:r>
              <a:rPr lang="nl-NL" sz="2400" dirty="0" smtClean="0"/>
              <a:t>(x </a:t>
            </a:r>
            <a:r>
              <a:rPr lang="nl-NL" sz="2400" dirty="0" smtClean="0">
                <a:sym typeface="Wingdings"/>
              </a:rPr>
              <a:t>=&gt; </a:t>
            </a:r>
            <a:r>
              <a:rPr lang="nl-NL" sz="2400" dirty="0" err="1" smtClean="0">
                <a:sym typeface="Wingdings"/>
              </a:rPr>
              <a:t>console.log</a:t>
            </a:r>
            <a:r>
              <a:rPr lang="nl-NL" sz="2400" dirty="0" smtClean="0">
                <a:sym typeface="Wingdings"/>
              </a:rPr>
              <a:t>(x)</a:t>
            </a:r>
            <a:r>
              <a:rPr lang="nl-NL" sz="2400" dirty="0" smtClean="0"/>
              <a:t>)</a:t>
            </a:r>
          </a:p>
          <a:p>
            <a:pPr algn="ctr"/>
            <a:endParaRPr lang="nl-NL" sz="2400" dirty="0" smtClean="0"/>
          </a:p>
          <a:p>
            <a:pPr algn="ctr"/>
            <a:r>
              <a:rPr lang="nl-NL" sz="2400" b="1" dirty="0" smtClean="0"/>
              <a:t>.catch</a:t>
            </a:r>
            <a:r>
              <a:rPr lang="nl-NL" sz="2400" dirty="0" smtClean="0"/>
              <a:t>(error =&gt; </a:t>
            </a:r>
            <a:r>
              <a:rPr lang="nl-NL" sz="2400" dirty="0" err="1" smtClean="0"/>
              <a:t>console.log</a:t>
            </a:r>
            <a:r>
              <a:rPr lang="nl-NL" sz="2400" dirty="0" smtClean="0"/>
              <a:t>(error))</a:t>
            </a: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1376124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Promise</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1600" b="1" dirty="0" smtClean="0">
                <a:solidFill>
                  <a:srgbClr val="C00000"/>
                </a:solidFill>
              </a:rPr>
              <a:t>import</a:t>
            </a:r>
            <a:r>
              <a:rPr lang="nl-NL" sz="1600" b="1" dirty="0" smtClean="0"/>
              <a:t> {</a:t>
            </a:r>
            <a:r>
              <a:rPr lang="nl-NL" sz="1600" b="1" dirty="0" err="1" smtClean="0"/>
              <a:t>Injectable</a:t>
            </a:r>
            <a:r>
              <a:rPr lang="nl-NL" sz="1600" b="1" dirty="0" smtClean="0"/>
              <a:t>}   </a:t>
            </a:r>
            <a:r>
              <a:rPr lang="nl-NL" sz="1600" b="1" dirty="0" err="1" smtClean="0">
                <a:solidFill>
                  <a:srgbClr val="C00000"/>
                </a:solidFill>
              </a:rPr>
              <a:t>from</a:t>
            </a:r>
            <a:r>
              <a:rPr lang="nl-NL" sz="1600" b="1" dirty="0" smtClean="0"/>
              <a:t>   </a:t>
            </a:r>
            <a:r>
              <a:rPr lang="nl-NL" sz="1600" b="1" i="1" dirty="0" smtClean="0">
                <a:solidFill>
                  <a:srgbClr val="FF0000"/>
                </a:solidFill>
              </a:rPr>
              <a:t>’@</a:t>
            </a:r>
            <a:r>
              <a:rPr lang="nl-NL" sz="1600" b="1" i="1" dirty="0" err="1" smtClean="0">
                <a:solidFill>
                  <a:srgbClr val="FF0000"/>
                </a:solidFill>
              </a:rPr>
              <a:t>angular</a:t>
            </a:r>
            <a:r>
              <a:rPr lang="nl-NL" sz="1600" b="1" i="1" dirty="0" smtClean="0">
                <a:solidFill>
                  <a:srgbClr val="FF0000"/>
                </a:solidFill>
              </a:rPr>
              <a:t>/</a:t>
            </a:r>
            <a:r>
              <a:rPr lang="nl-NL" sz="1600" b="1" i="1" dirty="0" err="1" smtClean="0">
                <a:solidFill>
                  <a:srgbClr val="FF0000"/>
                </a:solidFill>
              </a:rPr>
              <a:t>core</a:t>
            </a:r>
            <a:r>
              <a:rPr lang="nl-NL" sz="1600" b="1" i="1" dirty="0" smtClean="0">
                <a:solidFill>
                  <a:srgbClr val="FF0000"/>
                </a:solidFill>
              </a:rPr>
              <a:t>'</a:t>
            </a:r>
            <a:r>
              <a:rPr lang="nl-NL" sz="1600" b="1" dirty="0" smtClean="0"/>
              <a:t>;</a:t>
            </a:r>
          </a:p>
          <a:p>
            <a:pPr marL="0" indent="0">
              <a:buNone/>
            </a:pPr>
            <a:r>
              <a:rPr lang="nl-NL" sz="1600" b="1" dirty="0" smtClean="0">
                <a:solidFill>
                  <a:srgbClr val="C00000"/>
                </a:solidFill>
              </a:rPr>
              <a:t>import</a:t>
            </a:r>
            <a:r>
              <a:rPr lang="nl-NL" sz="1600" b="1" dirty="0" smtClean="0"/>
              <a:t>{</a:t>
            </a:r>
            <a:r>
              <a:rPr lang="nl-NL" sz="1600" b="1" dirty="0" err="1" smtClean="0"/>
              <a:t>Book</a:t>
            </a:r>
            <a:r>
              <a:rPr lang="nl-NL" sz="1600" b="1" dirty="0" smtClean="0"/>
              <a:t>} </a:t>
            </a:r>
            <a:r>
              <a:rPr lang="nl-NL" sz="1600" b="1" dirty="0" err="1" smtClean="0"/>
              <a:t>from</a:t>
            </a:r>
            <a:r>
              <a:rPr lang="nl-NL" sz="1600" b="1" dirty="0" smtClean="0"/>
              <a:t> ‘../types/</a:t>
            </a:r>
            <a:r>
              <a:rPr lang="nl-NL" sz="1600" b="1" dirty="0" err="1" smtClean="0"/>
              <a:t>book</a:t>
            </a:r>
            <a:r>
              <a:rPr lang="nl-NL" sz="1600" b="1" dirty="0" smtClean="0"/>
              <a:t>’</a:t>
            </a:r>
          </a:p>
          <a:p>
            <a:pPr marL="0" indent="0">
              <a:buNone/>
            </a:pPr>
            <a:r>
              <a:rPr lang="nl-NL" sz="1600" b="1" dirty="0" smtClean="0">
                <a:solidFill>
                  <a:srgbClr val="C00000"/>
                </a:solidFill>
              </a:rPr>
              <a:t>import</a:t>
            </a:r>
            <a:r>
              <a:rPr lang="nl-NL" sz="1600" b="1" dirty="0" smtClean="0"/>
              <a:t>{Http, Headers, Response} </a:t>
            </a:r>
            <a:r>
              <a:rPr lang="nl-NL" sz="1600" b="1" dirty="0" err="1"/>
              <a:t>from</a:t>
            </a:r>
            <a:r>
              <a:rPr lang="nl-NL" sz="1600" b="1" dirty="0"/>
              <a:t> </a:t>
            </a:r>
            <a:r>
              <a:rPr lang="nl-NL" sz="1600" b="1" dirty="0" smtClean="0">
                <a:solidFill>
                  <a:srgbClr val="FF0000"/>
                </a:solidFill>
              </a:rPr>
              <a:t>‘@</a:t>
            </a:r>
            <a:r>
              <a:rPr lang="nl-NL" sz="1600" b="1" dirty="0" err="1" smtClean="0">
                <a:solidFill>
                  <a:srgbClr val="FF0000"/>
                </a:solidFill>
              </a:rPr>
              <a:t>angular</a:t>
            </a:r>
            <a:r>
              <a:rPr lang="nl-NL" sz="1600" b="1" dirty="0" smtClean="0">
                <a:solidFill>
                  <a:srgbClr val="FF0000"/>
                </a:solidFill>
              </a:rPr>
              <a:t>/http</a:t>
            </a:r>
            <a:r>
              <a:rPr lang="nl-NL" sz="1600" b="1" dirty="0" smtClean="0"/>
              <a:t>’; </a:t>
            </a:r>
          </a:p>
          <a:p>
            <a:pPr marL="0" indent="0">
              <a:buNone/>
            </a:pPr>
            <a:r>
              <a:rPr lang="nl-NL" sz="1600" b="1" dirty="0" smtClean="0">
                <a:solidFill>
                  <a:srgbClr val="C00000"/>
                </a:solidFill>
              </a:rPr>
              <a:t>Import</a:t>
            </a:r>
            <a:r>
              <a:rPr lang="nl-NL" sz="1600" b="1" dirty="0" smtClean="0"/>
              <a:t> ‘</a:t>
            </a:r>
            <a:r>
              <a:rPr lang="nl-NL" sz="1600" b="1" dirty="0" err="1" smtClean="0"/>
              <a:t>rxjs</a:t>
            </a:r>
            <a:r>
              <a:rPr lang="nl-NL" sz="1600" b="1" dirty="0" smtClean="0"/>
              <a:t>/</a:t>
            </a:r>
            <a:r>
              <a:rPr lang="nl-NL" sz="1600" b="1" dirty="0" err="1" smtClean="0"/>
              <a:t>add</a:t>
            </a:r>
            <a:r>
              <a:rPr lang="nl-NL" sz="1600" b="1" dirty="0" smtClean="0"/>
              <a:t>/operator/</a:t>
            </a:r>
            <a:r>
              <a:rPr lang="nl-NL" sz="1600" b="1" dirty="0" err="1" smtClean="0"/>
              <a:t>toPromise</a:t>
            </a:r>
            <a:r>
              <a:rPr lang="nl-NL" sz="1600" dirty="0" smtClean="0"/>
              <a:t>';</a:t>
            </a:r>
            <a:endParaRPr lang="nl-NL" sz="1600" b="1" dirty="0"/>
          </a:p>
          <a:p>
            <a:pPr marL="0" indent="0">
              <a:buNone/>
            </a:pPr>
            <a:endParaRPr lang="nl-NL" sz="1600" b="1" dirty="0"/>
          </a:p>
          <a:p>
            <a:pPr marL="0" indent="0">
              <a:buNone/>
            </a:pPr>
            <a:r>
              <a:rPr lang="nl-NL" sz="1600" b="1" i="1" dirty="0" smtClean="0">
                <a:solidFill>
                  <a:srgbClr val="FF0000"/>
                </a:solidFill>
              </a:rPr>
              <a:t>@</a:t>
            </a:r>
            <a:r>
              <a:rPr lang="nl-NL" sz="1600" b="1" i="1" dirty="0" err="1" smtClean="0">
                <a:solidFill>
                  <a:srgbClr val="FF0000"/>
                </a:solidFill>
              </a:rPr>
              <a:t>Injectable</a:t>
            </a:r>
            <a:r>
              <a:rPr lang="nl-NL" sz="1600" b="1" i="1" dirty="0" smtClean="0">
                <a:solidFill>
                  <a:srgbClr val="FF0000"/>
                </a:solidFill>
              </a:rPr>
              <a:t>()</a:t>
            </a:r>
          </a:p>
          <a:p>
            <a:pPr marL="0" indent="0">
              <a:buNone/>
            </a:pPr>
            <a:r>
              <a:rPr lang="nl-NL" sz="1600" b="1" dirty="0" smtClean="0">
                <a:solidFill>
                  <a:srgbClr val="C00000"/>
                </a:solidFill>
              </a:rPr>
              <a:t>export class</a:t>
            </a:r>
            <a:r>
              <a:rPr lang="nl-NL" sz="1600" b="1" dirty="0" smtClean="0"/>
              <a:t> </a:t>
            </a:r>
            <a:r>
              <a:rPr lang="nl-NL" sz="1600" b="1" dirty="0" err="1" smtClean="0"/>
              <a:t>AppService</a:t>
            </a:r>
            <a:r>
              <a:rPr lang="nl-NL" sz="1600" b="1" dirty="0" smtClean="0"/>
              <a:t> {</a:t>
            </a:r>
          </a:p>
          <a:p>
            <a:pPr marL="0" indent="0">
              <a:buNone/>
            </a:pPr>
            <a:r>
              <a:rPr lang="nl-NL" sz="1600" dirty="0" smtClean="0"/>
              <a:t>      </a:t>
            </a:r>
            <a:r>
              <a:rPr lang="nl-NL" sz="1600" b="1" dirty="0" err="1" smtClean="0"/>
              <a:t>bookApiUrl</a:t>
            </a:r>
            <a:r>
              <a:rPr lang="nl-NL" sz="1600" b="1" dirty="0" smtClean="0"/>
              <a:t>: </a:t>
            </a:r>
            <a:r>
              <a:rPr lang="nl-NL" sz="1600" b="1" dirty="0"/>
              <a:t>string = 'app/</a:t>
            </a:r>
            <a:r>
              <a:rPr lang="nl-NL" sz="1600" b="1" dirty="0" err="1"/>
              <a:t>books</a:t>
            </a:r>
            <a:r>
              <a:rPr lang="nl-NL" sz="1600" b="1" dirty="0" smtClean="0"/>
              <a:t>';  </a:t>
            </a:r>
            <a:r>
              <a:rPr lang="nl-NL" sz="1600" b="1" i="1" dirty="0" smtClean="0">
                <a:solidFill>
                  <a:srgbClr val="FFC000"/>
                </a:solidFill>
                <a:sym typeface="Wingdings"/>
              </a:rPr>
              <a:t> </a:t>
            </a:r>
            <a:r>
              <a:rPr lang="nl-NL" sz="1600" b="1" i="1" dirty="0">
                <a:solidFill>
                  <a:srgbClr val="FFC000"/>
                </a:solidFill>
              </a:rPr>
              <a:t>URL </a:t>
            </a:r>
            <a:r>
              <a:rPr lang="nl-NL" sz="1600" b="1" i="1" dirty="0" err="1">
                <a:solidFill>
                  <a:srgbClr val="FFC000"/>
                </a:solidFill>
              </a:rPr>
              <a:t>to</a:t>
            </a:r>
            <a:r>
              <a:rPr lang="nl-NL" sz="1600" b="1" i="1" dirty="0">
                <a:solidFill>
                  <a:srgbClr val="FFC000"/>
                </a:solidFill>
              </a:rPr>
              <a:t> </a:t>
            </a:r>
            <a:r>
              <a:rPr lang="nl-NL" sz="1600" b="1" i="1" dirty="0" err="1">
                <a:solidFill>
                  <a:srgbClr val="FFC000"/>
                </a:solidFill>
              </a:rPr>
              <a:t>InMemoryDataService</a:t>
            </a:r>
            <a:r>
              <a:rPr lang="nl-NL" sz="1600" b="1" i="1" dirty="0" smtClean="0">
                <a:solidFill>
                  <a:srgbClr val="FFC000"/>
                </a:solidFill>
                <a:sym typeface="Wingdings"/>
              </a:rPr>
              <a:t>!!!</a:t>
            </a:r>
            <a:endParaRPr lang="nl-NL" sz="1600" b="1" dirty="0" smtClean="0"/>
          </a:p>
          <a:p>
            <a:pPr marL="0" indent="0">
              <a:buNone/>
            </a:pPr>
            <a:r>
              <a:rPr lang="nl-NL" sz="1600" b="1" dirty="0" smtClean="0"/>
              <a:t>      </a:t>
            </a:r>
          </a:p>
          <a:p>
            <a:pPr marL="0" indent="0">
              <a:buNone/>
            </a:pPr>
            <a:r>
              <a:rPr lang="nl-NL" sz="1600" b="1" dirty="0"/>
              <a:t> </a:t>
            </a:r>
            <a:r>
              <a:rPr lang="nl-NL" sz="1600" b="1" dirty="0" smtClean="0"/>
              <a:t>    </a:t>
            </a:r>
            <a:r>
              <a:rPr lang="nl-NL" sz="1600" b="1" dirty="0" err="1" smtClean="0"/>
              <a:t>constructor</a:t>
            </a:r>
            <a:r>
              <a:rPr lang="nl-NL" sz="1600" b="1" dirty="0" smtClean="0"/>
              <a:t>(private </a:t>
            </a:r>
            <a:r>
              <a:rPr lang="nl-NL" sz="1600" b="1" dirty="0">
                <a:solidFill>
                  <a:srgbClr val="C00000"/>
                </a:solidFill>
              </a:rPr>
              <a:t>http: Http</a:t>
            </a:r>
            <a:r>
              <a:rPr lang="nl-NL" sz="1600" b="1" dirty="0"/>
              <a:t>) {}</a:t>
            </a:r>
          </a:p>
          <a:p>
            <a:pPr marL="0" indent="0">
              <a:buNone/>
            </a:pPr>
            <a:endParaRPr lang="nl-NL" sz="1600" b="1" dirty="0" smtClean="0"/>
          </a:p>
          <a:p>
            <a:pPr marL="457200" lvl="1" indent="0">
              <a:buNone/>
            </a:pPr>
            <a:r>
              <a:rPr lang="nl-NL" sz="1200" b="1" dirty="0" err="1" smtClean="0"/>
              <a:t>getBooks</a:t>
            </a:r>
            <a:r>
              <a:rPr lang="nl-NL" sz="1200" b="1" dirty="0" smtClean="0"/>
              <a:t>()</a:t>
            </a:r>
            <a:r>
              <a:rPr lang="nl-NL" sz="1200" dirty="0" smtClean="0"/>
              <a:t>: </a:t>
            </a:r>
            <a:r>
              <a:rPr lang="nl-NL" sz="1200" b="1" dirty="0" err="1" smtClean="0">
                <a:solidFill>
                  <a:srgbClr val="FFC000"/>
                </a:solidFill>
              </a:rPr>
              <a:t>Promise</a:t>
            </a:r>
            <a:r>
              <a:rPr lang="nl-NL" sz="1200" dirty="0" smtClean="0"/>
              <a:t>&lt;Array&lt;Books&gt;&gt; </a:t>
            </a:r>
            <a:r>
              <a:rPr lang="nl-NL" sz="1200" dirty="0"/>
              <a:t>{</a:t>
            </a:r>
          </a:p>
          <a:p>
            <a:pPr marL="457200" lvl="1" indent="0">
              <a:buNone/>
            </a:pPr>
            <a:r>
              <a:rPr lang="nl-NL" sz="1200" dirty="0"/>
              <a:t>    </a:t>
            </a:r>
            <a:r>
              <a:rPr lang="nl-NL" sz="1200" dirty="0" smtClean="0"/>
              <a:t>       return </a:t>
            </a:r>
            <a:r>
              <a:rPr lang="nl-NL" sz="1200" dirty="0" err="1" smtClean="0"/>
              <a:t>this.http.get</a:t>
            </a:r>
            <a:r>
              <a:rPr lang="nl-NL" sz="1200" dirty="0" smtClean="0"/>
              <a:t>(</a:t>
            </a:r>
            <a:r>
              <a:rPr lang="nl-NL" sz="1200" dirty="0" err="1" smtClean="0"/>
              <a:t>this</a:t>
            </a:r>
            <a:r>
              <a:rPr lang="nl-NL" sz="1200" dirty="0" smtClean="0"/>
              <a:t>.</a:t>
            </a:r>
            <a:r>
              <a:rPr lang="nl-NL" sz="1200" b="1" dirty="0"/>
              <a:t> </a:t>
            </a:r>
            <a:r>
              <a:rPr lang="nl-NL" sz="1200" b="1" dirty="0" err="1"/>
              <a:t>bookApiUrl</a:t>
            </a:r>
            <a:r>
              <a:rPr lang="nl-NL" sz="1200" dirty="0" smtClean="0"/>
              <a:t>).</a:t>
            </a:r>
            <a:r>
              <a:rPr lang="nl-NL" sz="1200" b="1" dirty="0" err="1">
                <a:solidFill>
                  <a:srgbClr val="C00000"/>
                </a:solidFill>
              </a:rPr>
              <a:t>toPromise</a:t>
            </a:r>
            <a:r>
              <a:rPr lang="nl-NL" sz="1200" b="1" dirty="0" smtClean="0">
                <a:solidFill>
                  <a:srgbClr val="C00000"/>
                </a:solidFill>
              </a:rPr>
              <a:t>()</a:t>
            </a:r>
          </a:p>
          <a:p>
            <a:pPr marL="457200" lvl="1" indent="0">
              <a:buNone/>
            </a:pPr>
            <a:r>
              <a:rPr lang="nl-NL" sz="1200" dirty="0"/>
              <a:t> </a:t>
            </a:r>
            <a:r>
              <a:rPr lang="nl-NL" sz="1200" dirty="0" smtClean="0"/>
              <a:t>          .</a:t>
            </a:r>
            <a:r>
              <a:rPr lang="nl-NL" sz="1200" b="1" dirty="0" err="1">
                <a:solidFill>
                  <a:srgbClr val="C00000"/>
                </a:solidFill>
              </a:rPr>
              <a:t>then</a:t>
            </a:r>
            <a:r>
              <a:rPr lang="nl-NL" sz="1200" b="1" dirty="0">
                <a:solidFill>
                  <a:srgbClr val="C00000"/>
                </a:solidFill>
              </a:rPr>
              <a:t>(</a:t>
            </a:r>
            <a:r>
              <a:rPr lang="nl-NL" sz="1200" dirty="0"/>
              <a:t>(response) =&gt; {</a:t>
            </a:r>
          </a:p>
          <a:p>
            <a:pPr marL="457200" lvl="1" indent="0">
              <a:buNone/>
            </a:pPr>
            <a:r>
              <a:rPr lang="nl-NL" sz="1200" dirty="0"/>
              <a:t>        </a:t>
            </a:r>
            <a:r>
              <a:rPr lang="nl-NL" sz="1200" dirty="0" smtClean="0"/>
              <a:t>    	return </a:t>
            </a:r>
            <a:r>
              <a:rPr lang="nl-NL" sz="1200" dirty="0" err="1"/>
              <a:t>response.json</a:t>
            </a:r>
            <a:r>
              <a:rPr lang="nl-NL" sz="1200" dirty="0"/>
              <a:t>().data as </a:t>
            </a:r>
            <a:r>
              <a:rPr lang="nl-NL" sz="1200" dirty="0" err="1" smtClean="0"/>
              <a:t>Book</a:t>
            </a:r>
            <a:r>
              <a:rPr lang="nl-NL" sz="1200" dirty="0" smtClean="0"/>
              <a:t>[];</a:t>
            </a:r>
            <a:endParaRPr lang="nl-NL" sz="1200" dirty="0"/>
          </a:p>
          <a:p>
            <a:pPr marL="457200" lvl="1" indent="0">
              <a:buNone/>
            </a:pPr>
            <a:r>
              <a:rPr lang="nl-NL" sz="1200" dirty="0"/>
              <a:t>      </a:t>
            </a:r>
            <a:r>
              <a:rPr lang="nl-NL" sz="1200" dirty="0" smtClean="0"/>
              <a:t>     })</a:t>
            </a:r>
            <a:endParaRPr lang="nl-NL" sz="1200" dirty="0"/>
          </a:p>
          <a:p>
            <a:pPr marL="457200" lvl="1" indent="0">
              <a:buNone/>
            </a:pPr>
            <a:r>
              <a:rPr lang="nl-NL" sz="1200" dirty="0"/>
              <a:t>      </a:t>
            </a:r>
            <a:r>
              <a:rPr lang="nl-NL" sz="1200" dirty="0" smtClean="0"/>
              <a:t>     </a:t>
            </a:r>
            <a:r>
              <a:rPr lang="nl-NL" sz="1200" b="1" dirty="0" smtClean="0">
                <a:solidFill>
                  <a:srgbClr val="C00000"/>
                </a:solidFill>
              </a:rPr>
              <a:t>.</a:t>
            </a:r>
            <a:r>
              <a:rPr lang="nl-NL" sz="1200" b="1" dirty="0">
                <a:solidFill>
                  <a:srgbClr val="C00000"/>
                </a:solidFill>
              </a:rPr>
              <a:t>catch</a:t>
            </a:r>
            <a:r>
              <a:rPr lang="nl-NL" sz="1200" dirty="0"/>
              <a:t>(</a:t>
            </a:r>
            <a:r>
              <a:rPr lang="nl-NL" sz="1200" dirty="0" err="1"/>
              <a:t>this.handleError</a:t>
            </a:r>
            <a:r>
              <a:rPr lang="nl-NL" sz="1200" dirty="0"/>
              <a:t>);</a:t>
            </a:r>
          </a:p>
          <a:p>
            <a:pPr marL="457200" lvl="1" indent="0">
              <a:buNone/>
            </a:pPr>
            <a:r>
              <a:rPr lang="nl-NL" sz="1200" dirty="0"/>
              <a:t> </a:t>
            </a:r>
            <a:r>
              <a:rPr lang="nl-NL" sz="1200" dirty="0" smtClean="0"/>
              <a:t>       </a:t>
            </a:r>
            <a:r>
              <a:rPr lang="nl-NL" sz="1200" dirty="0"/>
              <a:t>}</a:t>
            </a:r>
          </a:p>
          <a:p>
            <a:pPr marL="457200" lvl="1" indent="0">
              <a:buNone/>
            </a:pPr>
            <a:r>
              <a:rPr lang="nl-NL" sz="1200" b="1" dirty="0" smtClean="0"/>
              <a:t>}</a:t>
            </a:r>
            <a:endParaRPr lang="nl-NL" sz="1200" b="1" dirty="0"/>
          </a:p>
          <a:p>
            <a:endParaRPr lang="nl-NL" sz="2000" dirty="0"/>
          </a:p>
        </p:txBody>
      </p:sp>
    </p:spTree>
    <p:extLst>
      <p:ext uri="{BB962C8B-B14F-4D97-AF65-F5344CB8AC3E}">
        <p14:creationId xmlns:p14="http://schemas.microsoft.com/office/powerpoint/2010/main" val="56513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4201150"/>
          </a:xfrm>
          <a:prstGeom prst="rect">
            <a:avLst/>
          </a:prstGeom>
        </p:spPr>
        <p:txBody>
          <a:bodyPr wrap="square">
            <a:spAutoFit/>
          </a:bodyPr>
          <a:lstStyle/>
          <a:p>
            <a:pPr algn="ctr"/>
            <a:endParaRPr lang="nl-NL" sz="2400" dirty="0"/>
          </a:p>
          <a:p>
            <a:pPr algn="ctr"/>
            <a:endParaRPr lang="nl-NL" sz="2400" dirty="0"/>
          </a:p>
          <a:p>
            <a:pPr algn="ctr"/>
            <a:endParaRPr lang="nl-NL" sz="2400" dirty="0"/>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pic>
        <p:nvPicPr>
          <p:cNvPr id="7" name="Picture 6"/>
          <p:cNvPicPr>
            <a:picLocks noChangeAspect="1"/>
          </p:cNvPicPr>
          <p:nvPr/>
        </p:nvPicPr>
        <p:blipFill>
          <a:blip r:embed="rId3"/>
          <a:stretch>
            <a:fillRect/>
          </a:stretch>
        </p:blipFill>
        <p:spPr>
          <a:xfrm>
            <a:off x="2499360" y="1554480"/>
            <a:ext cx="7071360" cy="5303520"/>
          </a:xfrm>
          <a:prstGeom prst="rect">
            <a:avLst/>
          </a:prstGeom>
        </p:spPr>
      </p:pic>
    </p:spTree>
    <p:extLst>
      <p:ext uri="{BB962C8B-B14F-4D97-AF65-F5344CB8AC3E}">
        <p14:creationId xmlns:p14="http://schemas.microsoft.com/office/powerpoint/2010/main" val="1491062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endParaRPr lang="en-US" b="1" dirty="0">
              <a:solidFill>
                <a:srgbClr val="FFC000"/>
              </a:solidFill>
            </a:endParaRPr>
          </a:p>
        </p:txBody>
      </p:sp>
      <p:sp>
        <p:nvSpPr>
          <p:cNvPr id="3" name="Прямоугольник 2"/>
          <p:cNvSpPr/>
          <p:nvPr/>
        </p:nvSpPr>
        <p:spPr>
          <a:xfrm>
            <a:off x="1831012" y="1690688"/>
            <a:ext cx="8529975" cy="7525137"/>
          </a:xfrm>
          <a:prstGeom prst="rect">
            <a:avLst/>
          </a:prstGeom>
        </p:spPr>
        <p:txBody>
          <a:bodyPr wrap="square">
            <a:spAutoFit/>
          </a:bodyPr>
          <a:lstStyle/>
          <a:p>
            <a:pPr algn="ctr"/>
            <a:endParaRPr lang="nl-NL" sz="2400" dirty="0"/>
          </a:p>
          <a:p>
            <a:pPr algn="ctr"/>
            <a:r>
              <a:rPr lang="nl-NL" sz="2400" b="1" dirty="0" err="1" smtClean="0"/>
              <a:t>Cancelable</a:t>
            </a:r>
            <a:endParaRPr lang="nl-NL" sz="2400" b="1" dirty="0" smtClean="0"/>
          </a:p>
          <a:p>
            <a:pPr algn="ctr"/>
            <a:endParaRPr lang="nl-NL" sz="2400" b="1" dirty="0"/>
          </a:p>
          <a:p>
            <a:pPr algn="ctr"/>
            <a:r>
              <a:rPr lang="nl-NL" sz="2400" b="1" dirty="0" smtClean="0">
                <a:solidFill>
                  <a:srgbClr val="FF0000"/>
                </a:solidFill>
              </a:rPr>
              <a:t>Returns a stream of </a:t>
            </a:r>
            <a:r>
              <a:rPr lang="nl-NL" sz="2400" b="1" dirty="0" err="1" smtClean="0">
                <a:solidFill>
                  <a:srgbClr val="FF0000"/>
                </a:solidFill>
              </a:rPr>
              <a:t>values</a:t>
            </a:r>
            <a:r>
              <a:rPr lang="nl-NL" sz="2400" b="1" dirty="0" smtClean="0">
                <a:solidFill>
                  <a:srgbClr val="FF0000"/>
                </a:solidFill>
              </a:rPr>
              <a:t> over time</a:t>
            </a:r>
          </a:p>
          <a:p>
            <a:pPr algn="ctr"/>
            <a:endParaRPr lang="nl-NL" sz="2400" b="1" dirty="0">
              <a:solidFill>
                <a:srgbClr val="FF0000"/>
              </a:solidFill>
            </a:endParaRPr>
          </a:p>
          <a:p>
            <a:pPr algn="ctr"/>
            <a:r>
              <a:rPr lang="nl-NL" sz="2400" b="1" dirty="0" err="1" smtClean="0">
                <a:solidFill>
                  <a:schemeClr val="accent2"/>
                </a:solidFill>
              </a:rPr>
              <a:t>Lazy</a:t>
            </a:r>
            <a:endParaRPr lang="nl-NL" sz="2400" b="1" dirty="0" smtClean="0">
              <a:solidFill>
                <a:schemeClr val="accent2"/>
              </a:solidFill>
            </a:endParaRPr>
          </a:p>
          <a:p>
            <a:pPr algn="ctr"/>
            <a:endParaRPr lang="nl-NL" sz="2400" b="1" dirty="0"/>
          </a:p>
          <a:p>
            <a:pPr algn="ctr"/>
            <a:r>
              <a:rPr lang="nl-NL" sz="2400" b="1" dirty="0" err="1" smtClean="0">
                <a:solidFill>
                  <a:srgbClr val="FFC000"/>
                </a:solidFill>
              </a:rPr>
              <a:t>Subscribe</a:t>
            </a:r>
            <a:r>
              <a:rPr lang="nl-NL" sz="2400" b="1" dirty="0" smtClean="0">
                <a:solidFill>
                  <a:srgbClr val="FFC000"/>
                </a:solidFill>
              </a:rPr>
              <a:t> </a:t>
            </a:r>
            <a:r>
              <a:rPr lang="nl-NL" sz="2400" b="1" dirty="0" err="1" smtClean="0">
                <a:solidFill>
                  <a:srgbClr val="FFC000"/>
                </a:solidFill>
              </a:rPr>
              <a:t>to</a:t>
            </a:r>
            <a:r>
              <a:rPr lang="nl-NL" sz="2400" b="1" dirty="0" smtClean="0">
                <a:solidFill>
                  <a:srgbClr val="FFC000"/>
                </a:solidFill>
              </a:rPr>
              <a:t> </a:t>
            </a:r>
            <a:r>
              <a:rPr lang="nl-NL" sz="2400" b="1" dirty="0" err="1" smtClean="0">
                <a:solidFill>
                  <a:srgbClr val="FFC000"/>
                </a:solidFill>
              </a:rPr>
              <a:t>the</a:t>
            </a:r>
            <a:r>
              <a:rPr lang="nl-NL" sz="2400" b="1" dirty="0" smtClean="0">
                <a:solidFill>
                  <a:srgbClr val="FFC000"/>
                </a:solidFill>
              </a:rPr>
              <a:t> stream (push </a:t>
            </a:r>
            <a:r>
              <a:rPr lang="nl-NL" sz="2400" b="1" dirty="0" err="1" smtClean="0">
                <a:solidFill>
                  <a:srgbClr val="FFC000"/>
                </a:solidFill>
              </a:rPr>
              <a:t>mechanism</a:t>
            </a:r>
            <a:r>
              <a:rPr lang="nl-NL" sz="2400" b="1" dirty="0" smtClean="0">
                <a:solidFill>
                  <a:srgbClr val="FFC000"/>
                </a:solidFill>
              </a:rPr>
              <a:t>)</a:t>
            </a:r>
          </a:p>
          <a:p>
            <a:pPr algn="ctr"/>
            <a:endParaRPr lang="nl-NL" sz="2400" b="1" dirty="0"/>
          </a:p>
          <a:p>
            <a:pPr algn="ctr"/>
            <a:r>
              <a:rPr lang="nl-NL" sz="2400" b="1" dirty="0" err="1" smtClean="0">
                <a:solidFill>
                  <a:schemeClr val="accent2"/>
                </a:solidFill>
              </a:rPr>
              <a:t>Utility</a:t>
            </a:r>
            <a:r>
              <a:rPr lang="nl-NL" sz="2400" b="1" dirty="0" smtClean="0">
                <a:solidFill>
                  <a:schemeClr val="accent2"/>
                </a:solidFill>
              </a:rPr>
              <a:t> </a:t>
            </a:r>
            <a:r>
              <a:rPr lang="nl-NL" sz="2400" b="1" dirty="0" err="1" smtClean="0">
                <a:solidFill>
                  <a:schemeClr val="accent2"/>
                </a:solidFill>
              </a:rPr>
              <a:t>methods</a:t>
            </a:r>
            <a:r>
              <a:rPr lang="nl-NL" sz="2400" b="1" dirty="0" smtClean="0">
                <a:solidFill>
                  <a:schemeClr val="accent2"/>
                </a:solidFill>
              </a:rPr>
              <a:t> on stream </a:t>
            </a:r>
            <a:r>
              <a:rPr lang="nl-NL" sz="2400" b="1" dirty="0" smtClean="0">
                <a:sym typeface="Wingdings"/>
              </a:rPr>
              <a:t> map(), filter()</a:t>
            </a:r>
            <a:endParaRPr lang="nl-NL" sz="2400" b="1" dirty="0" smtClean="0"/>
          </a:p>
          <a:p>
            <a:pPr algn="ctr"/>
            <a:endParaRPr lang="nl-NL" sz="2400" b="1" dirty="0"/>
          </a:p>
          <a:p>
            <a:pPr algn="ctr"/>
            <a:r>
              <a:rPr lang="nl-NL" sz="2400" b="1" dirty="0" err="1" smtClean="0">
                <a:solidFill>
                  <a:srgbClr val="FF0000"/>
                </a:solidFill>
              </a:rPr>
              <a:t>Example</a:t>
            </a:r>
            <a:r>
              <a:rPr lang="nl-NL" sz="2400" b="1" dirty="0" smtClean="0">
                <a:solidFill>
                  <a:srgbClr val="FF0000"/>
                </a:solidFill>
              </a:rPr>
              <a:t> stream: </a:t>
            </a:r>
            <a:r>
              <a:rPr lang="nl-NL" sz="2400" b="1" dirty="0" smtClean="0"/>
              <a:t>list of ’share </a:t>
            </a:r>
            <a:r>
              <a:rPr lang="nl-NL" sz="2400" b="1" dirty="0" err="1" smtClean="0"/>
              <a:t>prices</a:t>
            </a:r>
            <a:r>
              <a:rPr lang="nl-NL" sz="2400" b="1" dirty="0" smtClean="0"/>
              <a:t>’ </a:t>
            </a:r>
            <a:r>
              <a:rPr lang="nl-NL" sz="2400" b="1" dirty="0" err="1" smtClean="0"/>
              <a:t>which</a:t>
            </a:r>
            <a:r>
              <a:rPr lang="nl-NL" sz="2400" b="1" dirty="0" smtClean="0"/>
              <a:t> changes </a:t>
            </a:r>
            <a:r>
              <a:rPr lang="nl-NL" sz="2400" b="1" dirty="0" err="1" smtClean="0"/>
              <a:t>each</a:t>
            </a:r>
            <a:r>
              <a:rPr lang="nl-NL" sz="2400" b="1" dirty="0" smtClean="0"/>
              <a:t> minute.</a:t>
            </a:r>
          </a:p>
          <a:p>
            <a:pPr algn="ctr"/>
            <a:endParaRPr lang="nl-NL" sz="2400" b="1" dirty="0"/>
          </a:p>
          <a:p>
            <a:pPr algn="ctr"/>
            <a:endParaRPr lang="nl-NL" sz="2400" dirty="0" smtClean="0"/>
          </a:p>
          <a:p>
            <a:pPr algn="ctr"/>
            <a:endParaRPr lang="nl-NL" sz="2400" dirty="0"/>
          </a:p>
          <a:p>
            <a:pPr algn="ctr"/>
            <a:endParaRPr lang="nl-NL" sz="2400" dirty="0"/>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21013188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300" y="952500"/>
            <a:ext cx="5359400" cy="4953000"/>
          </a:xfrm>
          <a:prstGeom prst="rect">
            <a:avLst/>
          </a:prstGeom>
        </p:spPr>
      </p:pic>
    </p:spTree>
    <p:extLst>
      <p:ext uri="{BB962C8B-B14F-4D97-AF65-F5344CB8AC3E}">
        <p14:creationId xmlns:p14="http://schemas.microsoft.com/office/powerpoint/2010/main" val="418703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rgbClr val="FFC000"/>
                </a:solidFill>
              </a:rPr>
              <a:t>Interactive diagrams of Rx Observables</a:t>
            </a:r>
            <a:r>
              <a:rPr lang="en-US" sz="3200" b="1" dirty="0"/>
              <a:t/>
            </a:r>
            <a:br>
              <a:rPr lang="en-US" sz="3200" b="1" dirty="0"/>
            </a:br>
            <a:endParaRPr lang="en-US" sz="3200" b="1" dirty="0">
              <a:solidFill>
                <a:srgbClr val="C00000"/>
              </a:solidFill>
            </a:endParaRPr>
          </a:p>
        </p:txBody>
      </p:sp>
      <p:sp>
        <p:nvSpPr>
          <p:cNvPr id="3" name="Rectangle 2"/>
          <p:cNvSpPr/>
          <p:nvPr/>
        </p:nvSpPr>
        <p:spPr>
          <a:xfrm>
            <a:off x="1977081" y="2273643"/>
            <a:ext cx="5270485" cy="1569660"/>
          </a:xfrm>
          <a:prstGeom prst="rect">
            <a:avLst/>
          </a:prstGeom>
        </p:spPr>
        <p:txBody>
          <a:bodyPr wrap="square">
            <a:spAutoFit/>
          </a:bodyPr>
          <a:lstStyle/>
          <a:p>
            <a:r>
              <a:rPr lang="en-US" sz="3200" b="1" dirty="0">
                <a:solidFill>
                  <a:srgbClr val="C00000"/>
                </a:solidFill>
                <a:hlinkClick r:id="rId2"/>
              </a:rPr>
              <a:t>http://rxmarbles.com</a:t>
            </a:r>
            <a:r>
              <a:rPr lang="en-US" sz="3200" b="1" dirty="0" smtClean="0">
                <a:solidFill>
                  <a:srgbClr val="C00000"/>
                </a:solidFill>
                <a:hlinkClick r:id="rId2"/>
              </a:rPr>
              <a:t>/</a:t>
            </a:r>
            <a:endParaRPr lang="en-US" sz="3200" b="1" dirty="0" smtClean="0">
              <a:solidFill>
                <a:srgbClr val="C00000"/>
              </a:solidFill>
            </a:endParaRPr>
          </a:p>
          <a:p>
            <a:endParaRPr lang="en-US" sz="3200" b="1" dirty="0">
              <a:solidFill>
                <a:srgbClr val="C00000"/>
              </a:solidFill>
            </a:endParaRPr>
          </a:p>
          <a:p>
            <a:r>
              <a:rPr lang="en-US" sz="3200" b="1" dirty="0" err="1" smtClean="0">
                <a:solidFill>
                  <a:srgbClr val="C00000"/>
                </a:solidFill>
              </a:rPr>
              <a:t>RXFiddle.net</a:t>
            </a:r>
            <a:endParaRPr lang="en-US" sz="3200" b="1" dirty="0">
              <a:solidFill>
                <a:srgbClr val="C00000"/>
              </a:solidFill>
            </a:endParaRPr>
          </a:p>
        </p:txBody>
      </p:sp>
    </p:spTree>
    <p:extLst>
      <p:ext uri="{BB962C8B-B14F-4D97-AF65-F5344CB8AC3E}">
        <p14:creationId xmlns:p14="http://schemas.microsoft.com/office/powerpoint/2010/main" val="564970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Observable </a:t>
            </a:r>
            <a:r>
              <a:rPr lang="en-US" b="1" dirty="0" smtClean="0">
                <a:solidFill>
                  <a:srgbClr val="FFC000"/>
                </a:solidFill>
              </a:rPr>
              <a:t>syntax</a:t>
            </a:r>
            <a:endParaRPr lang="en-US" b="1" dirty="0">
              <a:solidFill>
                <a:srgbClr val="FFC000"/>
              </a:solidFill>
            </a:endParaRPr>
          </a:p>
        </p:txBody>
      </p:sp>
      <p:sp>
        <p:nvSpPr>
          <p:cNvPr id="3" name="Прямоугольник 2"/>
          <p:cNvSpPr/>
          <p:nvPr/>
        </p:nvSpPr>
        <p:spPr>
          <a:xfrm>
            <a:off x="1831012" y="2086104"/>
            <a:ext cx="8529975" cy="4939814"/>
          </a:xfrm>
          <a:prstGeom prst="rect">
            <a:avLst/>
          </a:prstGeom>
        </p:spPr>
        <p:txBody>
          <a:bodyPr wrap="square">
            <a:spAutoFit/>
          </a:bodyPr>
          <a:lstStyle/>
          <a:p>
            <a:pPr algn="ctr"/>
            <a:r>
              <a:rPr lang="nl-NL" sz="2400" dirty="0" smtClean="0"/>
              <a:t>l</a:t>
            </a:r>
            <a:r>
              <a:rPr lang="nl-NL" sz="2400" dirty="0" smtClean="0"/>
              <a:t>et </a:t>
            </a:r>
            <a:r>
              <a:rPr lang="nl-NL" sz="2400" b="1" dirty="0" smtClean="0">
                <a:solidFill>
                  <a:schemeClr val="accent2"/>
                </a:solidFill>
              </a:rPr>
              <a:t>source </a:t>
            </a:r>
            <a:r>
              <a:rPr lang="nl-NL" sz="2400" dirty="0" smtClean="0"/>
              <a:t>= </a:t>
            </a:r>
            <a:r>
              <a:rPr lang="nl-NL" sz="2400" dirty="0" err="1" smtClean="0"/>
              <a:t>Rx.Observable</a:t>
            </a:r>
            <a:endParaRPr lang="nl-NL" sz="2400" dirty="0" smtClean="0"/>
          </a:p>
          <a:p>
            <a:pPr algn="ctr"/>
            <a:endParaRPr lang="nl-NL" sz="2400" dirty="0" smtClean="0"/>
          </a:p>
          <a:p>
            <a:pPr algn="ctr"/>
            <a:r>
              <a:rPr lang="nl-NL" sz="2400" b="1" dirty="0" smtClean="0"/>
              <a:t>.</a:t>
            </a:r>
            <a:r>
              <a:rPr lang="nl-NL" sz="2400" b="1" dirty="0" err="1" smtClean="0"/>
              <a:t>firstOperator</a:t>
            </a:r>
            <a:r>
              <a:rPr lang="nl-NL" sz="2400" b="1" dirty="0" smtClean="0"/>
              <a:t>()</a:t>
            </a:r>
          </a:p>
          <a:p>
            <a:pPr algn="ctr"/>
            <a:endParaRPr lang="nl-NL" sz="2400" b="1" dirty="0" smtClean="0"/>
          </a:p>
          <a:p>
            <a:pPr algn="ctr"/>
            <a:r>
              <a:rPr lang="nl-NL" sz="2400" b="1" dirty="0" smtClean="0"/>
              <a:t>.</a:t>
            </a:r>
            <a:r>
              <a:rPr lang="nl-NL" sz="2400" b="1" dirty="0" err="1" smtClean="0"/>
              <a:t>moreOperators</a:t>
            </a:r>
            <a:r>
              <a:rPr lang="nl-NL" sz="2400" b="1" dirty="0" smtClean="0"/>
              <a:t>()</a:t>
            </a:r>
          </a:p>
          <a:p>
            <a:pPr algn="ctr"/>
            <a:endParaRPr lang="nl-NL" sz="2400" b="1" dirty="0" smtClean="0"/>
          </a:p>
          <a:p>
            <a:pPr algn="ctr"/>
            <a:endParaRPr lang="nl-NL" sz="2400" b="1" dirty="0" smtClean="0"/>
          </a:p>
          <a:p>
            <a:pPr algn="ctr"/>
            <a:endParaRPr lang="nl-NL" sz="2400" b="1" dirty="0"/>
          </a:p>
          <a:p>
            <a:pPr algn="ctr"/>
            <a:r>
              <a:rPr lang="nl-NL" sz="2400" b="1" u="sng" dirty="0"/>
              <a:t>l</a:t>
            </a:r>
            <a:r>
              <a:rPr lang="nl-NL" sz="2400" b="1" u="sng" dirty="0" smtClean="0"/>
              <a:t>et </a:t>
            </a:r>
            <a:r>
              <a:rPr lang="nl-NL" sz="2400" b="1" u="sng" dirty="0" err="1" smtClean="0">
                <a:solidFill>
                  <a:schemeClr val="accent2"/>
                </a:solidFill>
              </a:rPr>
              <a:t>result</a:t>
            </a:r>
            <a:r>
              <a:rPr lang="nl-NL" sz="2400" b="1" u="sng" dirty="0" smtClean="0">
                <a:solidFill>
                  <a:schemeClr val="accent2"/>
                </a:solidFill>
              </a:rPr>
              <a:t> </a:t>
            </a:r>
            <a:r>
              <a:rPr lang="nl-NL" sz="2400" b="1" u="sng" dirty="0" smtClean="0"/>
              <a:t>= </a:t>
            </a:r>
            <a:r>
              <a:rPr lang="nl-NL" sz="2400" b="1" u="sng" dirty="0" err="1" smtClean="0"/>
              <a:t>source.</a:t>
            </a:r>
            <a:r>
              <a:rPr lang="nl-NL" sz="2400" b="1" u="sng" dirty="0" err="1" smtClean="0">
                <a:solidFill>
                  <a:srgbClr val="C00000"/>
                </a:solidFill>
              </a:rPr>
              <a:t>subscribe</a:t>
            </a:r>
            <a:r>
              <a:rPr lang="nl-NL" sz="2400" b="1" u="sng" dirty="0" smtClean="0"/>
              <a:t>(x =&gt; </a:t>
            </a:r>
            <a:r>
              <a:rPr lang="nl-NL" sz="2400" b="1" u="sng" dirty="0" err="1" smtClean="0"/>
              <a:t>console.log</a:t>
            </a:r>
            <a:r>
              <a:rPr lang="nl-NL" sz="2400" b="1" u="sng" dirty="0" smtClean="0"/>
              <a:t>(x))</a:t>
            </a:r>
          </a:p>
          <a:p>
            <a:pPr algn="ctr"/>
            <a:endParaRPr lang="nl-NL" sz="2400" dirty="0"/>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nl-NL" sz="2400" b="1" dirty="0" smtClean="0">
              <a:latin typeface="Calibri" panose="020F0502020204030204" pitchFamily="34" charset="0"/>
              <a:ea typeface="ＭＳ 明朝"/>
              <a:cs typeface="Courier"/>
            </a:endParaRP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latin typeface="Calibri" panose="020F0502020204030204" pitchFamily="34" charset="0"/>
              <a:ea typeface="ＭＳ 明朝"/>
              <a:cs typeface="Times New Roman"/>
            </a:endParaRPr>
          </a:p>
        </p:txBody>
      </p:sp>
    </p:spTree>
    <p:extLst>
      <p:ext uri="{BB962C8B-B14F-4D97-AF65-F5344CB8AC3E}">
        <p14:creationId xmlns:p14="http://schemas.microsoft.com/office/powerpoint/2010/main" val="1894241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AppService</a:t>
            </a:r>
            <a:r>
              <a:rPr lang="nl-NL" b="1" dirty="0" smtClean="0">
                <a:solidFill>
                  <a:srgbClr val="FFC000"/>
                </a:solidFill>
              </a:rPr>
              <a:t> </a:t>
            </a:r>
            <a:r>
              <a:rPr lang="nl-NL" b="1" dirty="0" err="1" smtClean="0">
                <a:solidFill>
                  <a:srgbClr val="FFC000"/>
                </a:solidFill>
              </a:rPr>
              <a:t>with</a:t>
            </a:r>
            <a:r>
              <a:rPr lang="nl-NL" b="1" dirty="0" smtClean="0">
                <a:solidFill>
                  <a:srgbClr val="FFC000"/>
                </a:solidFill>
              </a:rPr>
              <a:t> </a:t>
            </a:r>
            <a:r>
              <a:rPr lang="nl-NL" b="1" dirty="0" err="1" smtClean="0">
                <a:solidFill>
                  <a:srgbClr val="FFC000"/>
                </a:solidFill>
              </a:rPr>
              <a:t>Observable</a:t>
            </a:r>
            <a:endParaRPr lang="nl-NL" b="1" dirty="0">
              <a:solidFill>
                <a:srgbClr val="FFC000"/>
              </a:solidFill>
            </a:endParaRPr>
          </a:p>
        </p:txBody>
      </p:sp>
      <p:sp>
        <p:nvSpPr>
          <p:cNvPr id="3" name="Tijdelijke aanduiding voor inhoud 2"/>
          <p:cNvSpPr>
            <a:spLocks noGrp="1"/>
          </p:cNvSpPr>
          <p:nvPr>
            <p:ph idx="1"/>
          </p:nvPr>
        </p:nvSpPr>
        <p:spPr>
          <a:xfrm>
            <a:off x="2419109" y="1365813"/>
            <a:ext cx="8934691" cy="5949387"/>
          </a:xfrm>
        </p:spPr>
        <p:txBody>
          <a:bodyPr>
            <a:noAutofit/>
          </a:bodyPr>
          <a:lstStyle/>
          <a:p>
            <a:pPr marL="0" indent="0">
              <a:buNone/>
            </a:pPr>
            <a:r>
              <a:rPr lang="nl-NL" sz="1600" b="1" dirty="0" smtClean="0">
                <a:solidFill>
                  <a:srgbClr val="C00000"/>
                </a:solidFill>
              </a:rPr>
              <a:t>import</a:t>
            </a:r>
            <a:r>
              <a:rPr lang="nl-NL" sz="1600" b="1" dirty="0" smtClean="0"/>
              <a:t> {</a:t>
            </a:r>
            <a:r>
              <a:rPr lang="nl-NL" sz="1600" b="1" dirty="0" err="1" smtClean="0"/>
              <a:t>Injectable</a:t>
            </a:r>
            <a:r>
              <a:rPr lang="nl-NL" sz="1600" b="1" dirty="0" smtClean="0"/>
              <a:t>}   </a:t>
            </a:r>
            <a:r>
              <a:rPr lang="nl-NL" sz="1600" b="1" dirty="0" err="1" smtClean="0">
                <a:solidFill>
                  <a:srgbClr val="C00000"/>
                </a:solidFill>
              </a:rPr>
              <a:t>from</a:t>
            </a:r>
            <a:r>
              <a:rPr lang="nl-NL" sz="1600" b="1" dirty="0" smtClean="0"/>
              <a:t>   </a:t>
            </a:r>
            <a:r>
              <a:rPr lang="nl-NL" sz="1600" b="1" i="1" dirty="0" smtClean="0">
                <a:solidFill>
                  <a:srgbClr val="FF0000"/>
                </a:solidFill>
              </a:rPr>
              <a:t>’@</a:t>
            </a:r>
            <a:r>
              <a:rPr lang="nl-NL" sz="1600" b="1" i="1" dirty="0" err="1" smtClean="0">
                <a:solidFill>
                  <a:srgbClr val="FF0000"/>
                </a:solidFill>
              </a:rPr>
              <a:t>angular</a:t>
            </a:r>
            <a:r>
              <a:rPr lang="nl-NL" sz="1600" b="1" i="1" dirty="0" smtClean="0">
                <a:solidFill>
                  <a:srgbClr val="FF0000"/>
                </a:solidFill>
              </a:rPr>
              <a:t>/</a:t>
            </a:r>
            <a:r>
              <a:rPr lang="nl-NL" sz="1600" b="1" i="1" dirty="0" err="1" smtClean="0">
                <a:solidFill>
                  <a:srgbClr val="FF0000"/>
                </a:solidFill>
              </a:rPr>
              <a:t>core</a:t>
            </a:r>
            <a:r>
              <a:rPr lang="nl-NL" sz="1600" b="1" i="1" dirty="0" smtClean="0">
                <a:solidFill>
                  <a:srgbClr val="FF0000"/>
                </a:solidFill>
              </a:rPr>
              <a:t>'</a:t>
            </a:r>
            <a:r>
              <a:rPr lang="nl-NL" sz="1600" b="1" dirty="0" smtClean="0"/>
              <a:t>;</a:t>
            </a:r>
          </a:p>
          <a:p>
            <a:pPr marL="0" indent="0">
              <a:buNone/>
            </a:pPr>
            <a:r>
              <a:rPr lang="nl-NL" sz="1600" b="1" dirty="0" smtClean="0">
                <a:solidFill>
                  <a:srgbClr val="C00000"/>
                </a:solidFill>
              </a:rPr>
              <a:t>Import </a:t>
            </a:r>
            <a:r>
              <a:rPr lang="nl-NL" sz="1600" b="1" dirty="0" smtClean="0"/>
              <a:t>{</a:t>
            </a:r>
            <a:r>
              <a:rPr lang="nl-NL" sz="1600" b="1" dirty="0" err="1" smtClean="0"/>
              <a:t>Book</a:t>
            </a:r>
            <a:r>
              <a:rPr lang="nl-NL" sz="1600" b="1" dirty="0" smtClean="0"/>
              <a:t>} </a:t>
            </a:r>
            <a:r>
              <a:rPr lang="nl-NL" sz="1600" b="1" dirty="0" err="1" smtClean="0"/>
              <a:t>from</a:t>
            </a:r>
            <a:r>
              <a:rPr lang="nl-NL" sz="1600" b="1" dirty="0" smtClean="0"/>
              <a:t> ‘../types/</a:t>
            </a:r>
            <a:r>
              <a:rPr lang="nl-NL" sz="1600" b="1" dirty="0" err="1" smtClean="0"/>
              <a:t>book</a:t>
            </a:r>
            <a:r>
              <a:rPr lang="nl-NL" sz="1600" b="1" dirty="0" smtClean="0"/>
              <a:t>’</a:t>
            </a:r>
          </a:p>
          <a:p>
            <a:pPr marL="0" indent="0">
              <a:buNone/>
            </a:pPr>
            <a:r>
              <a:rPr lang="nl-NL" sz="1600" b="1" dirty="0" smtClean="0">
                <a:solidFill>
                  <a:srgbClr val="C00000"/>
                </a:solidFill>
              </a:rPr>
              <a:t>Import </a:t>
            </a:r>
            <a:r>
              <a:rPr lang="nl-NL" sz="1600" b="1" dirty="0" smtClean="0"/>
              <a:t>{Http, Headers} </a:t>
            </a:r>
            <a:r>
              <a:rPr lang="nl-NL" sz="1600" b="1" dirty="0" err="1"/>
              <a:t>from</a:t>
            </a:r>
            <a:r>
              <a:rPr lang="nl-NL" sz="1600" b="1" dirty="0"/>
              <a:t> </a:t>
            </a:r>
            <a:r>
              <a:rPr lang="nl-NL" sz="1600" b="1" dirty="0" smtClean="0">
                <a:solidFill>
                  <a:srgbClr val="FF0000"/>
                </a:solidFill>
              </a:rPr>
              <a:t>‘@</a:t>
            </a:r>
            <a:r>
              <a:rPr lang="nl-NL" sz="1600" b="1" dirty="0" err="1" smtClean="0">
                <a:solidFill>
                  <a:srgbClr val="FF0000"/>
                </a:solidFill>
              </a:rPr>
              <a:t>angular</a:t>
            </a:r>
            <a:r>
              <a:rPr lang="nl-NL" sz="1600" b="1" dirty="0" smtClean="0">
                <a:solidFill>
                  <a:srgbClr val="FF0000"/>
                </a:solidFill>
              </a:rPr>
              <a:t>/http</a:t>
            </a:r>
            <a:r>
              <a:rPr lang="nl-NL" sz="1600" b="1" dirty="0" smtClean="0"/>
              <a:t>’; </a:t>
            </a:r>
          </a:p>
          <a:p>
            <a:pPr marL="0" indent="0">
              <a:buNone/>
            </a:pPr>
            <a:r>
              <a:rPr lang="nl-NL" sz="1600" b="1" dirty="0" smtClean="0">
                <a:solidFill>
                  <a:srgbClr val="C00000"/>
                </a:solidFill>
              </a:rPr>
              <a:t>Import</a:t>
            </a:r>
            <a:r>
              <a:rPr lang="nl-NL" sz="1600" b="1" dirty="0" smtClean="0"/>
              <a:t> ‘</a:t>
            </a:r>
            <a:r>
              <a:rPr lang="nl-NL" sz="1600" b="1" dirty="0" err="1" smtClean="0"/>
              <a:t>rxjs</a:t>
            </a:r>
            <a:r>
              <a:rPr lang="nl-NL" sz="1600" b="1" dirty="0" smtClean="0"/>
              <a:t>/</a:t>
            </a:r>
            <a:r>
              <a:rPr lang="nl-NL" sz="1600" b="1" dirty="0" err="1" smtClean="0"/>
              <a:t>add</a:t>
            </a:r>
            <a:r>
              <a:rPr lang="nl-NL" sz="1600" b="1" dirty="0" smtClean="0"/>
              <a:t>/operator/</a:t>
            </a:r>
            <a:r>
              <a:rPr lang="nl-NL" sz="1600" b="1" dirty="0" err="1" smtClean="0"/>
              <a:t>toPromise</a:t>
            </a:r>
            <a:r>
              <a:rPr lang="nl-NL" sz="1600" dirty="0" smtClean="0"/>
              <a:t>';</a:t>
            </a:r>
          </a:p>
          <a:p>
            <a:pPr marL="0" indent="0">
              <a:buNone/>
            </a:pPr>
            <a:r>
              <a:rPr lang="nl-NL" sz="1600" b="1" dirty="0" smtClean="0">
                <a:solidFill>
                  <a:srgbClr val="C00000"/>
                </a:solidFill>
              </a:rPr>
              <a:t>Import </a:t>
            </a:r>
            <a:r>
              <a:rPr lang="nl-NL" sz="1600" b="1" dirty="0" smtClean="0"/>
              <a:t>{</a:t>
            </a:r>
            <a:r>
              <a:rPr lang="nl-NL" sz="1600" b="1" dirty="0" err="1" smtClean="0"/>
              <a:t>Observable</a:t>
            </a:r>
            <a:r>
              <a:rPr lang="nl-NL" sz="1600" b="1" dirty="0"/>
              <a:t>} </a:t>
            </a:r>
            <a:r>
              <a:rPr lang="nl-NL" sz="1600" dirty="0" err="1"/>
              <a:t>from</a:t>
            </a:r>
            <a:r>
              <a:rPr lang="nl-NL" sz="1600" dirty="0"/>
              <a:t> "</a:t>
            </a:r>
            <a:r>
              <a:rPr lang="nl-NL" sz="1600" dirty="0" err="1"/>
              <a:t>rxjs</a:t>
            </a:r>
            <a:r>
              <a:rPr lang="nl-NL" sz="1600" dirty="0" smtClean="0"/>
              <a:t>";</a:t>
            </a:r>
          </a:p>
          <a:p>
            <a:pPr marL="0" indent="0">
              <a:buNone/>
            </a:pPr>
            <a:r>
              <a:rPr lang="nl-NL" sz="1600" b="1" dirty="0">
                <a:solidFill>
                  <a:srgbClr val="C00000"/>
                </a:solidFill>
              </a:rPr>
              <a:t>Import</a:t>
            </a:r>
            <a:r>
              <a:rPr lang="nl-NL" sz="1600" b="1" dirty="0"/>
              <a:t> </a:t>
            </a:r>
            <a:r>
              <a:rPr lang="nl-NL" sz="1600" dirty="0" smtClean="0"/>
              <a:t>'</a:t>
            </a:r>
            <a:r>
              <a:rPr lang="nl-NL" sz="1600" dirty="0" err="1" smtClean="0"/>
              <a:t>rxjs</a:t>
            </a:r>
            <a:r>
              <a:rPr lang="nl-NL" sz="1600" dirty="0" smtClean="0"/>
              <a:t>/</a:t>
            </a:r>
            <a:r>
              <a:rPr lang="nl-NL" sz="1600" dirty="0" err="1" smtClean="0"/>
              <a:t>add</a:t>
            </a:r>
            <a:r>
              <a:rPr lang="nl-NL" sz="1600" dirty="0" smtClean="0"/>
              <a:t>/operator/map</a:t>
            </a:r>
            <a:r>
              <a:rPr lang="nl-NL" sz="1600" dirty="0"/>
              <a:t>';</a:t>
            </a:r>
          </a:p>
          <a:p>
            <a:pPr marL="0" indent="0">
              <a:buNone/>
            </a:pPr>
            <a:endParaRPr lang="nl-NL" sz="1600" b="1" dirty="0"/>
          </a:p>
          <a:p>
            <a:pPr marL="0" indent="0">
              <a:buNone/>
            </a:pPr>
            <a:r>
              <a:rPr lang="nl-NL" sz="1600" b="1" i="1" dirty="0" smtClean="0">
                <a:solidFill>
                  <a:srgbClr val="FF0000"/>
                </a:solidFill>
              </a:rPr>
              <a:t>@</a:t>
            </a:r>
            <a:r>
              <a:rPr lang="nl-NL" sz="1600" b="1" i="1" dirty="0" err="1" smtClean="0">
                <a:solidFill>
                  <a:srgbClr val="FF0000"/>
                </a:solidFill>
              </a:rPr>
              <a:t>Injectable</a:t>
            </a:r>
            <a:r>
              <a:rPr lang="nl-NL" sz="1600" b="1" i="1" dirty="0" smtClean="0">
                <a:solidFill>
                  <a:srgbClr val="FF0000"/>
                </a:solidFill>
              </a:rPr>
              <a:t>()</a:t>
            </a:r>
          </a:p>
          <a:p>
            <a:pPr marL="0" indent="0">
              <a:buNone/>
            </a:pPr>
            <a:r>
              <a:rPr lang="nl-NL" sz="1600" b="1" dirty="0" smtClean="0">
                <a:solidFill>
                  <a:srgbClr val="C00000"/>
                </a:solidFill>
              </a:rPr>
              <a:t>export class</a:t>
            </a:r>
            <a:r>
              <a:rPr lang="nl-NL" sz="1600" b="1" dirty="0" smtClean="0"/>
              <a:t> </a:t>
            </a:r>
            <a:r>
              <a:rPr lang="nl-NL" sz="1600" b="1" dirty="0" err="1" smtClean="0"/>
              <a:t>AppService</a:t>
            </a:r>
            <a:r>
              <a:rPr lang="nl-NL" sz="1600" b="1" dirty="0" smtClean="0"/>
              <a:t> {</a:t>
            </a:r>
          </a:p>
          <a:p>
            <a:pPr marL="0" indent="0">
              <a:buNone/>
            </a:pPr>
            <a:r>
              <a:rPr lang="nl-NL" sz="1600" dirty="0" smtClean="0"/>
              <a:t>      </a:t>
            </a:r>
            <a:r>
              <a:rPr lang="nl-NL" sz="1600" b="1" dirty="0" err="1" smtClean="0"/>
              <a:t>bookApiUrl</a:t>
            </a:r>
            <a:r>
              <a:rPr lang="nl-NL" sz="1600" b="1" dirty="0" smtClean="0"/>
              <a:t>: </a:t>
            </a:r>
            <a:r>
              <a:rPr lang="nl-NL" sz="1600" b="1" dirty="0"/>
              <a:t>string = 'app/</a:t>
            </a:r>
            <a:r>
              <a:rPr lang="nl-NL" sz="1600" b="1" dirty="0" err="1"/>
              <a:t>books</a:t>
            </a:r>
            <a:r>
              <a:rPr lang="nl-NL" sz="1600" b="1" dirty="0" smtClean="0"/>
              <a:t>'; </a:t>
            </a:r>
          </a:p>
          <a:p>
            <a:pPr marL="0" indent="0">
              <a:buNone/>
            </a:pPr>
            <a:endParaRPr lang="nl-NL" sz="1600" b="1" dirty="0"/>
          </a:p>
          <a:p>
            <a:pPr marL="0" indent="0">
              <a:buNone/>
            </a:pPr>
            <a:r>
              <a:rPr lang="nl-NL" sz="1600" b="1" dirty="0" smtClean="0"/>
              <a:t>      </a:t>
            </a:r>
            <a:r>
              <a:rPr lang="nl-NL" sz="1600" b="1" dirty="0" err="1" smtClean="0"/>
              <a:t>constructor</a:t>
            </a:r>
            <a:r>
              <a:rPr lang="nl-NL" sz="1600" b="1" dirty="0" smtClean="0"/>
              <a:t>(private </a:t>
            </a:r>
            <a:r>
              <a:rPr lang="nl-NL" sz="1600" b="1" dirty="0">
                <a:solidFill>
                  <a:srgbClr val="C00000"/>
                </a:solidFill>
              </a:rPr>
              <a:t>http: Http</a:t>
            </a:r>
            <a:r>
              <a:rPr lang="nl-NL" sz="1600" b="1" dirty="0"/>
              <a:t>) </a:t>
            </a:r>
            <a:r>
              <a:rPr lang="nl-NL" sz="1600" b="1" dirty="0" smtClean="0"/>
              <a:t>{}</a:t>
            </a:r>
          </a:p>
          <a:p>
            <a:pPr marL="0" indent="0">
              <a:buNone/>
            </a:pPr>
            <a:endParaRPr lang="nl-NL" sz="1600" b="1" dirty="0" smtClean="0"/>
          </a:p>
          <a:p>
            <a:pPr marL="0" indent="0">
              <a:buNone/>
            </a:pPr>
            <a:r>
              <a:rPr lang="nl-NL" sz="1600" dirty="0" smtClean="0"/>
              <a:t>       </a:t>
            </a:r>
            <a:r>
              <a:rPr lang="nl-NL" sz="1600" dirty="0" err="1" smtClean="0"/>
              <a:t>getBooks</a:t>
            </a:r>
            <a:r>
              <a:rPr lang="nl-NL" sz="1600" dirty="0"/>
              <a:t>(): </a:t>
            </a:r>
            <a:r>
              <a:rPr lang="nl-NL" sz="1600" b="1" dirty="0" err="1" smtClean="0">
                <a:solidFill>
                  <a:srgbClr val="C00000"/>
                </a:solidFill>
              </a:rPr>
              <a:t>Observable</a:t>
            </a:r>
            <a:r>
              <a:rPr lang="nl-NL" sz="1600" b="1" dirty="0" smtClean="0">
                <a:solidFill>
                  <a:srgbClr val="C00000"/>
                </a:solidFill>
              </a:rPr>
              <a:t>&lt;</a:t>
            </a:r>
            <a:r>
              <a:rPr lang="nl-NL" sz="1600" b="1" dirty="0" err="1" smtClean="0">
                <a:solidFill>
                  <a:srgbClr val="C00000"/>
                </a:solidFill>
              </a:rPr>
              <a:t>Book</a:t>
            </a:r>
            <a:r>
              <a:rPr lang="nl-NL" sz="1600" b="1" dirty="0" smtClean="0">
                <a:solidFill>
                  <a:srgbClr val="C00000"/>
                </a:solidFill>
              </a:rPr>
              <a:t>[]&gt;</a:t>
            </a:r>
            <a:r>
              <a:rPr lang="nl-NL" sz="1600" dirty="0" smtClean="0"/>
              <a:t> </a:t>
            </a:r>
            <a:r>
              <a:rPr lang="nl-NL" sz="1600" dirty="0"/>
              <a:t>{</a:t>
            </a:r>
          </a:p>
          <a:p>
            <a:pPr marL="0" indent="0">
              <a:buNone/>
            </a:pPr>
            <a:r>
              <a:rPr lang="nl-NL" sz="1600" dirty="0" smtClean="0"/>
              <a:t>	return </a:t>
            </a:r>
            <a:r>
              <a:rPr lang="nl-NL" sz="1600" b="1" dirty="0" err="1">
                <a:solidFill>
                  <a:srgbClr val="FF0000"/>
                </a:solidFill>
              </a:rPr>
              <a:t>this.http.get</a:t>
            </a:r>
            <a:r>
              <a:rPr lang="nl-NL" sz="1600" dirty="0"/>
              <a:t>(</a:t>
            </a:r>
            <a:r>
              <a:rPr lang="nl-NL" sz="1600" dirty="0" err="1"/>
              <a:t>this.bookApiUrl</a:t>
            </a:r>
            <a:r>
              <a:rPr lang="nl-NL" sz="1600" dirty="0"/>
              <a:t>).</a:t>
            </a:r>
            <a:r>
              <a:rPr lang="nl-NL" sz="1600" b="1" dirty="0">
                <a:solidFill>
                  <a:srgbClr val="C00000"/>
                </a:solidFill>
              </a:rPr>
              <a:t>map</a:t>
            </a:r>
            <a:r>
              <a:rPr lang="nl-NL" sz="1600" dirty="0"/>
              <a:t>(r =&gt; </a:t>
            </a:r>
            <a:r>
              <a:rPr lang="nl-NL" sz="1600" dirty="0" err="1"/>
              <a:t>r.json</a:t>
            </a:r>
            <a:r>
              <a:rPr lang="nl-NL" sz="1600" dirty="0"/>
              <a:t>().data as </a:t>
            </a:r>
            <a:r>
              <a:rPr lang="nl-NL" sz="1600" dirty="0" err="1"/>
              <a:t>Book</a:t>
            </a:r>
            <a:r>
              <a:rPr lang="nl-NL" sz="1600" dirty="0" smtClean="0"/>
              <a:t>[]);</a:t>
            </a:r>
          </a:p>
          <a:p>
            <a:pPr marL="0" indent="0">
              <a:buNone/>
            </a:pPr>
            <a:r>
              <a:rPr lang="nl-NL" sz="1600" dirty="0" smtClean="0"/>
              <a:t>        }   </a:t>
            </a:r>
          </a:p>
          <a:p>
            <a:pPr marL="0" indent="0">
              <a:buNone/>
            </a:pPr>
            <a:r>
              <a:rPr lang="nl-NL" sz="1600" dirty="0" smtClean="0"/>
              <a:t>  }</a:t>
            </a:r>
            <a:endParaRPr lang="nl-NL" sz="1600" dirty="0"/>
          </a:p>
        </p:txBody>
      </p:sp>
    </p:spTree>
    <p:extLst>
      <p:ext uri="{BB962C8B-B14F-4D97-AF65-F5344CB8AC3E}">
        <p14:creationId xmlns:p14="http://schemas.microsoft.com/office/powerpoint/2010/main" val="1251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1000"/>
                                        <p:tgtEl>
                                          <p:spTgt spid="3">
                                            <p:txEl>
                                              <p:pRg st="7" end="7"/>
                                            </p:txEl>
                                          </p:spTgt>
                                        </p:tgtEl>
                                      </p:cBhvr>
                                    </p:animEffect>
                                    <p:anim calcmode="lin" valueType="num">
                                      <p:cBhvr>
                                        <p:cTn id="5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the </a:t>
            </a:r>
            <a:r>
              <a:rPr lang="nl-NL" b="1" dirty="0" err="1" smtClean="0">
                <a:solidFill>
                  <a:srgbClr val="FFC000"/>
                </a:solidFill>
              </a:rPr>
              <a:t>AppService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BooksComponent</a:t>
            </a:r>
            <a:endParaRPr lang="nl-NL" dirty="0"/>
          </a:p>
        </p:txBody>
      </p:sp>
      <p:sp>
        <p:nvSpPr>
          <p:cNvPr id="3" name="Content Placeholder 2"/>
          <p:cNvSpPr>
            <a:spLocks noGrp="1"/>
          </p:cNvSpPr>
          <p:nvPr>
            <p:ph idx="1"/>
          </p:nvPr>
        </p:nvSpPr>
        <p:spPr>
          <a:xfrm>
            <a:off x="2977978" y="1804086"/>
            <a:ext cx="8375822" cy="4372877"/>
          </a:xfrm>
        </p:spPr>
        <p:txBody>
          <a:bodyPr>
            <a:normAutofit/>
          </a:bodyPr>
          <a:lstStyle/>
          <a:p>
            <a:pPr marL="0" indent="0">
              <a:buNone/>
            </a:pPr>
            <a:endParaRPr lang="nl-NL" dirty="0" smtClean="0"/>
          </a:p>
          <a:p>
            <a:pPr marL="0" indent="0">
              <a:buNone/>
            </a:pPr>
            <a:r>
              <a:rPr lang="nl-NL" dirty="0" smtClean="0">
                <a:solidFill>
                  <a:srgbClr val="FF0000"/>
                </a:solidFill>
              </a:rPr>
              <a:t>Import { </a:t>
            </a:r>
            <a:r>
              <a:rPr lang="nl-NL" dirty="0" err="1">
                <a:solidFill>
                  <a:srgbClr val="FF0000"/>
                </a:solidFill>
              </a:rPr>
              <a:t>AppService</a:t>
            </a:r>
            <a:r>
              <a:rPr lang="nl-NL" dirty="0">
                <a:solidFill>
                  <a:srgbClr val="FF0000"/>
                </a:solidFill>
              </a:rPr>
              <a:t> } </a:t>
            </a:r>
            <a:r>
              <a:rPr lang="nl-NL" dirty="0" err="1">
                <a:solidFill>
                  <a:srgbClr val="FF0000"/>
                </a:solidFill>
              </a:rPr>
              <a:t>from</a:t>
            </a:r>
            <a:r>
              <a:rPr lang="nl-NL" dirty="0">
                <a:solidFill>
                  <a:srgbClr val="FF0000"/>
                </a:solidFill>
              </a:rPr>
              <a:t> </a:t>
            </a:r>
            <a:r>
              <a:rPr lang="nl-NL" dirty="0" smtClean="0">
                <a:solidFill>
                  <a:srgbClr val="FF0000"/>
                </a:solidFill>
              </a:rPr>
              <a:t>'../</a:t>
            </a:r>
            <a:r>
              <a:rPr lang="nl-NL" dirty="0">
                <a:solidFill>
                  <a:srgbClr val="FF0000"/>
                </a:solidFill>
              </a:rPr>
              <a:t>services/</a:t>
            </a:r>
            <a:r>
              <a:rPr lang="nl-NL" dirty="0" err="1">
                <a:solidFill>
                  <a:srgbClr val="FF0000"/>
                </a:solidFill>
              </a:rPr>
              <a:t>app.service</a:t>
            </a:r>
            <a:r>
              <a:rPr lang="nl-NL" dirty="0">
                <a:solidFill>
                  <a:srgbClr val="FF0000"/>
                </a:solidFill>
              </a:rPr>
              <a:t>';</a:t>
            </a:r>
          </a:p>
          <a:p>
            <a:pPr marL="0" indent="0">
              <a:buNone/>
            </a:pPr>
            <a:endParaRPr lang="nl-NL" dirty="0"/>
          </a:p>
          <a:p>
            <a:pPr marL="0" indent="0">
              <a:buNone/>
            </a:pPr>
            <a:r>
              <a:rPr lang="nl-NL" dirty="0"/>
              <a:t>@Component({</a:t>
            </a:r>
          </a:p>
          <a:p>
            <a:pPr marL="0" indent="0">
              <a:buNone/>
            </a:pPr>
            <a:r>
              <a:rPr lang="nl-NL" dirty="0"/>
              <a:t>  </a:t>
            </a:r>
            <a:r>
              <a:rPr lang="nl-NL" dirty="0" smtClean="0"/>
              <a:t>  </a:t>
            </a:r>
            <a:r>
              <a:rPr lang="nl-NL" dirty="0" err="1" smtClean="0"/>
              <a:t>selector</a:t>
            </a:r>
            <a:r>
              <a:rPr lang="nl-NL" dirty="0"/>
              <a:t>: '</a:t>
            </a:r>
            <a:r>
              <a:rPr lang="nl-NL" dirty="0" err="1"/>
              <a:t>bs-books</a:t>
            </a:r>
            <a:r>
              <a:rPr lang="nl-NL" dirty="0" smtClean="0"/>
              <a:t>',</a:t>
            </a:r>
            <a:endParaRPr lang="nl-NL" dirty="0"/>
          </a:p>
          <a:p>
            <a:pPr marL="0" indent="0">
              <a:buNone/>
            </a:pPr>
            <a:r>
              <a:rPr lang="nl-NL" dirty="0" smtClean="0"/>
              <a:t>    </a:t>
            </a:r>
            <a:r>
              <a:rPr lang="nl-NL" dirty="0" err="1"/>
              <a:t>templateUrl</a:t>
            </a:r>
            <a:r>
              <a:rPr lang="nl-NL" dirty="0"/>
              <a:t>: '</a:t>
            </a:r>
            <a:r>
              <a:rPr lang="nl-NL" dirty="0" err="1"/>
              <a:t>books</a:t>
            </a:r>
            <a:r>
              <a:rPr lang="nl-NL" dirty="0"/>
              <a:t>/</a:t>
            </a:r>
            <a:r>
              <a:rPr lang="nl-NL" dirty="0" err="1"/>
              <a:t>template.html</a:t>
            </a:r>
            <a:r>
              <a:rPr lang="nl-NL" dirty="0" smtClean="0"/>
              <a:t>',</a:t>
            </a:r>
            <a:endParaRPr lang="nl-NL" dirty="0"/>
          </a:p>
          <a:p>
            <a:pPr marL="0" indent="0">
              <a:buNone/>
            </a:pPr>
            <a:r>
              <a:rPr lang="nl-NL" dirty="0"/>
              <a:t>  </a:t>
            </a:r>
            <a:r>
              <a:rPr lang="nl-NL" dirty="0" smtClean="0"/>
              <a:t>  </a:t>
            </a:r>
            <a:r>
              <a:rPr lang="nl-NL" b="1" dirty="0" smtClean="0">
                <a:solidFill>
                  <a:schemeClr val="accent2"/>
                </a:solidFill>
              </a:rPr>
              <a:t>providers</a:t>
            </a:r>
            <a:r>
              <a:rPr lang="nl-NL" b="1" dirty="0">
                <a:solidFill>
                  <a:schemeClr val="accent2"/>
                </a:solidFill>
              </a:rPr>
              <a:t>: [ </a:t>
            </a:r>
            <a:r>
              <a:rPr lang="nl-NL" b="1" dirty="0" err="1">
                <a:solidFill>
                  <a:schemeClr val="accent2"/>
                </a:solidFill>
              </a:rPr>
              <a:t>AppService</a:t>
            </a:r>
            <a:r>
              <a:rPr lang="nl-NL" b="1" dirty="0">
                <a:solidFill>
                  <a:schemeClr val="accent2"/>
                </a:solidFill>
              </a:rPr>
              <a:t> ]</a:t>
            </a:r>
          </a:p>
          <a:p>
            <a:pPr marL="0" indent="0">
              <a:buNone/>
            </a:pPr>
            <a:r>
              <a:rPr lang="nl-NL" dirty="0"/>
              <a:t>})</a:t>
            </a:r>
          </a:p>
        </p:txBody>
      </p:sp>
    </p:spTree>
    <p:extLst>
      <p:ext uri="{BB962C8B-B14F-4D97-AF65-F5344CB8AC3E}">
        <p14:creationId xmlns:p14="http://schemas.microsoft.com/office/powerpoint/2010/main" val="1779047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Dependency</a:t>
            </a:r>
            <a:r>
              <a:rPr lang="nl-NL" b="1" dirty="0" smtClean="0">
                <a:solidFill>
                  <a:srgbClr val="FFC000"/>
                </a:solidFill>
              </a:rPr>
              <a:t> </a:t>
            </a:r>
            <a:r>
              <a:rPr lang="nl-NL" b="1" dirty="0" err="1" smtClean="0">
                <a:solidFill>
                  <a:srgbClr val="FFC000"/>
                </a:solidFill>
              </a:rPr>
              <a:t>Injection</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smtClean="0"/>
          </a:p>
          <a:p>
            <a:pPr marL="0" indent="0">
              <a:buNone/>
            </a:pPr>
            <a:r>
              <a:rPr lang="nl-NL" dirty="0" smtClean="0"/>
              <a:t>                                                       </a:t>
            </a:r>
            <a:r>
              <a:rPr lang="nl-NL" sz="2000" dirty="0" smtClean="0"/>
              <a:t>  </a:t>
            </a:r>
            <a:r>
              <a:rPr lang="nl-NL" sz="2000" dirty="0" err="1" smtClean="0">
                <a:solidFill>
                  <a:srgbClr val="C00000"/>
                </a:solidFill>
              </a:rPr>
              <a:t>implements</a:t>
            </a:r>
            <a:endParaRPr lang="nl-NL" sz="2000" dirty="0" smtClean="0">
              <a:solidFill>
                <a:srgbClr val="C00000"/>
              </a:solidFill>
            </a:endParaRPr>
          </a:p>
          <a:p>
            <a:pPr marL="0" indent="0">
              <a:buNone/>
            </a:pPr>
            <a:endParaRPr lang="nl-NL" sz="2000" dirty="0"/>
          </a:p>
          <a:p>
            <a:pPr marL="0" indent="0">
              <a:buNone/>
            </a:pPr>
            <a:endParaRPr lang="nl-NL" sz="2000" dirty="0" smtClean="0"/>
          </a:p>
          <a:p>
            <a:pPr marL="0" indent="0">
              <a:buNone/>
            </a:pPr>
            <a:r>
              <a:rPr lang="nl-NL" sz="2000" dirty="0" smtClean="0"/>
              <a:t>                                   </a:t>
            </a:r>
            <a:r>
              <a:rPr lang="nl-NL" sz="2000" dirty="0" err="1" smtClean="0">
                <a:solidFill>
                  <a:srgbClr val="FF0000"/>
                </a:solidFill>
              </a:rPr>
              <a:t>depends</a:t>
            </a:r>
            <a:r>
              <a:rPr lang="nl-NL" sz="2000" dirty="0" smtClean="0">
                <a:solidFill>
                  <a:srgbClr val="FF0000"/>
                </a:solidFill>
              </a:rPr>
              <a:t> on</a:t>
            </a:r>
            <a:endParaRPr lang="nl-NL" sz="2000" dirty="0">
              <a:solidFill>
                <a:srgbClr val="FF0000"/>
              </a:solidFill>
            </a:endParaRPr>
          </a:p>
        </p:txBody>
      </p:sp>
      <p:sp>
        <p:nvSpPr>
          <p:cNvPr id="4" name="Afgeronde rechthoek 3"/>
          <p:cNvSpPr/>
          <p:nvPr/>
        </p:nvSpPr>
        <p:spPr>
          <a:xfrm>
            <a:off x="3073400" y="2176065"/>
            <a:ext cx="2222500" cy="138509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Interface</a:t>
            </a:r>
            <a:endParaRPr lang="nl-NL" sz="2400" dirty="0"/>
          </a:p>
        </p:txBody>
      </p:sp>
      <p:sp>
        <p:nvSpPr>
          <p:cNvPr id="5" name="Afgeronde rechthoek 4"/>
          <p:cNvSpPr/>
          <p:nvPr/>
        </p:nvSpPr>
        <p:spPr>
          <a:xfrm>
            <a:off x="3073400" y="4391619"/>
            <a:ext cx="2222500" cy="136148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Component</a:t>
            </a:r>
            <a:endParaRPr lang="nl-NL" sz="2400" dirty="0"/>
          </a:p>
        </p:txBody>
      </p:sp>
      <p:sp>
        <p:nvSpPr>
          <p:cNvPr id="6" name="Afgeronde rechthoek 5"/>
          <p:cNvSpPr/>
          <p:nvPr/>
        </p:nvSpPr>
        <p:spPr>
          <a:xfrm>
            <a:off x="6896100" y="2176065"/>
            <a:ext cx="2159000" cy="138509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smtClean="0"/>
              <a:t>Service</a:t>
            </a:r>
          </a:p>
          <a:p>
            <a:pPr algn="ctr"/>
            <a:r>
              <a:rPr lang="nl-NL" sz="2400" dirty="0" smtClean="0"/>
              <a:t>Implementatie</a:t>
            </a:r>
            <a:endParaRPr lang="nl-NL" sz="2400" dirty="0"/>
          </a:p>
        </p:txBody>
      </p:sp>
      <p:cxnSp>
        <p:nvCxnSpPr>
          <p:cNvPr id="7" name="Rechte verbindingslijn met pijl 6"/>
          <p:cNvCxnSpPr>
            <a:stCxn id="6" idx="1"/>
          </p:cNvCxnSpPr>
          <p:nvPr/>
        </p:nvCxnSpPr>
        <p:spPr>
          <a:xfrm flipH="1">
            <a:off x="5461000" y="2868612"/>
            <a:ext cx="1435100" cy="142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7"/>
          <p:cNvCxnSpPr>
            <a:stCxn id="5" idx="0"/>
          </p:cNvCxnSpPr>
          <p:nvPr/>
        </p:nvCxnSpPr>
        <p:spPr>
          <a:xfrm flipV="1">
            <a:off x="4184650" y="3670300"/>
            <a:ext cx="19050" cy="721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626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service via the </a:t>
            </a:r>
            <a:r>
              <a:rPr lang="nl-NL" b="1" dirty="0" err="1" smtClean="0">
                <a:solidFill>
                  <a:srgbClr val="FFC000"/>
                </a:solidFill>
              </a:rPr>
              <a:t>constructor</a:t>
            </a:r>
            <a:endParaRPr lang="nl-NL" b="1" dirty="0">
              <a:solidFill>
                <a:srgbClr val="FFC000"/>
              </a:solidFill>
            </a:endParaRPr>
          </a:p>
        </p:txBody>
      </p:sp>
      <p:sp>
        <p:nvSpPr>
          <p:cNvPr id="3" name="Content Placeholder 2"/>
          <p:cNvSpPr>
            <a:spLocks noGrp="1"/>
          </p:cNvSpPr>
          <p:nvPr>
            <p:ph idx="1"/>
          </p:nvPr>
        </p:nvSpPr>
        <p:spPr>
          <a:xfrm>
            <a:off x="3002692" y="1690688"/>
            <a:ext cx="8452022" cy="5031387"/>
          </a:xfrm>
        </p:spPr>
        <p:txBody>
          <a:bodyPr>
            <a:normAutofit fontScale="55000" lnSpcReduction="20000"/>
          </a:bodyPr>
          <a:lstStyle/>
          <a:p>
            <a:pPr marL="0" indent="0">
              <a:buNone/>
            </a:pPr>
            <a:r>
              <a:rPr lang="nl-NL" dirty="0" smtClean="0"/>
              <a:t>export </a:t>
            </a:r>
            <a:r>
              <a:rPr lang="nl-NL" dirty="0"/>
              <a:t>class </a:t>
            </a:r>
            <a:r>
              <a:rPr lang="nl-NL" dirty="0" err="1"/>
              <a:t>BooksComponent</a:t>
            </a:r>
            <a:r>
              <a:rPr lang="nl-NL" dirty="0"/>
              <a:t> {</a:t>
            </a:r>
          </a:p>
          <a:p>
            <a:pPr marL="0" indent="0">
              <a:buNone/>
            </a:pPr>
            <a:r>
              <a:rPr lang="nl-NL" dirty="0" smtClean="0"/>
              <a:t>	</a:t>
            </a:r>
            <a:r>
              <a:rPr lang="nl-NL" dirty="0" err="1" smtClean="0"/>
              <a:t>books</a:t>
            </a:r>
            <a:r>
              <a:rPr lang="nl-NL" dirty="0"/>
              <a:t>: </a:t>
            </a:r>
            <a:r>
              <a:rPr lang="nl-NL" dirty="0" err="1"/>
              <a:t>Book</a:t>
            </a:r>
            <a:r>
              <a:rPr lang="nl-NL" dirty="0"/>
              <a:t>[] = </a:t>
            </a:r>
            <a:r>
              <a:rPr lang="nl-NL" dirty="0" smtClean="0"/>
              <a:t>[];</a:t>
            </a:r>
          </a:p>
          <a:p>
            <a:pPr marL="0" indent="0">
              <a:buNone/>
            </a:pPr>
            <a:r>
              <a:rPr lang="nl-NL" dirty="0"/>
              <a:t> </a:t>
            </a:r>
            <a:r>
              <a:rPr lang="nl-NL" dirty="0" smtClean="0"/>
              <a:t>                 </a:t>
            </a:r>
            <a:r>
              <a:rPr lang="nl-NL" b="1" dirty="0" smtClean="0">
                <a:solidFill>
                  <a:schemeClr val="accent6">
                    <a:lumMod val="50000"/>
                  </a:schemeClr>
                </a:solidFill>
              </a:rPr>
              <a:t>// </a:t>
            </a:r>
            <a:r>
              <a:rPr lang="nl-NL" b="1" dirty="0" err="1" smtClean="0">
                <a:solidFill>
                  <a:schemeClr val="accent6">
                    <a:lumMod val="50000"/>
                  </a:schemeClr>
                </a:solidFill>
              </a:rPr>
              <a:t>books</a:t>
            </a:r>
            <a:r>
              <a:rPr lang="nl-NL" b="1" dirty="0">
                <a:solidFill>
                  <a:schemeClr val="accent6">
                    <a:lumMod val="50000"/>
                  </a:schemeClr>
                </a:solidFill>
              </a:rPr>
              <a:t>: </a:t>
            </a:r>
            <a:r>
              <a:rPr lang="nl-NL" b="1" dirty="0" err="1">
                <a:solidFill>
                  <a:schemeClr val="accent6">
                    <a:lumMod val="50000"/>
                  </a:schemeClr>
                </a:solidFill>
              </a:rPr>
              <a:t>Observable</a:t>
            </a:r>
            <a:r>
              <a:rPr lang="nl-NL" b="1" dirty="0">
                <a:solidFill>
                  <a:schemeClr val="accent6">
                    <a:lumMod val="50000"/>
                  </a:schemeClr>
                </a:solidFill>
              </a:rPr>
              <a:t>&lt;</a:t>
            </a:r>
            <a:r>
              <a:rPr lang="nl-NL" b="1" dirty="0" err="1">
                <a:solidFill>
                  <a:schemeClr val="accent6">
                    <a:lumMod val="50000"/>
                  </a:schemeClr>
                </a:solidFill>
              </a:rPr>
              <a:t>Book</a:t>
            </a:r>
            <a:r>
              <a:rPr lang="nl-NL" b="1" dirty="0" smtClean="0">
                <a:solidFill>
                  <a:schemeClr val="accent6">
                    <a:lumMod val="50000"/>
                  </a:schemeClr>
                </a:solidFill>
              </a:rPr>
              <a:t>[]&gt;;</a:t>
            </a:r>
            <a:endParaRPr lang="nl-NL" b="1" dirty="0">
              <a:solidFill>
                <a:schemeClr val="accent6">
                  <a:lumMod val="50000"/>
                </a:schemeClr>
              </a:solidFill>
            </a:endParaRPr>
          </a:p>
          <a:p>
            <a:pPr marL="0" indent="0">
              <a:buNone/>
            </a:pPr>
            <a:endParaRPr lang="nl-NL" dirty="0" smtClean="0"/>
          </a:p>
          <a:p>
            <a:pPr marL="0" indent="0">
              <a:buNone/>
            </a:pPr>
            <a:r>
              <a:rPr lang="nl-NL" dirty="0" smtClean="0"/>
              <a:t>	</a:t>
            </a:r>
            <a:r>
              <a:rPr lang="nl-NL" dirty="0" err="1" smtClean="0"/>
              <a:t>constructor</a:t>
            </a:r>
            <a:r>
              <a:rPr lang="nl-NL" dirty="0" smtClean="0"/>
              <a:t>(</a:t>
            </a:r>
            <a:r>
              <a:rPr lang="nl-NL" b="1" dirty="0" smtClean="0">
                <a:solidFill>
                  <a:srgbClr val="C00000"/>
                </a:solidFill>
              </a:rPr>
              <a:t>private </a:t>
            </a:r>
            <a:r>
              <a:rPr lang="nl-NL" b="1" dirty="0" err="1">
                <a:solidFill>
                  <a:srgbClr val="C00000"/>
                </a:solidFill>
              </a:rPr>
              <a:t>appService</a:t>
            </a:r>
            <a:r>
              <a:rPr lang="nl-NL" b="1" dirty="0">
                <a:solidFill>
                  <a:srgbClr val="C00000"/>
                </a:solidFill>
              </a:rPr>
              <a:t>: </a:t>
            </a:r>
            <a:r>
              <a:rPr lang="nl-NL" b="1" dirty="0" err="1">
                <a:solidFill>
                  <a:srgbClr val="C00000"/>
                </a:solidFill>
              </a:rPr>
              <a:t>AppService</a:t>
            </a:r>
            <a:r>
              <a:rPr lang="nl-NL" dirty="0" smtClean="0"/>
              <a:t>) {  }</a:t>
            </a:r>
          </a:p>
          <a:p>
            <a:pPr marL="0" indent="0">
              <a:buNone/>
            </a:pPr>
            <a:endParaRPr lang="nl-NL" dirty="0" smtClean="0"/>
          </a:p>
          <a:p>
            <a:pPr marL="0" indent="0">
              <a:buNone/>
            </a:pPr>
            <a:r>
              <a:rPr lang="nl-NL" dirty="0"/>
              <a:t> </a:t>
            </a:r>
            <a:r>
              <a:rPr lang="nl-NL" dirty="0" smtClean="0"/>
              <a:t>                     // </a:t>
            </a:r>
            <a:r>
              <a:rPr lang="nl-NL" dirty="0" err="1" smtClean="0"/>
              <a:t>Promise</a:t>
            </a:r>
            <a:r>
              <a:rPr lang="nl-NL" dirty="0" smtClean="0"/>
              <a:t> solution</a:t>
            </a:r>
            <a:endParaRPr lang="nl-NL" dirty="0"/>
          </a:p>
          <a:p>
            <a:pPr marL="914400" lvl="2" indent="0">
              <a:buNone/>
            </a:pPr>
            <a:r>
              <a:rPr lang="nl-NL" sz="2600" b="1" dirty="0" err="1" smtClean="0">
                <a:solidFill>
                  <a:srgbClr val="C00000"/>
                </a:solidFill>
              </a:rPr>
              <a:t>getBooks</a:t>
            </a:r>
            <a:r>
              <a:rPr lang="nl-NL" sz="2600" dirty="0" smtClean="0"/>
              <a:t>(): </a:t>
            </a:r>
            <a:r>
              <a:rPr lang="nl-NL" sz="2600" dirty="0" err="1" smtClean="0"/>
              <a:t>void</a:t>
            </a:r>
            <a:r>
              <a:rPr lang="nl-NL" sz="2600" dirty="0" smtClean="0"/>
              <a:t> {</a:t>
            </a:r>
            <a:endParaRPr lang="nl-NL" sz="2600" dirty="0"/>
          </a:p>
          <a:p>
            <a:pPr marL="914400" lvl="2" indent="0">
              <a:buNone/>
            </a:pPr>
            <a:r>
              <a:rPr lang="nl-NL" sz="2600" dirty="0"/>
              <a:t>    </a:t>
            </a:r>
            <a:r>
              <a:rPr lang="nl-NL" sz="2600" dirty="0" smtClean="0"/>
              <a:t> </a:t>
            </a:r>
            <a:r>
              <a:rPr lang="nl-NL" sz="2600" b="1" dirty="0" err="1" smtClean="0">
                <a:solidFill>
                  <a:schemeClr val="accent2"/>
                </a:solidFill>
              </a:rPr>
              <a:t>this.appService</a:t>
            </a:r>
            <a:r>
              <a:rPr lang="nl-NL" sz="2600" dirty="0" err="1" smtClean="0"/>
              <a:t>.getBooks</a:t>
            </a:r>
            <a:r>
              <a:rPr lang="nl-NL" sz="2600" dirty="0"/>
              <a:t>()</a:t>
            </a:r>
            <a:r>
              <a:rPr lang="nl-NL" sz="2600" b="1" dirty="0">
                <a:solidFill>
                  <a:srgbClr val="C00000"/>
                </a:solidFill>
              </a:rPr>
              <a:t>.</a:t>
            </a:r>
            <a:r>
              <a:rPr lang="nl-NL" sz="2600" b="1" dirty="0" err="1" smtClean="0">
                <a:solidFill>
                  <a:srgbClr val="C00000"/>
                </a:solidFill>
              </a:rPr>
              <a:t>then</a:t>
            </a:r>
            <a:r>
              <a:rPr lang="nl-NL" sz="2600" dirty="0" smtClean="0"/>
              <a:t>(</a:t>
            </a:r>
            <a:r>
              <a:rPr lang="nl-NL" sz="2600" dirty="0" err="1" smtClean="0"/>
              <a:t>books</a:t>
            </a:r>
            <a:r>
              <a:rPr lang="nl-NL" sz="2600" dirty="0" smtClean="0"/>
              <a:t> </a:t>
            </a:r>
            <a:r>
              <a:rPr lang="nl-NL" sz="2600" dirty="0"/>
              <a:t>=&gt; {</a:t>
            </a:r>
          </a:p>
          <a:p>
            <a:pPr marL="914400" lvl="2" indent="0">
              <a:buNone/>
            </a:pPr>
            <a:r>
              <a:rPr lang="nl-NL" sz="2600" dirty="0"/>
              <a:t>      </a:t>
            </a:r>
            <a:r>
              <a:rPr lang="nl-NL" sz="2600" dirty="0" err="1"/>
              <a:t>this.books</a:t>
            </a:r>
            <a:r>
              <a:rPr lang="nl-NL" sz="2600" dirty="0"/>
              <a:t> = </a:t>
            </a:r>
            <a:r>
              <a:rPr lang="nl-NL" sz="2600" dirty="0" err="1"/>
              <a:t>books</a:t>
            </a:r>
            <a:r>
              <a:rPr lang="nl-NL" sz="2600" dirty="0" smtClean="0"/>
              <a:t>;</a:t>
            </a:r>
            <a:endParaRPr lang="nl-NL" sz="2600" dirty="0"/>
          </a:p>
          <a:p>
            <a:pPr marL="914400" lvl="2" indent="0">
              <a:buNone/>
            </a:pPr>
            <a:r>
              <a:rPr lang="nl-NL" sz="2600" dirty="0"/>
              <a:t>    </a:t>
            </a:r>
            <a:r>
              <a:rPr lang="nl-NL" sz="2600" dirty="0" smtClean="0"/>
              <a:t>});</a:t>
            </a:r>
          </a:p>
          <a:p>
            <a:pPr marL="914400" lvl="2" indent="0">
              <a:buNone/>
            </a:pPr>
            <a:endParaRPr lang="nl-NL" sz="2600" dirty="0"/>
          </a:p>
          <a:p>
            <a:pPr marL="914400" lvl="2" indent="0">
              <a:buNone/>
            </a:pPr>
            <a:r>
              <a:rPr lang="nl-NL" sz="2600" b="1" dirty="0" smtClean="0">
                <a:solidFill>
                  <a:schemeClr val="accent6">
                    <a:lumMod val="50000"/>
                  </a:schemeClr>
                </a:solidFill>
              </a:rPr>
              <a:t>//</a:t>
            </a:r>
            <a:r>
              <a:rPr lang="nl-NL" sz="2600" b="1" dirty="0" err="1" smtClean="0">
                <a:solidFill>
                  <a:schemeClr val="accent6">
                    <a:lumMod val="50000"/>
                  </a:schemeClr>
                </a:solidFill>
              </a:rPr>
              <a:t>Use</a:t>
            </a:r>
            <a:r>
              <a:rPr lang="nl-NL" sz="2600" b="1" dirty="0" smtClean="0">
                <a:solidFill>
                  <a:schemeClr val="accent6">
                    <a:lumMod val="50000"/>
                  </a:schemeClr>
                </a:solidFill>
              </a:rPr>
              <a:t> </a:t>
            </a:r>
            <a:r>
              <a:rPr lang="nl-NL" sz="2600" b="1" dirty="0" err="1" smtClean="0">
                <a:solidFill>
                  <a:srgbClr val="C00000"/>
                </a:solidFill>
              </a:rPr>
              <a:t>subscribe</a:t>
            </a:r>
            <a:r>
              <a:rPr lang="nl-NL" sz="2600" b="1" dirty="0" smtClean="0">
                <a:solidFill>
                  <a:srgbClr val="C00000"/>
                </a:solidFill>
              </a:rPr>
              <a:t> </a:t>
            </a:r>
            <a:r>
              <a:rPr lang="nl-NL" sz="2600" b="1" dirty="0" err="1" smtClean="0">
                <a:solidFill>
                  <a:schemeClr val="accent6">
                    <a:lumMod val="50000"/>
                  </a:schemeClr>
                </a:solidFill>
              </a:rPr>
              <a:t>when</a:t>
            </a:r>
            <a:r>
              <a:rPr lang="nl-NL" sz="2600" b="1" dirty="0" smtClean="0">
                <a:solidFill>
                  <a:schemeClr val="accent6">
                    <a:lumMod val="50000"/>
                  </a:schemeClr>
                </a:solidFill>
              </a:rPr>
              <a:t> </a:t>
            </a:r>
            <a:r>
              <a:rPr lang="nl-NL" sz="2600" b="1" dirty="0" err="1" smtClean="0">
                <a:solidFill>
                  <a:schemeClr val="accent6">
                    <a:lumMod val="50000"/>
                  </a:schemeClr>
                </a:solidFill>
              </a:rPr>
              <a:t>Observable</a:t>
            </a:r>
            <a:r>
              <a:rPr lang="nl-NL" sz="2600" b="1" dirty="0" smtClean="0">
                <a:solidFill>
                  <a:schemeClr val="accent6">
                    <a:lumMod val="50000"/>
                  </a:schemeClr>
                </a:solidFill>
              </a:rPr>
              <a:t> : </a:t>
            </a:r>
          </a:p>
          <a:p>
            <a:pPr marL="914400" lvl="2" indent="0">
              <a:buNone/>
            </a:pPr>
            <a:r>
              <a:rPr lang="nl-NL" sz="2600" b="1" dirty="0" smtClean="0">
                <a:solidFill>
                  <a:schemeClr val="accent6">
                    <a:lumMod val="50000"/>
                  </a:schemeClr>
                </a:solidFill>
              </a:rPr>
              <a:t>// </a:t>
            </a:r>
            <a:r>
              <a:rPr lang="nl-NL" sz="2600" b="1" dirty="0" err="1" smtClean="0">
                <a:solidFill>
                  <a:schemeClr val="accent6">
                    <a:lumMod val="50000"/>
                  </a:schemeClr>
                </a:solidFill>
              </a:rPr>
              <a:t>this.appService.getBooks</a:t>
            </a:r>
            <a:r>
              <a:rPr lang="nl-NL" sz="2600" b="1" dirty="0">
                <a:solidFill>
                  <a:schemeClr val="accent6">
                    <a:lumMod val="50000"/>
                  </a:schemeClr>
                </a:solidFill>
              </a:rPr>
              <a:t>()</a:t>
            </a:r>
            <a:r>
              <a:rPr lang="nl-NL" sz="3200" b="1" dirty="0">
                <a:solidFill>
                  <a:srgbClr val="C00000"/>
                </a:solidFill>
              </a:rPr>
              <a:t>.</a:t>
            </a:r>
            <a:r>
              <a:rPr lang="nl-NL" sz="3200" b="1" dirty="0" err="1">
                <a:solidFill>
                  <a:srgbClr val="C00000"/>
                </a:solidFill>
              </a:rPr>
              <a:t>subscribe</a:t>
            </a:r>
            <a:r>
              <a:rPr lang="nl-NL" sz="2600" b="1" dirty="0">
                <a:solidFill>
                  <a:schemeClr val="accent6">
                    <a:lumMod val="50000"/>
                  </a:schemeClr>
                </a:solidFill>
              </a:rPr>
              <a:t>(</a:t>
            </a:r>
            <a:r>
              <a:rPr lang="nl-NL" sz="2600" b="1" dirty="0" err="1">
                <a:solidFill>
                  <a:schemeClr val="accent6">
                    <a:lumMod val="50000"/>
                  </a:schemeClr>
                </a:solidFill>
              </a:rPr>
              <a:t>bks</a:t>
            </a:r>
            <a:r>
              <a:rPr lang="nl-NL" sz="2600" b="1" dirty="0">
                <a:solidFill>
                  <a:schemeClr val="accent6">
                    <a:lumMod val="50000"/>
                  </a:schemeClr>
                </a:solidFill>
              </a:rPr>
              <a:t> =&gt; </a:t>
            </a:r>
            <a:r>
              <a:rPr lang="nl-NL" sz="2600" b="1" dirty="0" err="1">
                <a:solidFill>
                  <a:schemeClr val="accent6">
                    <a:lumMod val="50000"/>
                  </a:schemeClr>
                </a:solidFill>
              </a:rPr>
              <a:t>this.books</a:t>
            </a:r>
            <a:r>
              <a:rPr lang="nl-NL" sz="2600" b="1" dirty="0">
                <a:solidFill>
                  <a:schemeClr val="accent6">
                    <a:lumMod val="50000"/>
                  </a:schemeClr>
                </a:solidFill>
              </a:rPr>
              <a:t> = </a:t>
            </a:r>
            <a:r>
              <a:rPr lang="nl-NL" sz="2600" b="1" dirty="0" err="1">
                <a:solidFill>
                  <a:schemeClr val="accent6">
                    <a:lumMod val="50000"/>
                  </a:schemeClr>
                </a:solidFill>
              </a:rPr>
              <a:t>bks</a:t>
            </a:r>
            <a:r>
              <a:rPr lang="nl-NL" sz="2600" b="1" dirty="0">
                <a:solidFill>
                  <a:schemeClr val="accent6">
                    <a:lumMod val="50000"/>
                  </a:schemeClr>
                </a:solidFill>
              </a:rPr>
              <a:t>);</a:t>
            </a:r>
          </a:p>
          <a:p>
            <a:pPr marL="914400" lvl="2" indent="0">
              <a:buNone/>
            </a:pPr>
            <a:endParaRPr lang="nl-NL" sz="2600" dirty="0" smtClean="0"/>
          </a:p>
          <a:p>
            <a:pPr marL="914400" lvl="2" indent="0">
              <a:buNone/>
            </a:pPr>
            <a:endParaRPr lang="nl-NL" sz="2600" dirty="0"/>
          </a:p>
          <a:p>
            <a:pPr marL="914400" lvl="2" indent="0">
              <a:buNone/>
            </a:pPr>
            <a:r>
              <a:rPr lang="nl-NL" sz="2600" b="1" dirty="0" err="1" smtClean="0">
                <a:solidFill>
                  <a:srgbClr val="C00000"/>
                </a:solidFill>
              </a:rPr>
              <a:t>ngOnInit</a:t>
            </a:r>
            <a:r>
              <a:rPr lang="nl-NL" sz="2600" dirty="0"/>
              <a:t>(){</a:t>
            </a:r>
          </a:p>
          <a:p>
            <a:pPr marL="914400" lvl="2" indent="0">
              <a:buNone/>
            </a:pPr>
            <a:r>
              <a:rPr lang="nl-NL" sz="2600" dirty="0"/>
              <a:t>    </a:t>
            </a:r>
            <a:r>
              <a:rPr lang="nl-NL" sz="2600" b="1" dirty="0" err="1" smtClean="0">
                <a:solidFill>
                  <a:schemeClr val="accent2"/>
                </a:solidFill>
              </a:rPr>
              <a:t>this.getBooks</a:t>
            </a:r>
            <a:r>
              <a:rPr lang="nl-NL" sz="2600" b="1" dirty="0" smtClean="0">
                <a:solidFill>
                  <a:schemeClr val="accent2"/>
                </a:solidFill>
              </a:rPr>
              <a:t>();</a:t>
            </a:r>
            <a:endParaRPr lang="nl-NL" sz="2600" dirty="0"/>
          </a:p>
          <a:p>
            <a:pPr marL="914400" lvl="2" indent="0">
              <a:buNone/>
            </a:pPr>
            <a:r>
              <a:rPr lang="nl-NL" sz="2600" dirty="0"/>
              <a:t>  </a:t>
            </a:r>
            <a:r>
              <a:rPr lang="nl-NL" sz="2600" dirty="0" smtClean="0"/>
              <a:t>};</a:t>
            </a:r>
            <a:endParaRPr lang="nl-NL" sz="2600" dirty="0"/>
          </a:p>
          <a:p>
            <a:pPr marL="0" indent="0">
              <a:buNone/>
            </a:pPr>
            <a:r>
              <a:rPr lang="nl-NL" dirty="0" smtClean="0"/>
              <a:t>}</a:t>
            </a:r>
            <a:endParaRPr lang="nl-NL" dirty="0"/>
          </a:p>
        </p:txBody>
      </p:sp>
    </p:spTree>
    <p:extLst>
      <p:ext uri="{BB962C8B-B14F-4D97-AF65-F5344CB8AC3E}">
        <p14:creationId xmlns:p14="http://schemas.microsoft.com/office/powerpoint/2010/main" val="14246096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593124" y="1515864"/>
            <a:ext cx="11232291"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smtClean="0">
                <a:latin typeface="+mn-lt"/>
              </a:rPr>
              <a:t>Download:  </a:t>
            </a:r>
            <a:r>
              <a:rPr lang="en-US" altLang="nl-NL" b="1" dirty="0" smtClean="0">
                <a:solidFill>
                  <a:srgbClr val="FF0000"/>
                </a:solidFill>
                <a:latin typeface="+mn-lt"/>
              </a:rPr>
              <a:t>https</a:t>
            </a:r>
            <a:r>
              <a:rPr lang="en-US" altLang="nl-NL" b="1" dirty="0">
                <a:solidFill>
                  <a:srgbClr val="FF0000"/>
                </a:solidFill>
                <a:latin typeface="+mn-lt"/>
              </a:rPr>
              <a:t>://</a:t>
            </a:r>
            <a:r>
              <a:rPr lang="en-US" altLang="nl-NL" b="1" dirty="0" err="1">
                <a:solidFill>
                  <a:srgbClr val="FF0000"/>
                </a:solidFill>
                <a:latin typeface="+mn-lt"/>
              </a:rPr>
              <a:t>github.com</a:t>
            </a:r>
            <a:r>
              <a:rPr lang="en-US" altLang="nl-NL" b="1" dirty="0">
                <a:solidFill>
                  <a:srgbClr val="FF0000"/>
                </a:solidFill>
                <a:latin typeface="+mn-lt"/>
              </a:rPr>
              <a:t>/petereijgermans11/workshop-</a:t>
            </a:r>
            <a:r>
              <a:rPr lang="en-US" altLang="nl-NL" b="1" dirty="0" err="1">
                <a:solidFill>
                  <a:srgbClr val="FF0000"/>
                </a:solidFill>
                <a:latin typeface="+mn-lt"/>
              </a:rPr>
              <a:t>reactjs</a:t>
            </a:r>
            <a:r>
              <a:rPr lang="en-US" altLang="nl-NL" b="1" dirty="0">
                <a:solidFill>
                  <a:srgbClr val="FF0000"/>
                </a:solidFill>
                <a:latin typeface="+mn-lt"/>
              </a:rPr>
              <a:t>-angular</a:t>
            </a:r>
            <a:endParaRPr lang="en-US" altLang="nl-NL" b="1" dirty="0" smtClean="0">
              <a:solidFill>
                <a:srgbClr val="FF0000"/>
              </a:solidFill>
              <a:latin typeface="+mn-lt"/>
            </a:endParaRPr>
          </a:p>
          <a:p>
            <a:pPr marL="0" lvl="0" indent="0">
              <a:lnSpc>
                <a:spcPct val="100000"/>
              </a:lnSpc>
              <a:buNone/>
            </a:pPr>
            <a:endParaRPr lang="en-US" altLang="nl-NL" sz="2400" b="1" dirty="0" smtClean="0">
              <a:latin typeface="+mn-lt"/>
            </a:endParaRPr>
          </a:p>
          <a:p>
            <a:pPr marL="0" lvl="0" indent="0">
              <a:lnSpc>
                <a:spcPct val="100000"/>
              </a:lnSpc>
              <a:buNone/>
            </a:pPr>
            <a:r>
              <a:rPr lang="en-US" altLang="nl-NL" sz="2400" dirty="0" smtClean="0">
                <a:latin typeface="+mn-lt"/>
              </a:rPr>
              <a:t>    </a:t>
            </a:r>
            <a:endParaRPr lang="en-US" altLang="nl-NL" sz="2400" dirty="0">
              <a:latin typeface="+mn-lt"/>
            </a:endParaRP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sz="2400" b="1" dirty="0"/>
              <a:t>cd ./angular </a:t>
            </a:r>
            <a:endParaRPr lang="en-US" sz="2400" b="1" dirty="0" smtClean="0"/>
          </a:p>
          <a:p>
            <a:pPr marL="0" lvl="0" indent="0">
              <a:lnSpc>
                <a:spcPct val="100000"/>
              </a:lnSpc>
              <a:buNone/>
            </a:pPr>
            <a:r>
              <a:rPr lang="en-US" sz="2400" dirty="0"/>
              <a:t> </a:t>
            </a:r>
            <a:r>
              <a:rPr lang="en-US" sz="2400" dirty="0" smtClean="0"/>
              <a:t>                                         </a:t>
            </a:r>
            <a:r>
              <a:rPr lang="en-US" sz="2400" b="1" dirty="0" smtClean="0"/>
              <a:t>yarn </a:t>
            </a:r>
            <a:r>
              <a:rPr lang="en-US" sz="2400" b="1" dirty="0"/>
              <a:t>start</a:t>
            </a:r>
            <a:endParaRPr lang="en-US" altLang="nl-NL" sz="2400" b="1" dirty="0" smtClean="0">
              <a:latin typeface="+mn-lt"/>
            </a:endParaRPr>
          </a:p>
          <a:p>
            <a:pPr marL="0" lvl="0" indent="0">
              <a:lnSpc>
                <a:spcPct val="100000"/>
              </a:lnSpc>
              <a:buNone/>
            </a:pPr>
            <a:endParaRPr lang="en-US" altLang="nl-NL" sz="2400" dirty="0" smtClean="0">
              <a:latin typeface="+mn-lt"/>
            </a:endParaRP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r>
              <a:rPr lang="en-US" altLang="nl-NL" sz="2400" dirty="0" smtClean="0">
                <a:latin typeface="+mn-lt"/>
              </a:rPr>
              <a:t>:(</a:t>
            </a:r>
          </a:p>
          <a:p>
            <a:pPr marL="0" lvl="0" indent="0">
              <a:lnSpc>
                <a:spcPct val="100000"/>
              </a:lnSpc>
              <a:buNone/>
            </a:pPr>
            <a:endParaRPr kumimoji="0" lang="en-US" altLang="nl-NL" sz="2400" b="0" i="0" u="none" strike="noStrike" cap="none" normalizeH="0" baseline="0" dirty="0">
              <a:ln>
                <a:noFill/>
              </a:ln>
              <a:solidFill>
                <a:schemeClr val="tx1"/>
              </a:solidFill>
              <a:effectLst/>
              <a:latin typeface="+mn-lt"/>
            </a:endParaRPr>
          </a:p>
          <a:p>
            <a:pPr marL="0" lvl="0" indent="0">
              <a:lnSpc>
                <a:spcPct val="100000"/>
              </a:lnSpc>
              <a:buNone/>
            </a:pPr>
            <a:r>
              <a:rPr lang="en-US" altLang="nl-NL" sz="2400" b="1" dirty="0">
                <a:latin typeface="+mn-lt"/>
              </a:rPr>
              <a:t>See </a:t>
            </a:r>
            <a:r>
              <a:rPr lang="en-US" altLang="nl-NL" sz="2400" b="1" dirty="0" smtClean="0">
                <a:latin typeface="+mn-lt"/>
              </a:rPr>
              <a:t>tutorial to fix the problems:  </a:t>
            </a:r>
            <a:r>
              <a:rPr lang="en-US" altLang="nl-NL" sz="2400" b="1" dirty="0">
                <a:solidFill>
                  <a:srgbClr val="FF0000"/>
                </a:solidFill>
                <a:latin typeface="+mn-lt"/>
              </a:rPr>
              <a:t>https://</a:t>
            </a:r>
            <a:r>
              <a:rPr lang="en-US" altLang="nl-NL" sz="2400" b="1" dirty="0" err="1">
                <a:solidFill>
                  <a:srgbClr val="FF0000"/>
                </a:solidFill>
                <a:latin typeface="+mn-lt"/>
              </a:rPr>
              <a:t>angular.io</a:t>
            </a:r>
            <a:r>
              <a:rPr lang="en-US" altLang="nl-NL" sz="2400" b="1" dirty="0">
                <a:solidFill>
                  <a:srgbClr val="FF0000"/>
                </a:solidFill>
                <a:latin typeface="+mn-lt"/>
              </a:rPr>
              <a:t>/tutorial/toh-pt6</a:t>
            </a:r>
            <a:endParaRPr kumimoji="0" lang="nl-NL" altLang="nl-NL" sz="2400" b="1" i="0" u="none" strike="noStrike" cap="none" normalizeH="0" baseline="0" dirty="0" smtClean="0">
              <a:ln>
                <a:noFill/>
              </a:ln>
              <a:solidFill>
                <a:srgbClr val="FF0000"/>
              </a:solidFill>
              <a:effectLst/>
              <a:latin typeface="+mn-lt"/>
            </a:endParaRPr>
          </a:p>
        </p:txBody>
      </p:sp>
    </p:spTree>
    <p:extLst>
      <p:ext uri="{BB962C8B-B14F-4D97-AF65-F5344CB8AC3E}">
        <p14:creationId xmlns:p14="http://schemas.microsoft.com/office/powerpoint/2010/main" val="656802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1851408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727" y="284178"/>
            <a:ext cx="7804546" cy="1518046"/>
          </a:xfrm>
        </p:spPr>
        <p:txBody>
          <a:bodyPr>
            <a:noAutofit/>
          </a:bodyPr>
          <a:lstStyle/>
          <a:p>
            <a:r>
              <a:rPr lang="nl-NL" sz="3200" b="1" dirty="0">
                <a:solidFill>
                  <a:srgbClr val="FFC000"/>
                </a:solidFill>
              </a:rPr>
              <a:t>Component </a:t>
            </a:r>
            <a:r>
              <a:rPr lang="nl-NL" sz="3200" b="1" dirty="0" err="1" smtClean="0">
                <a:solidFill>
                  <a:srgbClr val="FFC000"/>
                </a:solidFill>
              </a:rPr>
              <a:t>based</a:t>
            </a:r>
            <a:r>
              <a:rPr lang="nl-NL" sz="3200" b="1" dirty="0" smtClean="0">
                <a:solidFill>
                  <a:srgbClr val="FFC000"/>
                </a:solidFill>
              </a:rPr>
              <a:t/>
            </a:r>
            <a:br>
              <a:rPr lang="nl-NL" sz="3200" b="1" dirty="0" smtClean="0">
                <a:solidFill>
                  <a:srgbClr val="FFC000"/>
                </a:solidFill>
              </a:rPr>
            </a:br>
            <a:r>
              <a:rPr lang="nl-NL" sz="2400" b="1" dirty="0" smtClean="0">
                <a:solidFill>
                  <a:srgbClr val="FFC000"/>
                </a:solidFill>
              </a:rPr>
              <a:t/>
            </a:r>
            <a:br>
              <a:rPr lang="nl-NL" sz="2400" b="1" dirty="0" smtClean="0">
                <a:solidFill>
                  <a:srgbClr val="FFC000"/>
                </a:solidFill>
              </a:rPr>
            </a:br>
            <a:r>
              <a:rPr lang="nl-NL" sz="2400" b="1" i="1" dirty="0">
                <a:solidFill>
                  <a:schemeClr val="tx1"/>
                </a:solidFill>
              </a:rPr>
              <a:t>A component </a:t>
            </a:r>
            <a:r>
              <a:rPr lang="nl-NL" sz="2400" b="1" i="1" dirty="0" err="1">
                <a:solidFill>
                  <a:schemeClr val="tx1"/>
                </a:solidFill>
              </a:rPr>
              <a:t>adds</a:t>
            </a:r>
            <a:r>
              <a:rPr lang="nl-NL" sz="2400" b="1" i="1" dirty="0">
                <a:solidFill>
                  <a:schemeClr val="tx1"/>
                </a:solidFill>
              </a:rPr>
              <a:t> logic </a:t>
            </a:r>
            <a:r>
              <a:rPr lang="nl-NL" sz="2400" b="1" i="1" dirty="0" err="1">
                <a:solidFill>
                  <a:schemeClr val="tx1"/>
                </a:solidFill>
              </a:rPr>
              <a:t>to</a:t>
            </a:r>
            <a:r>
              <a:rPr lang="nl-NL" sz="2400" b="1" i="1" dirty="0">
                <a:solidFill>
                  <a:schemeClr val="tx1"/>
                </a:solidFill>
              </a:rPr>
              <a:t> a DOM elementen</a:t>
            </a:r>
            <a:r>
              <a:rPr lang="nl-NL" sz="2400" b="1" dirty="0">
                <a:solidFill>
                  <a:schemeClr val="tx1"/>
                </a:solidFill>
              </a:rPr>
              <a:t/>
            </a:r>
            <a:br>
              <a:rPr lang="nl-NL" sz="2400" b="1" dirty="0">
                <a:solidFill>
                  <a:schemeClr val="tx1"/>
                </a:solidFill>
              </a:rPr>
            </a:br>
            <a:r>
              <a:rPr lang="nl-NL" sz="2400" dirty="0" err="1">
                <a:solidFill>
                  <a:schemeClr val="tx1"/>
                </a:solidFill>
              </a:rPr>
              <a:t>Angular</a:t>
            </a:r>
            <a:r>
              <a:rPr lang="nl-NL" sz="2400" dirty="0">
                <a:solidFill>
                  <a:schemeClr val="tx1"/>
                </a:solidFill>
              </a:rPr>
              <a:t> app </a:t>
            </a:r>
            <a:r>
              <a:rPr lang="nl-NL" sz="2400" dirty="0" err="1">
                <a:solidFill>
                  <a:schemeClr val="tx1"/>
                </a:solidFill>
              </a:rPr>
              <a:t>consist</a:t>
            </a:r>
            <a:r>
              <a:rPr lang="nl-NL" sz="2400" dirty="0">
                <a:solidFill>
                  <a:schemeClr val="tx1"/>
                </a:solidFill>
              </a:rPr>
              <a:t> of a </a:t>
            </a:r>
            <a:r>
              <a:rPr lang="nl-NL" sz="2400" b="1" i="1" dirty="0">
                <a:solidFill>
                  <a:schemeClr val="tx1"/>
                </a:solidFill>
              </a:rPr>
              <a:t>treestructuur</a:t>
            </a:r>
            <a:r>
              <a:rPr lang="nl-NL" sz="2400" dirty="0">
                <a:solidFill>
                  <a:schemeClr val="tx1"/>
                </a:solidFill>
              </a:rPr>
              <a:t> of </a:t>
            </a:r>
            <a:r>
              <a:rPr lang="nl-NL" sz="2400" dirty="0" err="1">
                <a:solidFill>
                  <a:schemeClr val="tx1"/>
                </a:solidFill>
              </a:rPr>
              <a:t>components</a:t>
            </a:r>
            <a:r>
              <a:rPr lang="nl-NL" sz="2400" dirty="0"/>
              <a:t/>
            </a:r>
            <a:br>
              <a:rPr lang="nl-NL" sz="2400" dirty="0"/>
            </a:br>
            <a:endParaRPr lang="en-US" sz="2400" dirty="0">
              <a:solidFill>
                <a:srgbClr val="FFC000"/>
              </a:solidFill>
            </a:endParaRPr>
          </a:p>
        </p:txBody>
      </p:sp>
      <p:sp>
        <p:nvSpPr>
          <p:cNvPr id="3" name="Text Placeholder 2"/>
          <p:cNvSpPr>
            <a:spLocks noGrp="1"/>
          </p:cNvSpPr>
          <p:nvPr>
            <p:ph type="body" idx="1"/>
          </p:nvPr>
        </p:nvSpPr>
        <p:spPr/>
        <p:txBody>
          <a:bodyPr/>
          <a:lstStyle/>
          <a:p>
            <a:endParaRPr lang="en-US" dirty="0"/>
          </a:p>
        </p:txBody>
      </p:sp>
      <p:sp>
        <p:nvSpPr>
          <p:cNvPr id="4" name="Afgeronde rechthoek 5"/>
          <p:cNvSpPr/>
          <p:nvPr/>
        </p:nvSpPr>
        <p:spPr>
          <a:xfrm>
            <a:off x="5151120" y="2712309"/>
            <a:ext cx="1757612" cy="55194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AppComponent</a:t>
            </a:r>
            <a:endParaRPr lang="nl-NL" sz="1266" dirty="0"/>
          </a:p>
        </p:txBody>
      </p:sp>
      <p:sp>
        <p:nvSpPr>
          <p:cNvPr id="6" name="Afgeronde rechthoek 10"/>
          <p:cNvSpPr/>
          <p:nvPr/>
        </p:nvSpPr>
        <p:spPr>
          <a:xfrm>
            <a:off x="7609930" y="3765384"/>
            <a:ext cx="1761145" cy="51987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BooksComponent</a:t>
            </a:r>
            <a:endParaRPr lang="nl-NL" sz="1266" dirty="0"/>
          </a:p>
        </p:txBody>
      </p:sp>
      <p:cxnSp>
        <p:nvCxnSpPr>
          <p:cNvPr id="7" name="Rechte verbindingslijn met pijl 11"/>
          <p:cNvCxnSpPr/>
          <p:nvPr/>
        </p:nvCxnSpPr>
        <p:spPr>
          <a:xfrm>
            <a:off x="6545975" y="3294443"/>
            <a:ext cx="1759978" cy="44794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Rechte verbindingslijn met pijl 12"/>
          <p:cNvCxnSpPr/>
          <p:nvPr/>
        </p:nvCxnSpPr>
        <p:spPr>
          <a:xfrm flipH="1">
            <a:off x="6061302" y="3317086"/>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9" name="Afgeronde rechthoek 16"/>
          <p:cNvSpPr/>
          <p:nvPr/>
        </p:nvSpPr>
        <p:spPr>
          <a:xfrm>
            <a:off x="5151120" y="1737726"/>
            <a:ext cx="1748003" cy="56456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a:t>Index.html</a:t>
            </a:r>
          </a:p>
        </p:txBody>
      </p:sp>
      <p:sp>
        <p:nvSpPr>
          <p:cNvPr id="13" name="Afgeronde rechthoek 10"/>
          <p:cNvSpPr/>
          <p:nvPr/>
        </p:nvSpPr>
        <p:spPr>
          <a:xfrm>
            <a:off x="5037515" y="3765385"/>
            <a:ext cx="1843891" cy="59453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DashBoardComponent</a:t>
            </a:r>
            <a:endParaRPr lang="nl-NL" sz="1266" dirty="0"/>
          </a:p>
        </p:txBody>
      </p:sp>
      <p:cxnSp>
        <p:nvCxnSpPr>
          <p:cNvPr id="14" name="Rechte verbindingslijn met pijl 12"/>
          <p:cNvCxnSpPr/>
          <p:nvPr/>
        </p:nvCxnSpPr>
        <p:spPr>
          <a:xfrm flipH="1">
            <a:off x="3752160" y="3317086"/>
            <a:ext cx="1849362" cy="39547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5" name="Afgeronde rechthoek 6"/>
          <p:cNvSpPr/>
          <p:nvPr/>
        </p:nvSpPr>
        <p:spPr>
          <a:xfrm>
            <a:off x="6545975" y="5127560"/>
            <a:ext cx="1759978" cy="5585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BookDetalsComponent</a:t>
            </a:r>
            <a:endParaRPr lang="nl-NL" sz="1266" dirty="0"/>
          </a:p>
        </p:txBody>
      </p:sp>
      <p:sp>
        <p:nvSpPr>
          <p:cNvPr id="16" name="Afgeronde rechthoek 10"/>
          <p:cNvSpPr/>
          <p:nvPr/>
        </p:nvSpPr>
        <p:spPr>
          <a:xfrm>
            <a:off x="2597229" y="3765384"/>
            <a:ext cx="1940338" cy="5945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66" dirty="0" err="1"/>
              <a:t>BookSearchComponent</a:t>
            </a:r>
            <a:endParaRPr lang="nl-NL" sz="1266" dirty="0"/>
          </a:p>
        </p:txBody>
      </p:sp>
      <p:cxnSp>
        <p:nvCxnSpPr>
          <p:cNvPr id="24" name="Rechte verbindingslijn met pijl 12"/>
          <p:cNvCxnSpPr/>
          <p:nvPr/>
        </p:nvCxnSpPr>
        <p:spPr>
          <a:xfrm>
            <a:off x="6101872" y="4250470"/>
            <a:ext cx="1046298" cy="7573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Rechte verbindingslijn met pijl 12"/>
          <p:cNvCxnSpPr/>
          <p:nvPr/>
        </p:nvCxnSpPr>
        <p:spPr>
          <a:xfrm flipH="1">
            <a:off x="6020975" y="2283092"/>
            <a:ext cx="24893" cy="4465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 name="Rechte verbindingslijn met pijl 12"/>
          <p:cNvCxnSpPr/>
          <p:nvPr/>
        </p:nvCxnSpPr>
        <p:spPr>
          <a:xfrm flipH="1">
            <a:off x="7648118" y="4285258"/>
            <a:ext cx="937550" cy="72251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1266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320" y="73819"/>
            <a:ext cx="10854690" cy="6784181"/>
          </a:xfrm>
          <a:prstGeom prst="rect">
            <a:avLst/>
          </a:prstGeom>
        </p:spPr>
      </p:pic>
    </p:spTree>
    <p:extLst>
      <p:ext uri="{BB962C8B-B14F-4D97-AF65-F5344CB8AC3E}">
        <p14:creationId xmlns:p14="http://schemas.microsoft.com/office/powerpoint/2010/main" val="93061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smtClean="0">
                <a:solidFill>
                  <a:srgbClr val="C00000"/>
                </a:solidFill>
              </a:rPr>
              <a:t>Component </a:t>
            </a:r>
            <a:r>
              <a:rPr lang="nl-NL" b="1" dirty="0" err="1">
                <a:solidFill>
                  <a:srgbClr val="C00000"/>
                </a:solidFill>
              </a:rPr>
              <a:t>b</a:t>
            </a:r>
            <a:r>
              <a:rPr lang="nl-NL" b="1" dirty="0" err="1" smtClean="0">
                <a:solidFill>
                  <a:srgbClr val="C00000"/>
                </a:solidFill>
              </a:rPr>
              <a:t>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BookSearchComponent</a:t>
            </a:r>
            <a:endParaRPr lang="nl-NL" dirty="0"/>
          </a:p>
        </p:txBody>
      </p:sp>
      <p:sp>
        <p:nvSpPr>
          <p:cNvPr id="9" name="Afgeronde rechthoek 10"/>
          <p:cNvSpPr/>
          <p:nvPr/>
        </p:nvSpPr>
        <p:spPr>
          <a:xfrm>
            <a:off x="1231911" y="2736835"/>
            <a:ext cx="9661866" cy="30430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mtClean="0"/>
              <a:t>DashboardComponent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1938486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400" b="1" dirty="0" err="1" smtClean="0"/>
              <a:t>book</a:t>
            </a:r>
            <a:r>
              <a:rPr lang="nl-NL" sz="2400" b="1" dirty="0" smtClean="0"/>
              <a:t>-list</a:t>
            </a:r>
            <a:r>
              <a:rPr lang="nl-NL" sz="2000" b="1" dirty="0" smtClean="0"/>
              <a: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nl-NL" sz="4800" b="1" dirty="0" err="1" smtClean="0">
                <a:solidFill>
                  <a:srgbClr val="FFC000"/>
                </a:solidFill>
                <a:latin typeface="+mn-lt"/>
              </a:rPr>
              <a:t>Selector</a:t>
            </a:r>
            <a:r>
              <a:rPr lang="nl-NL" sz="4800" b="1" dirty="0" smtClean="0">
                <a:solidFill>
                  <a:srgbClr val="FFC000"/>
                </a:solidFill>
                <a:latin typeface="+mn-lt"/>
              </a:rPr>
              <a:t> in index.html</a:t>
            </a:r>
            <a:endParaRPr lang="nl-NL" sz="4800" b="1" dirty="0">
              <a:solidFill>
                <a:srgbClr val="FFC000"/>
              </a:solidFill>
              <a:latin typeface="+mn-lt"/>
            </a:endParaRPr>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nl-NL" dirty="0" smtClean="0"/>
              <a:t>                  </a:t>
            </a:r>
            <a:r>
              <a:rPr lang="nl-NL" b="1" dirty="0" smtClean="0"/>
              <a:t>….</a:t>
            </a:r>
          </a:p>
          <a:p>
            <a:pPr marL="0" indent="0">
              <a:buNone/>
            </a:pPr>
            <a:r>
              <a:rPr lang="nl-NL" b="1" dirty="0" smtClean="0"/>
              <a:t>                    &lt;</a:t>
            </a:r>
            <a:r>
              <a:rPr lang="nl-NL" b="1" dirty="0" err="1" smtClean="0">
                <a:solidFill>
                  <a:srgbClr val="C00000"/>
                </a:solidFill>
              </a:rPr>
              <a:t>book</a:t>
            </a:r>
            <a:r>
              <a:rPr lang="nl-NL" b="1" dirty="0" smtClean="0">
                <a:solidFill>
                  <a:srgbClr val="C00000"/>
                </a:solidFill>
              </a:rPr>
              <a:t>-list</a:t>
            </a:r>
            <a:r>
              <a:rPr lang="nl-NL" b="1" dirty="0" smtClean="0"/>
              <a:t>&gt;&lt;/</a:t>
            </a:r>
            <a:r>
              <a:rPr lang="nl-NL" b="1" dirty="0" err="1" smtClean="0">
                <a:solidFill>
                  <a:srgbClr val="C00000"/>
                </a:solidFill>
              </a:rPr>
              <a:t>book</a:t>
            </a:r>
            <a:r>
              <a:rPr lang="nl-NL" b="1" dirty="0" smtClean="0">
                <a:solidFill>
                  <a:srgbClr val="C00000"/>
                </a:solidFill>
              </a:rPr>
              <a:t>-list</a:t>
            </a:r>
            <a:r>
              <a:rPr lang="nl-NL" b="1" dirty="0" smtClean="0"/>
              <a:t>&gt;</a:t>
            </a:r>
          </a:p>
          <a:p>
            <a:pPr marL="0" indent="0">
              <a:buNone/>
            </a:pPr>
            <a:r>
              <a:rPr lang="nl-NL" b="1" dirty="0"/>
              <a:t> </a:t>
            </a:r>
            <a:r>
              <a:rPr lang="nl-NL" b="1" dirty="0" smtClean="0"/>
              <a:t>                 ….</a:t>
            </a:r>
            <a:endParaRPr lang="nl-NL" b="1" dirty="0"/>
          </a:p>
          <a:p>
            <a:endParaRPr lang="nl-NL" dirty="0"/>
          </a:p>
        </p:txBody>
      </p:sp>
    </p:spTree>
    <p:extLst>
      <p:ext uri="{BB962C8B-B14F-4D97-AF65-F5344CB8AC3E}">
        <p14:creationId xmlns:p14="http://schemas.microsoft.com/office/powerpoint/2010/main" val="3635505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11318</TotalTime>
  <Words>1137</Words>
  <Application>Microsoft Macintosh PowerPoint</Application>
  <PresentationFormat>Widescreen</PresentationFormat>
  <Paragraphs>403</Paragraphs>
  <Slides>31</Slides>
  <Notes>22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31</vt:i4>
      </vt:variant>
    </vt:vector>
  </HeadingPairs>
  <TitlesOfParts>
    <vt:vector size="45" baseType="lpstr">
      <vt:lpstr>Calibri</vt:lpstr>
      <vt:lpstr>Calibri Light</vt:lpstr>
      <vt:lpstr>Cambria</vt:lpstr>
      <vt:lpstr>Courier</vt:lpstr>
      <vt:lpstr>Helvetica Neue</vt:lpstr>
      <vt:lpstr>Helvetica Neue Light</vt:lpstr>
      <vt:lpstr>Mangal</vt:lpstr>
      <vt:lpstr>Monaco</vt:lpstr>
      <vt:lpstr>ＭＳ 明朝</vt:lpstr>
      <vt:lpstr>Symbol</vt:lpstr>
      <vt:lpstr>Times New Roman</vt:lpstr>
      <vt:lpstr>Wingdings</vt:lpstr>
      <vt:lpstr>Arial</vt:lpstr>
      <vt:lpstr>Kantoorthema</vt:lpstr>
      <vt:lpstr>337</vt:lpstr>
      <vt:lpstr>Angular</vt:lpstr>
      <vt:lpstr>TypeScript</vt:lpstr>
      <vt:lpstr>TypeScript Class</vt:lpstr>
      <vt:lpstr>Component based  A component adds logic to a DOM elementen Angular app consist of a treestructuur of components </vt:lpstr>
      <vt:lpstr>PowerPoint Presentation</vt:lpstr>
      <vt:lpstr>Component based</vt:lpstr>
      <vt:lpstr>Syntax Component</vt:lpstr>
      <vt:lpstr>Selector in index.html</vt:lpstr>
      <vt:lpstr>Syntax template booklist.template.html</vt:lpstr>
      <vt:lpstr>Module</vt:lpstr>
      <vt:lpstr>AppModule = entry point App</vt:lpstr>
      <vt:lpstr>PowerPoint Presentation</vt:lpstr>
      <vt:lpstr>PowerPoint Presentation</vt:lpstr>
      <vt:lpstr>PowerPoint Presentation</vt:lpstr>
      <vt:lpstr>Data binding</vt:lpstr>
      <vt:lpstr>Data binding</vt:lpstr>
      <vt:lpstr>PowerPoint Presentation</vt:lpstr>
      <vt:lpstr>Promise </vt:lpstr>
      <vt:lpstr>Promise syntax</vt:lpstr>
      <vt:lpstr>AppService with Promise</vt:lpstr>
      <vt:lpstr>Observable </vt:lpstr>
      <vt:lpstr>Observable </vt:lpstr>
      <vt:lpstr>PowerPoint Presentation</vt:lpstr>
      <vt:lpstr>Interactive diagrams of Rx Observables </vt:lpstr>
      <vt:lpstr>Observable syntax</vt:lpstr>
      <vt:lpstr>AppService with Observable</vt:lpstr>
      <vt:lpstr>Use the AppService in your BooksComponent</vt:lpstr>
      <vt:lpstr>Dependency Injection</vt:lpstr>
      <vt:lpstr>Inject service via the constructor</vt:lpstr>
      <vt:lpstr>Getting started</vt:lpstr>
    </vt:vector>
  </TitlesOfParts>
  <Company>Ordina</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Eijgermans, Peter</cp:lastModifiedBy>
  <cp:revision>1602</cp:revision>
  <dcterms:created xsi:type="dcterms:W3CDTF">2015-09-06T10:02:24Z</dcterms:created>
  <dcterms:modified xsi:type="dcterms:W3CDTF">2017-09-03T12:08:22Z</dcterms:modified>
</cp:coreProperties>
</file>